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27"/>
  </p:notesMasterIdLst>
  <p:sldIdLst>
    <p:sldId id="291" r:id="rId6"/>
    <p:sldId id="296" r:id="rId7"/>
    <p:sldId id="295" r:id="rId8"/>
    <p:sldId id="294" r:id="rId9"/>
    <p:sldId id="293" r:id="rId10"/>
    <p:sldId id="258" r:id="rId11"/>
    <p:sldId id="261" r:id="rId12"/>
    <p:sldId id="262" r:id="rId13"/>
    <p:sldId id="266" r:id="rId14"/>
    <p:sldId id="275" r:id="rId15"/>
    <p:sldId id="260" r:id="rId16"/>
    <p:sldId id="276" r:id="rId17"/>
    <p:sldId id="282" r:id="rId18"/>
    <p:sldId id="287" r:id="rId19"/>
    <p:sldId id="286" r:id="rId20"/>
    <p:sldId id="285" r:id="rId21"/>
    <p:sldId id="283" r:id="rId22"/>
    <p:sldId id="284" r:id="rId23"/>
    <p:sldId id="288" r:id="rId24"/>
    <p:sldId id="289" r:id="rId25"/>
    <p:sldId id="290"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4430CE-E9AC-C98B-0C59-50AB938B568D}" name="Lacroix, Rachel" initials="RL" userId="S::Rachel.Lacroix@ahca.myflorida.com::26a8016c-9d5a-427b-adb7-12919d97ad6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A2"/>
    <a:srgbClr val="00205C"/>
    <a:srgbClr val="C8C8C8"/>
    <a:srgbClr val="CD10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12" autoAdjust="0"/>
  </p:normalViewPr>
  <p:slideViewPr>
    <p:cSldViewPr snapToGrid="0">
      <p:cViewPr>
        <p:scale>
          <a:sx n="125" d="100"/>
          <a:sy n="125" d="100"/>
        </p:scale>
        <p:origin x="-306" y="90"/>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032E934-5876-4D6B-A273-63C61A05D2FD}" type="datetimeFigureOut">
              <a:rPr lang="en-US" smtClean="0"/>
              <a:t>11/5/2024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5EBED89-312A-4C45-AB5C-628825485B58}" type="slidenum">
              <a:rPr lang="en-US" smtClean="0"/>
              <a:t>‹#›</a:t>
            </a:fld>
            <a:endParaRPr lang="en-US" dirty="0"/>
          </a:p>
        </p:txBody>
      </p:sp>
    </p:spTree>
    <p:extLst>
      <p:ext uri="{BB962C8B-B14F-4D97-AF65-F5344CB8AC3E}">
        <p14:creationId xmlns:p14="http://schemas.microsoft.com/office/powerpoint/2010/main" val="4043805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descr="A close up of a blue and red object&#10;&#10;Description automatically generated">
            <a:extLst>
              <a:ext uri="{FF2B5EF4-FFF2-40B4-BE49-F238E27FC236}">
                <a16:creationId xmlns:a16="http://schemas.microsoft.com/office/drawing/2014/main" id="{C0E6B88F-AB85-9B25-1AE4-CF1213C687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Picture 14" descr="A white and black logo with a red line and a black background&#10;&#10;Description automatically generated">
            <a:extLst>
              <a:ext uri="{FF2B5EF4-FFF2-40B4-BE49-F238E27FC236}">
                <a16:creationId xmlns:a16="http://schemas.microsoft.com/office/drawing/2014/main" id="{AA30B27B-AF35-8FFD-AD95-A5E3E1210A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93105" y="4879571"/>
            <a:ext cx="4721358" cy="1784673"/>
          </a:xfrm>
          <a:prstGeom prst="rect">
            <a:avLst/>
          </a:prstGeom>
        </p:spPr>
      </p:pic>
      <p:sp>
        <p:nvSpPr>
          <p:cNvPr id="19" name="Title 1">
            <a:extLst>
              <a:ext uri="{FF2B5EF4-FFF2-40B4-BE49-F238E27FC236}">
                <a16:creationId xmlns:a16="http://schemas.microsoft.com/office/drawing/2014/main" id="{6DA5470E-A63A-A163-B15F-9F00FDD3D0AA}"/>
              </a:ext>
            </a:extLst>
          </p:cNvPr>
          <p:cNvSpPr>
            <a:spLocks noGrp="1"/>
          </p:cNvSpPr>
          <p:nvPr>
            <p:ph type="title" hasCustomPrompt="1"/>
          </p:nvPr>
        </p:nvSpPr>
        <p:spPr>
          <a:xfrm>
            <a:off x="480753" y="1080017"/>
            <a:ext cx="6934200" cy="1205981"/>
          </a:xfrm>
          <a:prstGeom prst="rect">
            <a:avLst/>
          </a:prstGeom>
        </p:spPr>
        <p:txBody>
          <a:bodyPr/>
          <a:lstStyle>
            <a:lvl1pPr>
              <a:defRPr>
                <a:solidFill>
                  <a:schemeClr val="accent1"/>
                </a:solidFill>
                <a:latin typeface="Oswald Medium" panose="00000600000000000000" pitchFamily="50" charset="0"/>
              </a:defRPr>
            </a:lvl1pPr>
          </a:lstStyle>
          <a:p>
            <a:r>
              <a:rPr lang="en-US" dirty="0"/>
              <a:t>CLICK TO EDIT TITLE</a:t>
            </a:r>
          </a:p>
        </p:txBody>
      </p:sp>
      <p:sp>
        <p:nvSpPr>
          <p:cNvPr id="21" name="Content Placeholder 20">
            <a:extLst>
              <a:ext uri="{FF2B5EF4-FFF2-40B4-BE49-F238E27FC236}">
                <a16:creationId xmlns:a16="http://schemas.microsoft.com/office/drawing/2014/main" id="{4DF1A691-3894-9A7F-A2D8-E7B0750DA46F}"/>
              </a:ext>
            </a:extLst>
          </p:cNvPr>
          <p:cNvSpPr>
            <a:spLocks noGrp="1"/>
          </p:cNvSpPr>
          <p:nvPr>
            <p:ph sz="quarter" idx="10"/>
          </p:nvPr>
        </p:nvSpPr>
        <p:spPr>
          <a:xfrm>
            <a:off x="481013" y="2285478"/>
            <a:ext cx="6069012" cy="782638"/>
          </a:xfrm>
          <a:prstGeom prst="rect">
            <a:avLst/>
          </a:prstGeom>
        </p:spPr>
        <p:txBody>
          <a:bodyPr>
            <a:noAutofit/>
          </a:bodyPr>
          <a:lstStyle>
            <a:lvl1pPr>
              <a:defRPr sz="2000" b="1"/>
            </a:lvl1pPr>
            <a:lvl2pPr>
              <a:defRPr sz="2000" b="1"/>
            </a:lvl2pPr>
            <a:lvl3pPr>
              <a:defRPr sz="2000" b="1"/>
            </a:lvl3pPr>
            <a:lvl4pPr>
              <a:defRPr sz="2000" b="1"/>
            </a:lvl4pPr>
            <a:lvl5pPr>
              <a:defRPr sz="20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0421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pic>
        <p:nvPicPr>
          <p:cNvPr id="15" name="Picture 14" descr="A red and blue corner with white background&#10;&#10;Description automatically generated">
            <a:extLst>
              <a:ext uri="{FF2B5EF4-FFF2-40B4-BE49-F238E27FC236}">
                <a16:creationId xmlns:a16="http://schemas.microsoft.com/office/drawing/2014/main" id="{F01E8274-5677-ECF8-D1EE-F940C4B685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4236CC9-8EC4-836B-D16B-F2070876ACB9}"/>
              </a:ext>
            </a:extLst>
          </p:cNvPr>
          <p:cNvSpPr>
            <a:spLocks noGrp="1"/>
          </p:cNvSpPr>
          <p:nvPr>
            <p:ph type="title" hasCustomPrompt="1"/>
          </p:nvPr>
        </p:nvSpPr>
        <p:spPr>
          <a:xfrm>
            <a:off x="838200" y="365126"/>
            <a:ext cx="10515600" cy="1037790"/>
          </a:xfrm>
          <a:prstGeom prst="rect">
            <a:avLst/>
          </a:prstGeom>
        </p:spPr>
        <p:txBody>
          <a:bodyPr/>
          <a:lstStyle>
            <a:lvl1pPr algn="ctr">
              <a:defRPr>
                <a:solidFill>
                  <a:schemeClr val="accent1"/>
                </a:solidFill>
                <a:latin typeface="Oswald Medium" panose="00000600000000000000" pitchFamily="50" charset="0"/>
              </a:defRPr>
            </a:lvl1pPr>
          </a:lstStyle>
          <a:p>
            <a:r>
              <a:rPr lang="en-US" dirty="0"/>
              <a:t>CLICK TO EDIT TITLE</a:t>
            </a:r>
          </a:p>
        </p:txBody>
      </p:sp>
      <p:sp>
        <p:nvSpPr>
          <p:cNvPr id="3" name="Content Placeholder 2">
            <a:extLst>
              <a:ext uri="{FF2B5EF4-FFF2-40B4-BE49-F238E27FC236}">
                <a16:creationId xmlns:a16="http://schemas.microsoft.com/office/drawing/2014/main" id="{86C87AE6-F080-2B7D-7A79-A0C148BE3959}"/>
              </a:ext>
            </a:extLst>
          </p:cNvPr>
          <p:cNvSpPr>
            <a:spLocks noGrp="1"/>
          </p:cNvSpPr>
          <p:nvPr>
            <p:ph idx="1" hasCustomPrompt="1"/>
          </p:nvPr>
        </p:nvSpPr>
        <p:spPr>
          <a:xfrm>
            <a:off x="838200" y="1578279"/>
            <a:ext cx="10515600" cy="4598684"/>
          </a:xfrm>
          <a:prstGeom prst="rect">
            <a:avLst/>
          </a:prstGeom>
        </p:spPr>
        <p:txBody>
          <a:bodyPr>
            <a:normAutofit/>
          </a:bodyPr>
          <a:lstStyle>
            <a:lvl1pPr>
              <a:defRPr sz="2800">
                <a:solidFill>
                  <a:schemeClr val="accent1"/>
                </a:solidFill>
                <a:latin typeface="+mn-lt"/>
              </a:defRPr>
            </a:lvl1pPr>
            <a:lvl2pPr>
              <a:defRPr sz="2800">
                <a:solidFill>
                  <a:schemeClr val="accent1"/>
                </a:solidFill>
                <a:latin typeface="+mn-lt"/>
              </a:defRPr>
            </a:lvl2pPr>
            <a:lvl3pPr>
              <a:defRPr sz="2800">
                <a:solidFill>
                  <a:schemeClr val="accent1"/>
                </a:solidFill>
                <a:latin typeface="+mn-lt"/>
              </a:defRPr>
            </a:lvl3pPr>
            <a:lvl4pPr>
              <a:defRPr sz="2800">
                <a:solidFill>
                  <a:schemeClr val="accent1"/>
                </a:solidFill>
                <a:latin typeface="+mn-lt"/>
              </a:defRPr>
            </a:lvl4pPr>
            <a:lvl5pPr>
              <a:defRPr sz="2800">
                <a:solidFill>
                  <a:schemeClr val="accent1"/>
                </a:solidFill>
                <a:latin typeface="+mn-lt"/>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C766A8A-3147-CB7B-807F-002134830EBC}"/>
              </a:ext>
            </a:extLst>
          </p:cNvPr>
          <p:cNvSpPr>
            <a:spLocks noGrp="1"/>
          </p:cNvSpPr>
          <p:nvPr>
            <p:ph type="sldNum" sz="quarter" idx="12"/>
          </p:nvPr>
        </p:nvSpPr>
        <p:spPr/>
        <p:txBody>
          <a:bodyPr/>
          <a:lstStyle>
            <a:lvl1pPr>
              <a:defRPr>
                <a:solidFill>
                  <a:schemeClr val="bg1"/>
                </a:solidFill>
              </a:defRPr>
            </a:lvl1pPr>
          </a:lstStyle>
          <a:p>
            <a:fld id="{60F95351-F0F3-43AD-BDC1-59D856EBACFB}" type="slidenum">
              <a:rPr lang="en-US" smtClean="0"/>
              <a:pPr/>
              <a:t>‹#›</a:t>
            </a:fld>
            <a:endParaRPr lang="en-US" dirty="0"/>
          </a:p>
        </p:txBody>
      </p:sp>
      <p:pic>
        <p:nvPicPr>
          <p:cNvPr id="13" name="Picture 12" descr="A blue and red logo with a heartbeat line&#10;&#10;Description automatically generated">
            <a:extLst>
              <a:ext uri="{FF2B5EF4-FFF2-40B4-BE49-F238E27FC236}">
                <a16:creationId xmlns:a16="http://schemas.microsoft.com/office/drawing/2014/main" id="{51D1A50D-96E2-C1C5-C856-43C5F0BBAB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847" y="6215792"/>
            <a:ext cx="1797896" cy="679604"/>
          </a:xfrm>
          <a:prstGeom prst="rect">
            <a:avLst/>
          </a:prstGeom>
        </p:spPr>
      </p:pic>
    </p:spTree>
    <p:extLst>
      <p:ext uri="{BB962C8B-B14F-4D97-AF65-F5344CB8AC3E}">
        <p14:creationId xmlns:p14="http://schemas.microsoft.com/office/powerpoint/2010/main" val="4268869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pic>
        <p:nvPicPr>
          <p:cNvPr id="12" name="Picture 11" descr="A close up of a blue and red object&#10;&#10;Description automatically generated">
            <a:extLst>
              <a:ext uri="{FF2B5EF4-FFF2-40B4-BE49-F238E27FC236}">
                <a16:creationId xmlns:a16="http://schemas.microsoft.com/office/drawing/2014/main" id="{C0E6B88F-AB85-9B25-1AE4-CF1213C687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itle Placeholder 1">
            <a:extLst>
              <a:ext uri="{FF2B5EF4-FFF2-40B4-BE49-F238E27FC236}">
                <a16:creationId xmlns:a16="http://schemas.microsoft.com/office/drawing/2014/main" id="{37F335DE-7FC3-DEDA-F0CC-C5966AD6F481}"/>
              </a:ext>
            </a:extLst>
          </p:cNvPr>
          <p:cNvSpPr>
            <a:spLocks noGrp="1"/>
          </p:cNvSpPr>
          <p:nvPr>
            <p:ph type="title" hasCustomPrompt="1"/>
          </p:nvPr>
        </p:nvSpPr>
        <p:spPr>
          <a:xfrm>
            <a:off x="457199" y="1683644"/>
            <a:ext cx="6766560" cy="1325563"/>
          </a:xfrm>
          <a:prstGeom prst="rect">
            <a:avLst/>
          </a:prstGeom>
        </p:spPr>
        <p:txBody>
          <a:bodyPr vert="horz" lIns="91440" tIns="45720" rIns="91440" bIns="45720" rtlCol="0" anchor="ctr">
            <a:normAutofit/>
          </a:bodyPr>
          <a:lstStyle>
            <a:lvl1pPr>
              <a:defRPr sz="6000">
                <a:solidFill>
                  <a:schemeClr val="accent1"/>
                </a:solidFill>
              </a:defRPr>
            </a:lvl1pPr>
          </a:lstStyle>
          <a:p>
            <a:r>
              <a:rPr lang="en-US" dirty="0"/>
              <a:t>THANK YOU</a:t>
            </a:r>
          </a:p>
        </p:txBody>
      </p:sp>
      <p:pic>
        <p:nvPicPr>
          <p:cNvPr id="15" name="Picture 14" descr="A white and black logo with a red line and a black background&#10;&#10;Description automatically generated">
            <a:extLst>
              <a:ext uri="{FF2B5EF4-FFF2-40B4-BE49-F238E27FC236}">
                <a16:creationId xmlns:a16="http://schemas.microsoft.com/office/drawing/2014/main" id="{AA30B27B-AF35-8FFD-AD95-A5E3E1210A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68937" y="5744095"/>
            <a:ext cx="2645525" cy="1000008"/>
          </a:xfrm>
          <a:prstGeom prst="rect">
            <a:avLst/>
          </a:prstGeom>
        </p:spPr>
      </p:pic>
      <p:sp>
        <p:nvSpPr>
          <p:cNvPr id="2" name="TextBox 1">
            <a:extLst>
              <a:ext uri="{FF2B5EF4-FFF2-40B4-BE49-F238E27FC236}">
                <a16:creationId xmlns:a16="http://schemas.microsoft.com/office/drawing/2014/main" id="{ACF4AE7A-61B5-8365-D37E-788EDC47C945}"/>
              </a:ext>
            </a:extLst>
          </p:cNvPr>
          <p:cNvSpPr txBox="1"/>
          <p:nvPr userDrawn="1"/>
        </p:nvSpPr>
        <p:spPr>
          <a:xfrm>
            <a:off x="9695329" y="4009896"/>
            <a:ext cx="2461246" cy="1938992"/>
          </a:xfrm>
          <a:prstGeom prst="rect">
            <a:avLst/>
          </a:prstGeom>
          <a:noFill/>
        </p:spPr>
        <p:txBody>
          <a:bodyPr wrap="square" rtlCol="0">
            <a:spAutoFit/>
          </a:bodyPr>
          <a:lstStyle/>
          <a:p>
            <a:r>
              <a:rPr lang="en-US" sz="1200" dirty="0">
                <a:solidFill>
                  <a:schemeClr val="bg1"/>
                </a:solidFill>
              </a:rPr>
              <a:t>@AHCA_FL</a:t>
            </a:r>
          </a:p>
          <a:p>
            <a:endParaRPr lang="en-US" sz="1200" dirty="0">
              <a:solidFill>
                <a:schemeClr val="bg1"/>
              </a:solidFill>
            </a:endParaRPr>
          </a:p>
          <a:p>
            <a:r>
              <a:rPr lang="en-US" sz="1200" dirty="0">
                <a:solidFill>
                  <a:schemeClr val="bg1"/>
                </a:solidFill>
              </a:rPr>
              <a:t>@AHCAFLORIDA</a:t>
            </a:r>
          </a:p>
          <a:p>
            <a:endParaRPr lang="en-US" sz="1200" dirty="0">
              <a:solidFill>
                <a:schemeClr val="bg1"/>
              </a:solidFill>
            </a:endParaRPr>
          </a:p>
          <a:p>
            <a:r>
              <a:rPr lang="en-US" sz="1200" dirty="0">
                <a:solidFill>
                  <a:schemeClr val="bg1"/>
                </a:solidFill>
              </a:rPr>
              <a:t>FLORIDA AGENCY OF HEALTH CARE ADMINISTRATION</a:t>
            </a:r>
          </a:p>
          <a:p>
            <a:endParaRPr lang="en-US" sz="1200" dirty="0">
              <a:solidFill>
                <a:schemeClr val="bg1"/>
              </a:solidFill>
            </a:endParaRPr>
          </a:p>
          <a:p>
            <a:r>
              <a:rPr lang="en-US" sz="1200" dirty="0">
                <a:solidFill>
                  <a:schemeClr val="bg1"/>
                </a:solidFill>
              </a:rPr>
              <a:t>FLORIDA AGENCY OF HEALTH CARE ADMINISTRATION</a:t>
            </a:r>
          </a:p>
          <a:p>
            <a:endParaRPr lang="en-US" sz="1200" dirty="0"/>
          </a:p>
        </p:txBody>
      </p:sp>
      <p:pic>
        <p:nvPicPr>
          <p:cNvPr id="3" name="Picture 2" descr="A white x on a black background&#10;&#10;Description automatically generated">
            <a:extLst>
              <a:ext uri="{FF2B5EF4-FFF2-40B4-BE49-F238E27FC236}">
                <a16:creationId xmlns:a16="http://schemas.microsoft.com/office/drawing/2014/main" id="{4CEB2A1A-317B-79C0-8D15-BC8E0D94B0A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43570" y="3989716"/>
            <a:ext cx="273001" cy="273001"/>
          </a:xfrm>
          <a:prstGeom prst="rect">
            <a:avLst/>
          </a:prstGeom>
        </p:spPr>
      </p:pic>
      <p:pic>
        <p:nvPicPr>
          <p:cNvPr id="4" name="Picture 3" descr="A logo of a camera&#10;&#10;Description automatically generated">
            <a:extLst>
              <a:ext uri="{FF2B5EF4-FFF2-40B4-BE49-F238E27FC236}">
                <a16:creationId xmlns:a16="http://schemas.microsoft.com/office/drawing/2014/main" id="{CA354FFF-DBEE-683E-9CB0-68D8BFA370A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05258" y="4338917"/>
            <a:ext cx="336177" cy="336177"/>
          </a:xfrm>
          <a:prstGeom prst="rect">
            <a:avLst/>
          </a:prstGeom>
        </p:spPr>
      </p:pic>
      <p:pic>
        <p:nvPicPr>
          <p:cNvPr id="5" name="Picture 4" descr="A white letter on a black background&#10;&#10;Description automatically generated">
            <a:extLst>
              <a:ext uri="{FF2B5EF4-FFF2-40B4-BE49-F238E27FC236}">
                <a16:creationId xmlns:a16="http://schemas.microsoft.com/office/drawing/2014/main" id="{969E481B-4E38-6E1B-BDF6-255ABE8B4DC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98533" y="5351928"/>
            <a:ext cx="349626" cy="349626"/>
          </a:xfrm>
          <a:prstGeom prst="rect">
            <a:avLst/>
          </a:prstGeom>
        </p:spPr>
      </p:pic>
      <p:pic>
        <p:nvPicPr>
          <p:cNvPr id="6" name="Picture 5" descr="A white letter f on a black background&#10;&#10;Description automatically generated">
            <a:extLst>
              <a:ext uri="{FF2B5EF4-FFF2-40B4-BE49-F238E27FC236}">
                <a16:creationId xmlns:a16="http://schemas.microsoft.com/office/drawing/2014/main" id="{E53EF235-3A9E-3006-1BCC-8732A6842C2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282743" y="4774721"/>
            <a:ext cx="385588" cy="385588"/>
          </a:xfrm>
          <a:prstGeom prst="rect">
            <a:avLst/>
          </a:prstGeom>
        </p:spPr>
      </p:pic>
    </p:spTree>
    <p:extLst>
      <p:ext uri="{BB962C8B-B14F-4D97-AF65-F5344CB8AC3E}">
        <p14:creationId xmlns:p14="http://schemas.microsoft.com/office/powerpoint/2010/main" val="5973323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red and blue corner with white background&#10;&#10;Description automatically generated">
            <a:extLst>
              <a:ext uri="{FF2B5EF4-FFF2-40B4-BE49-F238E27FC236}">
                <a16:creationId xmlns:a16="http://schemas.microsoft.com/office/drawing/2014/main" id="{0C149C9C-7F64-AA46-D059-4860053255A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8C716190-0D1C-4117-CD30-1E28A7960EBC}"/>
              </a:ext>
            </a:extLst>
          </p:cNvPr>
          <p:cNvSpPr>
            <a:spLocks noGrp="1"/>
          </p:cNvSpPr>
          <p:nvPr>
            <p:ph type="sldNum" sz="quarter" idx="4"/>
          </p:nvPr>
        </p:nvSpPr>
        <p:spPr>
          <a:xfrm>
            <a:off x="9305136" y="6416245"/>
            <a:ext cx="2743200" cy="365125"/>
          </a:xfrm>
          <a:prstGeom prst="rect">
            <a:avLst/>
          </a:prstGeom>
        </p:spPr>
        <p:txBody>
          <a:bodyPr vert="horz" lIns="91440" tIns="45720" rIns="91440" bIns="45720" rtlCol="0" anchor="ctr"/>
          <a:lstStyle>
            <a:lvl1pPr algn="r">
              <a:defRPr sz="1200" b="1">
                <a:solidFill>
                  <a:schemeClr val="bg1"/>
                </a:solidFill>
                <a:latin typeface="Oswald Medium" panose="00000600000000000000" pitchFamily="2" charset="0"/>
              </a:defRPr>
            </a:lvl1pPr>
          </a:lstStyle>
          <a:p>
            <a:fld id="{5A68C8F6-068F-4EE4-84A9-A78DF482E698}" type="slidenum">
              <a:rPr lang="en-US" smtClean="0"/>
              <a:pPr/>
              <a:t>‹#›</a:t>
            </a:fld>
            <a:endParaRPr lang="en-US" dirty="0"/>
          </a:p>
        </p:txBody>
      </p:sp>
      <p:pic>
        <p:nvPicPr>
          <p:cNvPr id="5" name="Picture 4" descr="A blue and red logo with a heartbeat line&#10;&#10;Description automatically generated">
            <a:extLst>
              <a:ext uri="{FF2B5EF4-FFF2-40B4-BE49-F238E27FC236}">
                <a16:creationId xmlns:a16="http://schemas.microsoft.com/office/drawing/2014/main" id="{5B2B0C2B-E9AF-9F88-C6F7-1BDC20A0104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8847" y="6215792"/>
            <a:ext cx="1797896" cy="679604"/>
          </a:xfrm>
          <a:prstGeom prst="rect">
            <a:avLst/>
          </a:prstGeom>
        </p:spPr>
      </p:pic>
      <p:sp>
        <p:nvSpPr>
          <p:cNvPr id="2" name="Title 1">
            <a:extLst>
              <a:ext uri="{FF2B5EF4-FFF2-40B4-BE49-F238E27FC236}">
                <a16:creationId xmlns:a16="http://schemas.microsoft.com/office/drawing/2014/main" id="{C3445891-4A76-06AD-7098-0E11BF998FE8}"/>
              </a:ext>
            </a:extLst>
          </p:cNvPr>
          <p:cNvSpPr txBox="1">
            <a:spLocks/>
          </p:cNvSpPr>
          <p:nvPr userDrawn="1"/>
        </p:nvSpPr>
        <p:spPr>
          <a:xfrm>
            <a:off x="838200" y="365126"/>
            <a:ext cx="10515600" cy="1037790"/>
          </a:xfrm>
          <a:prstGeom prst="rect">
            <a:avLst/>
          </a:prstGeom>
        </p:spPr>
        <p:txBody>
          <a:bodyPr/>
          <a:lstStyle>
            <a:lvl1pPr algn="ctr" defTabSz="914400" rtl="0" eaLnBrk="1" latinLnBrk="0" hangingPunct="1">
              <a:lnSpc>
                <a:spcPct val="90000"/>
              </a:lnSpc>
              <a:spcBef>
                <a:spcPct val="0"/>
              </a:spcBef>
              <a:buNone/>
              <a:defRPr sz="6000" kern="1200">
                <a:solidFill>
                  <a:schemeClr val="accent1"/>
                </a:solidFill>
                <a:latin typeface="Oswald Medium" panose="00000600000000000000" pitchFamily="50" charset="0"/>
                <a:ea typeface="+mj-ea"/>
                <a:cs typeface="+mj-cs"/>
              </a:defRPr>
            </a:lvl1pPr>
          </a:lstStyle>
          <a:p>
            <a:r>
              <a:rPr lang="en-US" dirty="0"/>
              <a:t>CLICK TO EDIT TITLE</a:t>
            </a:r>
          </a:p>
        </p:txBody>
      </p:sp>
      <p:sp>
        <p:nvSpPr>
          <p:cNvPr id="7" name="Content Placeholder 2">
            <a:extLst>
              <a:ext uri="{FF2B5EF4-FFF2-40B4-BE49-F238E27FC236}">
                <a16:creationId xmlns:a16="http://schemas.microsoft.com/office/drawing/2014/main" id="{176CEB4A-93FB-ECE9-009A-A0AD09934399}"/>
              </a:ext>
            </a:extLst>
          </p:cNvPr>
          <p:cNvSpPr txBox="1">
            <a:spLocks/>
          </p:cNvSpPr>
          <p:nvPr userDrawn="1"/>
        </p:nvSpPr>
        <p:spPr>
          <a:xfrm>
            <a:off x="838200" y="1578279"/>
            <a:ext cx="10515600" cy="459868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468138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914400" rtl="0" eaLnBrk="1" latinLnBrk="0" hangingPunct="1">
        <a:lnSpc>
          <a:spcPct val="90000"/>
        </a:lnSpc>
        <a:spcBef>
          <a:spcPct val="0"/>
        </a:spcBef>
        <a:buNone/>
        <a:defRPr sz="6000" kern="1200">
          <a:solidFill>
            <a:schemeClr val="accent1"/>
          </a:solidFill>
          <a:latin typeface="Oswald Medium" panose="000006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accent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accent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accent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accent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Kissa.Smith@ahca.myflorida.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F3786B-4A75-1737-C4C1-947EB92A7A21}"/>
              </a:ext>
            </a:extLst>
          </p:cNvPr>
          <p:cNvSpPr>
            <a:spLocks noGrp="1"/>
          </p:cNvSpPr>
          <p:nvPr>
            <p:ph type="sldNum" sz="quarter" idx="12"/>
          </p:nvPr>
        </p:nvSpPr>
        <p:spPr/>
        <p:txBody>
          <a:bodyPr/>
          <a:lstStyle/>
          <a:p>
            <a:fld id="{60F95351-F0F3-43AD-BDC1-59D856EBACFB}" type="slidenum">
              <a:rPr lang="en-US" smtClean="0"/>
              <a:pPr/>
              <a:t>1</a:t>
            </a:fld>
            <a:endParaRPr lang="en-US" dirty="0"/>
          </a:p>
        </p:txBody>
      </p:sp>
      <p:pic>
        <p:nvPicPr>
          <p:cNvPr id="5" name="Picture 4" descr="Graphical user interface&#10;&#10;Description automatically generated">
            <a:extLst>
              <a:ext uri="{FF2B5EF4-FFF2-40B4-BE49-F238E27FC236}">
                <a16:creationId xmlns:a16="http://schemas.microsoft.com/office/drawing/2014/main" id="{31896A62-EFC3-ABD8-F20B-977D9685F64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92" b="89968" l="4530" r="95390">
                        <a14:foregroundMark x1="9194" y1="65210" x2="39795" y2="26618"/>
                        <a14:foregroundMark x1="39795" y1="26618" x2="47776" y2="22654"/>
                        <a14:foregroundMark x1="47776" y1="22654" x2="61418" y2="29086"/>
                        <a14:foregroundMark x1="61418" y1="29086" x2="79833" y2="49555"/>
                        <a14:foregroundMark x1="7738" y1="61165" x2="41359" y2="19903"/>
                        <a14:foregroundMark x1="41359" y1="19903" x2="49609" y2="16990"/>
                        <a14:foregroundMark x1="49609" y1="16990" x2="66244" y2="25809"/>
                        <a14:foregroundMark x1="66244" y1="25809" x2="71070" y2="31270"/>
                        <a14:foregroundMark x1="71070" y1="31270" x2="71502" y2="32605"/>
                        <a14:foregroundMark x1="54516" y1="48099" x2="47263" y2="45469"/>
                        <a14:foregroundMark x1="47263" y1="45469" x2="39633" y2="31634"/>
                        <a14:foregroundMark x1="39633" y1="31634" x2="53303" y2="39199"/>
                        <a14:foregroundMark x1="53303" y1="39199" x2="56053" y2="45065"/>
                        <a14:foregroundMark x1="37207" y1="46359" x2="35859" y2="36529"/>
                        <a14:foregroundMark x1="27258" y1="36650" x2="31464" y2="23382"/>
                        <a14:foregroundMark x1="31464" y1="23382" x2="36317" y2="19782"/>
                        <a14:foregroundMark x1="36317" y1="19782" x2="46886" y2="18325"/>
                        <a14:foregroundMark x1="46886" y1="18325" x2="54462" y2="19498"/>
                        <a14:foregroundMark x1="54462" y1="19498" x2="57023" y2="21440"/>
                        <a14:foregroundMark x1="55945" y1="17112" x2="62847" y2="19256"/>
                        <a14:foregroundMark x1="62847" y1="19256" x2="71070" y2="26052"/>
                        <a14:foregroundMark x1="71070" y1="26052" x2="77919" y2="43042"/>
                        <a14:foregroundMark x1="77919" y1="43042" x2="81666" y2="47816"/>
                        <a14:foregroundMark x1="81666" y1="47816" x2="81936" y2="47816"/>
                        <a14:foregroundMark x1="84066" y1="82160" x2="91912" y2="68406"/>
                        <a14:foregroundMark x1="91912" y1="68406" x2="90941" y2="52508"/>
                        <a14:foregroundMark x1="90941" y1="52508" x2="87409" y2="45672"/>
                        <a14:foregroundMark x1="87409" y1="45672" x2="79914" y2="41586"/>
                        <a14:foregroundMark x1="71610" y1="83617" x2="47452" y2="77953"/>
                        <a14:foregroundMark x1="12106" y1="76820" x2="6525" y2="64644"/>
                        <a14:foregroundMark x1="6525" y1="64644" x2="10003" y2="52953"/>
                        <a14:foregroundMark x1="10003" y1="52953" x2="19143" y2="47694"/>
                        <a14:foregroundMark x1="12375" y1="51578" x2="22728" y2="42193"/>
                        <a14:foregroundMark x1="13157" y1="47532" x2="19116" y2="42597"/>
                        <a14:foregroundMark x1="19116" y1="42597" x2="20491" y2="42193"/>
                        <a14:foregroundMark x1="36047" y1="66100" x2="57536" y2="62662"/>
                        <a14:foregroundMark x1="57536" y1="62662" x2="66568" y2="65696"/>
                        <a14:foregroundMark x1="66568" y1="65696" x2="68132" y2="66950"/>
                        <a14:foregroundMark x1="84740" y1="81432" x2="52278" y2="82767"/>
                        <a14:foregroundMark x1="52278" y1="82767" x2="48531" y2="81149"/>
                        <a14:foregroundMark x1="49960" y1="81028" x2="14613" y2="79652"/>
                        <a14:foregroundMark x1="14613" y1="79652" x2="11027" y2="76942"/>
                        <a14:foregroundMark x1="24265" y1="82039" x2="19547" y2="82241"/>
                        <a14:foregroundMark x1="19547" y1="82241" x2="14020" y2="78843"/>
                        <a14:foregroundMark x1="4556" y1="65655" x2="4853" y2="59992"/>
                        <a14:foregroundMark x1="14883" y1="45793" x2="19143" y2="43042"/>
                        <a14:foregroundMark x1="15584" y1="44943" x2="15853" y2="44943"/>
                        <a14:foregroundMark x1="17606" y1="43204" x2="17606" y2="43204"/>
                        <a14:foregroundMark x1="16042" y1="44498" x2="16042" y2="44498"/>
                        <a14:foregroundMark x1="39040" y1="45065" x2="45053" y2="40453"/>
                        <a14:foregroundMark x1="45053" y1="40453" x2="45322" y2="40453"/>
                        <a14:foregroundMark x1="51901" y1="49717" x2="55783" y2="32403"/>
                        <a14:foregroundMark x1="55783" y1="32403" x2="56161" y2="31756"/>
                        <a14:foregroundMark x1="79617" y1="84061" x2="73551" y2="84628"/>
                        <a14:foregroundMark x1="94716" y1="73341" x2="93529" y2="60154"/>
                        <a14:foregroundMark x1="93529" y1="60154" x2="93341" y2="59547"/>
                        <a14:foregroundMark x1="95390" y1="69417" x2="94904" y2="63916"/>
                        <a14:foregroundMark x1="16824" y1="43487" x2="16824" y2="43487"/>
                        <a14:foregroundMark x1="16527" y1="43932" x2="16527" y2="43932"/>
                        <a14:foregroundMark x1="15368" y1="44620" x2="18765" y2="43204"/>
                        <a14:foregroundMark x1="55756" y1="37824" x2="61068" y2="32605"/>
                        <a14:foregroundMark x1="48234" y1="35356" x2="44945" y2="29288"/>
                        <a14:foregroundMark x1="44945" y1="29288" x2="44837" y2="29288"/>
                        <a14:foregroundMark x1="80318" y1="55502" x2="84740" y2="51901"/>
                        <a14:foregroundMark x1="84740" y1="51901" x2="84740" y2="51901"/>
                        <a14:foregroundMark x1="43489" y1="31270" x2="47452" y2="27670"/>
                      </a14:backgroundRemoval>
                    </a14:imgEffect>
                  </a14:imgLayer>
                </a14:imgProps>
              </a:ext>
              <a:ext uri="{28A0092B-C50C-407E-A947-70E740481C1C}">
                <a14:useLocalDpi xmlns:a14="http://schemas.microsoft.com/office/drawing/2010/main" val="0"/>
              </a:ext>
            </a:extLst>
          </a:blip>
          <a:stretch>
            <a:fillRect/>
          </a:stretch>
        </p:blipFill>
        <p:spPr>
          <a:xfrm>
            <a:off x="1950554" y="0"/>
            <a:ext cx="8290891" cy="5255508"/>
          </a:xfrm>
          <a:prstGeom prst="rect">
            <a:avLst/>
          </a:prstGeom>
        </p:spPr>
      </p:pic>
      <p:sp>
        <p:nvSpPr>
          <p:cNvPr id="6" name="Title 1">
            <a:extLst>
              <a:ext uri="{FF2B5EF4-FFF2-40B4-BE49-F238E27FC236}">
                <a16:creationId xmlns:a16="http://schemas.microsoft.com/office/drawing/2014/main" id="{BF0B4509-99BB-CB52-3E82-9ED57AEED294}"/>
              </a:ext>
            </a:extLst>
          </p:cNvPr>
          <p:cNvSpPr txBox="1">
            <a:spLocks/>
          </p:cNvSpPr>
          <p:nvPr/>
        </p:nvSpPr>
        <p:spPr>
          <a:xfrm>
            <a:off x="547634" y="3858751"/>
            <a:ext cx="1109673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Oswald Medium" panose="00000600000000000000" pitchFamily="50" charset="0"/>
                <a:ea typeface="+mj-ea"/>
                <a:cs typeface="+mj-cs"/>
              </a:defRPr>
            </a:lvl1pPr>
          </a:lstStyle>
          <a:p>
            <a:pPr algn="ctr"/>
            <a:r>
              <a:rPr lang="en-US" sz="4800" b="1" dirty="0">
                <a:solidFill>
                  <a:srgbClr val="002060"/>
                </a:solidFill>
              </a:rPr>
              <a:t>Medical Care Advisory Committee Meeting</a:t>
            </a:r>
          </a:p>
          <a:p>
            <a:pPr algn="ctr"/>
            <a:r>
              <a:rPr lang="en-US" sz="3600" b="1" dirty="0">
                <a:solidFill>
                  <a:srgbClr val="002060"/>
                </a:solidFill>
              </a:rPr>
              <a:t>November 5, 2024</a:t>
            </a:r>
          </a:p>
        </p:txBody>
      </p:sp>
    </p:spTree>
    <p:extLst>
      <p:ext uri="{BB962C8B-B14F-4D97-AF65-F5344CB8AC3E}">
        <p14:creationId xmlns:p14="http://schemas.microsoft.com/office/powerpoint/2010/main" val="214218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BEF49-F2D7-75EA-048B-42E5E68AC83F}"/>
              </a:ext>
            </a:extLst>
          </p:cNvPr>
          <p:cNvSpPr>
            <a:spLocks noGrp="1"/>
          </p:cNvSpPr>
          <p:nvPr>
            <p:ph type="title"/>
          </p:nvPr>
        </p:nvSpPr>
        <p:spPr/>
        <p:txBody>
          <a:bodyPr/>
          <a:lstStyle/>
          <a:p>
            <a:r>
              <a:rPr lang="en-US" sz="4800" dirty="0"/>
              <a:t>Budget Neutrality</a:t>
            </a:r>
          </a:p>
        </p:txBody>
      </p:sp>
      <p:sp>
        <p:nvSpPr>
          <p:cNvPr id="4" name="Slide Number Placeholder 3">
            <a:extLst>
              <a:ext uri="{FF2B5EF4-FFF2-40B4-BE49-F238E27FC236}">
                <a16:creationId xmlns:a16="http://schemas.microsoft.com/office/drawing/2014/main" id="{E9FAAC97-7660-B0DB-FC3C-96FB5DD59EB2}"/>
              </a:ext>
            </a:extLst>
          </p:cNvPr>
          <p:cNvSpPr>
            <a:spLocks noGrp="1"/>
          </p:cNvSpPr>
          <p:nvPr>
            <p:ph type="sldNum" sz="quarter" idx="12"/>
          </p:nvPr>
        </p:nvSpPr>
        <p:spPr/>
        <p:txBody>
          <a:bodyPr/>
          <a:lstStyle/>
          <a:p>
            <a:fld id="{60F95351-F0F3-43AD-BDC1-59D856EBACFB}" type="slidenum">
              <a:rPr lang="en-US" smtClean="0"/>
              <a:pPr/>
              <a:t>10</a:t>
            </a:fld>
            <a:endParaRPr lang="en-US" dirty="0"/>
          </a:p>
        </p:txBody>
      </p:sp>
      <p:sp>
        <p:nvSpPr>
          <p:cNvPr id="7" name="Content Placeholder 2">
            <a:extLst>
              <a:ext uri="{FF2B5EF4-FFF2-40B4-BE49-F238E27FC236}">
                <a16:creationId xmlns:a16="http://schemas.microsoft.com/office/drawing/2014/main" id="{2A266E67-5620-54D5-68A3-404D62676BF5}"/>
              </a:ext>
            </a:extLst>
          </p:cNvPr>
          <p:cNvSpPr>
            <a:spLocks noGrp="1"/>
          </p:cNvSpPr>
          <p:nvPr>
            <p:ph idx="1"/>
          </p:nvPr>
        </p:nvSpPr>
        <p:spPr>
          <a:xfrm>
            <a:off x="838200" y="1577975"/>
            <a:ext cx="10515600" cy="4598988"/>
          </a:xfrm>
        </p:spPr>
        <p:txBody>
          <a:bodyPr/>
          <a:lstStyle/>
          <a:p>
            <a:r>
              <a:rPr lang="en-US" sz="2800" dirty="0">
                <a:latin typeface="Montserrat" panose="00000500000000000000" pitchFamily="2" charset="0"/>
              </a:rPr>
              <a:t>The MMA Waiver continued to be Budget Neutral throughout Demonstration Year 18.</a:t>
            </a:r>
          </a:p>
          <a:p>
            <a:endParaRPr lang="en-US" sz="2800" dirty="0">
              <a:latin typeface="Montserrat" panose="00000500000000000000" pitchFamily="2" charset="0"/>
            </a:endParaRPr>
          </a:p>
          <a:p>
            <a:r>
              <a:rPr lang="en-US" sz="2800" dirty="0">
                <a:latin typeface="Montserrat" panose="00000500000000000000" pitchFamily="2" charset="0"/>
              </a:rPr>
              <a:t>Federal Medicaid expenditures with the waiver were less than federal spending without the waiver. </a:t>
            </a:r>
          </a:p>
          <a:p>
            <a:endParaRPr lang="en-US" dirty="0"/>
          </a:p>
        </p:txBody>
      </p:sp>
    </p:spTree>
    <p:extLst>
      <p:ext uri="{BB962C8B-B14F-4D97-AF65-F5344CB8AC3E}">
        <p14:creationId xmlns:p14="http://schemas.microsoft.com/office/powerpoint/2010/main" val="1670887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E014E2-0887-9BA1-CCF2-1A5944840D95}"/>
              </a:ext>
            </a:extLst>
          </p:cNvPr>
          <p:cNvSpPr>
            <a:spLocks noGrp="1"/>
          </p:cNvSpPr>
          <p:nvPr>
            <p:ph type="title"/>
          </p:nvPr>
        </p:nvSpPr>
        <p:spPr>
          <a:xfrm>
            <a:off x="167487" y="325624"/>
            <a:ext cx="6766560" cy="1325563"/>
          </a:xfrm>
        </p:spPr>
        <p:txBody>
          <a:bodyPr>
            <a:normAutofit/>
          </a:bodyPr>
          <a:lstStyle/>
          <a:p>
            <a:r>
              <a:rPr lang="en-US" sz="4800" dirty="0"/>
              <a:t>Questions and Comments</a:t>
            </a:r>
          </a:p>
        </p:txBody>
      </p:sp>
      <p:sp>
        <p:nvSpPr>
          <p:cNvPr id="2" name="TextBox 1">
            <a:extLst>
              <a:ext uri="{FF2B5EF4-FFF2-40B4-BE49-F238E27FC236}">
                <a16:creationId xmlns:a16="http://schemas.microsoft.com/office/drawing/2014/main" id="{56DC1FD7-ED7A-2EEA-AAA7-7D4E0A7098D9}"/>
              </a:ext>
            </a:extLst>
          </p:cNvPr>
          <p:cNvSpPr txBox="1"/>
          <p:nvPr/>
        </p:nvSpPr>
        <p:spPr>
          <a:xfrm>
            <a:off x="239915" y="1297244"/>
            <a:ext cx="7826723" cy="707886"/>
          </a:xfrm>
          <a:prstGeom prst="rect">
            <a:avLst/>
          </a:prstGeom>
          <a:noFill/>
        </p:spPr>
        <p:txBody>
          <a:bodyPr wrap="square" rtlCol="0">
            <a:spAutoFit/>
          </a:bodyPr>
          <a:lstStyle/>
          <a:p>
            <a:r>
              <a:rPr lang="en-US" sz="2000" dirty="0">
                <a:solidFill>
                  <a:schemeClr val="accent1"/>
                </a:solidFill>
                <a:latin typeface="Oswald Medium" panose="00000600000000000000" pitchFamily="2" charset="0"/>
              </a:rPr>
              <a:t>Questions and Comments can be submitted to: FEDERALAUTHORITIESMAILBOX@ahca.myflorida.com</a:t>
            </a:r>
          </a:p>
        </p:txBody>
      </p:sp>
    </p:spTree>
    <p:extLst>
      <p:ext uri="{BB962C8B-B14F-4D97-AF65-F5344CB8AC3E}">
        <p14:creationId xmlns:p14="http://schemas.microsoft.com/office/powerpoint/2010/main" val="2828172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44BA3C4F-4DF4-2979-0BF9-31697442EDE4}"/>
              </a:ext>
            </a:extLst>
          </p:cNvPr>
          <p:cNvSpPr>
            <a:spLocks noGrp="1"/>
          </p:cNvSpPr>
          <p:nvPr>
            <p:ph type="title"/>
          </p:nvPr>
        </p:nvSpPr>
        <p:spPr>
          <a:xfrm>
            <a:off x="339505" y="434959"/>
            <a:ext cx="6765925" cy="1325562"/>
          </a:xfrm>
        </p:spPr>
        <p:txBody>
          <a:bodyPr>
            <a:normAutofit/>
          </a:bodyPr>
          <a:lstStyle/>
          <a:p>
            <a:r>
              <a:rPr lang="en-US" sz="6600" dirty="0"/>
              <a:t>Florida Medicaid</a:t>
            </a:r>
          </a:p>
        </p:txBody>
      </p:sp>
      <p:sp>
        <p:nvSpPr>
          <p:cNvPr id="4" name="Content Placeholder 5">
            <a:extLst>
              <a:ext uri="{FF2B5EF4-FFF2-40B4-BE49-F238E27FC236}">
                <a16:creationId xmlns:a16="http://schemas.microsoft.com/office/drawing/2014/main" id="{EA768D34-16B1-BD7E-C3F5-E04352135784}"/>
              </a:ext>
            </a:extLst>
          </p:cNvPr>
          <p:cNvSpPr txBox="1">
            <a:spLocks/>
          </p:cNvSpPr>
          <p:nvPr/>
        </p:nvSpPr>
        <p:spPr>
          <a:xfrm>
            <a:off x="339505" y="1461611"/>
            <a:ext cx="6069012" cy="15713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accent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accent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accent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accent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latin typeface="Oswald Medium" panose="00000600000000000000" pitchFamily="2" charset="0"/>
              </a:rPr>
              <a:t>1115 Family Planning Waiver</a:t>
            </a:r>
          </a:p>
          <a:p>
            <a:pPr marL="0" indent="0">
              <a:buFont typeface="Arial" panose="020B0604020202020204" pitchFamily="34" charset="0"/>
              <a:buNone/>
            </a:pPr>
            <a:r>
              <a:rPr lang="en-US" sz="2000" b="1" dirty="0">
                <a:latin typeface="Oswald Medium" panose="00000600000000000000" pitchFamily="2" charset="0"/>
              </a:rPr>
              <a:t>Post Award Forum</a:t>
            </a:r>
          </a:p>
          <a:p>
            <a:pPr marL="0" indent="0">
              <a:buFont typeface="Arial" panose="020B0604020202020204" pitchFamily="34" charset="0"/>
              <a:buNone/>
            </a:pPr>
            <a:r>
              <a:rPr lang="en-US" sz="2000" b="1" dirty="0">
                <a:latin typeface="Oswald Medium" panose="00000600000000000000" pitchFamily="2" charset="0"/>
              </a:rPr>
              <a:t>Meagan Owens</a:t>
            </a:r>
          </a:p>
          <a:p>
            <a:pPr marL="0" indent="0">
              <a:buFont typeface="Arial" panose="020B0604020202020204" pitchFamily="34" charset="0"/>
              <a:buNone/>
            </a:pPr>
            <a:r>
              <a:rPr lang="en-US" sz="2000" b="1" dirty="0">
                <a:latin typeface="Oswald Medium" panose="00000600000000000000" pitchFamily="2" charset="0"/>
              </a:rPr>
              <a:t>November 5, 2024</a:t>
            </a:r>
          </a:p>
        </p:txBody>
      </p:sp>
    </p:spTree>
    <p:extLst>
      <p:ext uri="{BB962C8B-B14F-4D97-AF65-F5344CB8AC3E}">
        <p14:creationId xmlns:p14="http://schemas.microsoft.com/office/powerpoint/2010/main" val="1374328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F77DE-760B-7CA0-14AE-3C0B7E82CC7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8F57C3-E48B-951C-51F9-A07B326EFE5C}"/>
              </a:ext>
            </a:extLst>
          </p:cNvPr>
          <p:cNvSpPr>
            <a:spLocks noGrp="1"/>
          </p:cNvSpPr>
          <p:nvPr>
            <p:ph type="sldNum" sz="quarter" idx="12"/>
          </p:nvPr>
        </p:nvSpPr>
        <p:spPr/>
        <p:txBody>
          <a:bodyPr/>
          <a:lstStyle/>
          <a:p>
            <a:fld id="{60F95351-F0F3-43AD-BDC1-59D856EBACFB}" type="slidenum">
              <a:rPr lang="en-US" smtClean="0"/>
              <a:pPr/>
              <a:t>13</a:t>
            </a:fld>
            <a:endParaRPr lang="en-US" dirty="0"/>
          </a:p>
        </p:txBody>
      </p:sp>
      <p:sp>
        <p:nvSpPr>
          <p:cNvPr id="5" name="Title 1">
            <a:extLst>
              <a:ext uri="{FF2B5EF4-FFF2-40B4-BE49-F238E27FC236}">
                <a16:creationId xmlns:a16="http://schemas.microsoft.com/office/drawing/2014/main" id="{ED840F45-D469-39B7-FC48-5EA991015A48}"/>
              </a:ext>
            </a:extLst>
          </p:cNvPr>
          <p:cNvSpPr>
            <a:spLocks noGrp="1"/>
          </p:cNvSpPr>
          <p:nvPr>
            <p:ph type="title"/>
          </p:nvPr>
        </p:nvSpPr>
        <p:spPr>
          <a:xfrm>
            <a:off x="838200" y="365125"/>
            <a:ext cx="10515600" cy="1038225"/>
          </a:xfrm>
        </p:spPr>
        <p:txBody>
          <a:bodyPr/>
          <a:lstStyle/>
          <a:p>
            <a:r>
              <a:rPr lang="en-US" sz="4800" dirty="0"/>
              <a:t>1115 Research and Demonstration Waivers</a:t>
            </a:r>
          </a:p>
        </p:txBody>
      </p:sp>
      <p:sp>
        <p:nvSpPr>
          <p:cNvPr id="9" name="Content Placeholder 2">
            <a:extLst>
              <a:ext uri="{FF2B5EF4-FFF2-40B4-BE49-F238E27FC236}">
                <a16:creationId xmlns:a16="http://schemas.microsoft.com/office/drawing/2014/main" id="{264B743C-1371-A0AC-42E5-8EFEC2CE053A}"/>
              </a:ext>
            </a:extLst>
          </p:cNvPr>
          <p:cNvSpPr>
            <a:spLocks noGrp="1"/>
          </p:cNvSpPr>
          <p:nvPr>
            <p:ph idx="1"/>
          </p:nvPr>
        </p:nvSpPr>
        <p:spPr>
          <a:xfrm>
            <a:off x="838200" y="1577975"/>
            <a:ext cx="10515600" cy="4598988"/>
          </a:xfrm>
        </p:spPr>
        <p:txBody>
          <a:bodyPr>
            <a:normAutofit lnSpcReduction="10000"/>
          </a:bodyPr>
          <a:lstStyle/>
          <a:p>
            <a:pPr marL="342900" marR="0" lvl="0" indent="-342900" algn="l" defTabSz="914400" rtl="0" eaLnBrk="1" fontAlgn="auto" latinLnBrk="0" hangingPunct="1">
              <a:lnSpc>
                <a:spcPct val="100000"/>
              </a:lnSpc>
              <a:spcBef>
                <a:spcPts val="0"/>
              </a:spcBef>
              <a:spcAft>
                <a:spcPts val="600"/>
              </a:spcAft>
              <a:buClr>
                <a:srgbClr val="8064A2">
                  <a:lumMod val="50000"/>
                </a:srgbClr>
              </a:buClr>
              <a:buSzTx/>
              <a:buFont typeface="Arial" pitchFamily="34" charset="0"/>
              <a:buChar char="•"/>
              <a:tabLst/>
              <a:defRPr/>
            </a:pPr>
            <a:r>
              <a:rPr kumimoji="0" lang="en-US" sz="2000" b="0" i="0" u="none" strike="noStrike" kern="1200" cap="none" spc="0" normalizeH="0" baseline="0" noProof="0" dirty="0">
                <a:ln>
                  <a:noFill/>
                </a:ln>
                <a:solidFill>
                  <a:srgbClr val="00205C"/>
                </a:solidFill>
                <a:effectLst/>
                <a:uLnTx/>
                <a:uFillTx/>
                <a:latin typeface="Montserrat" panose="00000500000000000000" pitchFamily="2" charset="0"/>
                <a:cs typeface="Arial" panose="020B0604020202020204" pitchFamily="34" charset="0"/>
              </a:rPr>
              <a:t>Section 1115 of the Social Security Act gives the Secretary of Health and Human Services authority to approve experimental, pilot, or demonstration projects. </a:t>
            </a:r>
          </a:p>
          <a:p>
            <a:pPr marL="342900" marR="0" lvl="0" indent="-342900" algn="l" defTabSz="914400" rtl="0" eaLnBrk="1" fontAlgn="auto" latinLnBrk="0" hangingPunct="1">
              <a:lnSpc>
                <a:spcPct val="100000"/>
              </a:lnSpc>
              <a:spcBef>
                <a:spcPts val="0"/>
              </a:spcBef>
              <a:spcAft>
                <a:spcPts val="600"/>
              </a:spcAft>
              <a:buClr>
                <a:srgbClr val="8064A2">
                  <a:lumMod val="50000"/>
                </a:srgbClr>
              </a:buClr>
              <a:buSzTx/>
              <a:buFont typeface="Arial" pitchFamily="34" charset="0"/>
              <a:buChar char="•"/>
              <a:tabLst/>
              <a:defRPr/>
            </a:pPr>
            <a:r>
              <a:rPr kumimoji="0" lang="en-US" sz="2000" b="0" i="0" u="none" strike="noStrike" kern="1200" cap="none" spc="0" normalizeH="0" baseline="0" noProof="0" dirty="0">
                <a:ln>
                  <a:noFill/>
                </a:ln>
                <a:solidFill>
                  <a:srgbClr val="00205C"/>
                </a:solidFill>
                <a:effectLst/>
                <a:uLnTx/>
                <a:uFillTx/>
                <a:latin typeface="Montserrat" panose="00000500000000000000" pitchFamily="2" charset="0"/>
                <a:cs typeface="Arial" panose="020B0604020202020204" pitchFamily="34" charset="0"/>
              </a:rPr>
              <a:t>These demonstrations give states additional flexibility to design and improve their programs. </a:t>
            </a:r>
          </a:p>
          <a:p>
            <a:pPr marL="342900" marR="0" lvl="0" indent="-342900" algn="l" defTabSz="914400" rtl="0" eaLnBrk="1" fontAlgn="auto" latinLnBrk="0" hangingPunct="1">
              <a:lnSpc>
                <a:spcPct val="100000"/>
              </a:lnSpc>
              <a:spcBef>
                <a:spcPts val="0"/>
              </a:spcBef>
              <a:spcAft>
                <a:spcPts val="600"/>
              </a:spcAft>
              <a:buClr>
                <a:srgbClr val="8064A2">
                  <a:lumMod val="50000"/>
                </a:srgbClr>
              </a:buClr>
              <a:buSzTx/>
              <a:buFont typeface="Arial" pitchFamily="34" charset="0"/>
              <a:buChar char="•"/>
              <a:tabLst/>
              <a:defRPr/>
            </a:pPr>
            <a:r>
              <a:rPr kumimoji="0" lang="en-US" sz="2000" b="0" i="0" u="none" strike="noStrike" kern="1200" cap="none" spc="0" normalizeH="0" baseline="0" noProof="0" dirty="0">
                <a:ln>
                  <a:noFill/>
                </a:ln>
                <a:solidFill>
                  <a:srgbClr val="00205C"/>
                </a:solidFill>
                <a:effectLst/>
                <a:uLnTx/>
                <a:uFillTx/>
                <a:latin typeface="Montserrat" panose="00000500000000000000" pitchFamily="2" charset="0"/>
                <a:cs typeface="Arial" panose="020B0604020202020204" pitchFamily="34" charset="0"/>
              </a:rPr>
              <a:t>States can demonstrate and evaluate policy approaches such as:</a:t>
            </a:r>
          </a:p>
          <a:p>
            <a:pPr marL="800100" marR="0" lvl="1" indent="-342900" algn="l" defTabSz="914400" rtl="0" eaLnBrk="1" fontAlgn="auto" latinLnBrk="0" hangingPunct="1">
              <a:lnSpc>
                <a:spcPct val="100000"/>
              </a:lnSpc>
              <a:spcBef>
                <a:spcPts val="600"/>
              </a:spcBef>
              <a:spcAft>
                <a:spcPts val="600"/>
              </a:spcAft>
              <a:buClr>
                <a:srgbClr val="8064A2">
                  <a:lumMod val="50000"/>
                </a:srgbClr>
              </a:buClr>
              <a:buSzTx/>
              <a:buFont typeface="+mj-lt"/>
              <a:buAutoNum type="arabicPeriod"/>
              <a:tabLst/>
              <a:defRPr/>
            </a:pPr>
            <a:r>
              <a:rPr kumimoji="0" lang="en-US" sz="2000" b="0" i="0" u="none" strike="noStrike" kern="1200" cap="none" spc="0" normalizeH="0" baseline="0" noProof="0" dirty="0">
                <a:ln>
                  <a:noFill/>
                </a:ln>
                <a:solidFill>
                  <a:srgbClr val="00205C"/>
                </a:solidFill>
                <a:effectLst/>
                <a:uLnTx/>
                <a:uFillTx/>
                <a:latin typeface="Montserrat" panose="00000500000000000000" pitchFamily="2" charset="0"/>
                <a:cs typeface="Arial" panose="020B0604020202020204" pitchFamily="34" charset="0"/>
              </a:rPr>
              <a:t>Expanding eligibility to individuals who are not otherwise Florida Medicaid or CHIP eligible.</a:t>
            </a:r>
          </a:p>
          <a:p>
            <a:pPr marL="800100" marR="0" lvl="1" indent="-342900" algn="l" defTabSz="914400" rtl="0" eaLnBrk="1" fontAlgn="auto" latinLnBrk="0" hangingPunct="1">
              <a:lnSpc>
                <a:spcPct val="100000"/>
              </a:lnSpc>
              <a:spcBef>
                <a:spcPts val="600"/>
              </a:spcBef>
              <a:spcAft>
                <a:spcPts val="600"/>
              </a:spcAft>
              <a:buClr>
                <a:srgbClr val="8064A2">
                  <a:lumMod val="50000"/>
                </a:srgbClr>
              </a:buClr>
              <a:buSzTx/>
              <a:buFont typeface="+mj-lt"/>
              <a:buAutoNum type="arabicPeriod"/>
              <a:tabLst/>
              <a:defRPr/>
            </a:pPr>
            <a:r>
              <a:rPr kumimoji="0" lang="en-US" sz="2000" b="0" i="0" u="none" strike="noStrike" kern="1200" cap="none" spc="0" normalizeH="0" baseline="0" noProof="0" dirty="0">
                <a:ln>
                  <a:noFill/>
                </a:ln>
                <a:solidFill>
                  <a:srgbClr val="00205C"/>
                </a:solidFill>
                <a:effectLst/>
                <a:uLnTx/>
                <a:uFillTx/>
                <a:latin typeface="Montserrat" panose="00000500000000000000" pitchFamily="2" charset="0"/>
                <a:cs typeface="Arial" panose="020B0604020202020204" pitchFamily="34" charset="0"/>
              </a:rPr>
              <a:t>Providing services not typically covered by Florida Medicaid.</a:t>
            </a:r>
          </a:p>
          <a:p>
            <a:pPr marL="800100" marR="0" lvl="1" indent="-342900" algn="l" defTabSz="914400" rtl="0" eaLnBrk="1" fontAlgn="auto" latinLnBrk="0" hangingPunct="1">
              <a:lnSpc>
                <a:spcPct val="100000"/>
              </a:lnSpc>
              <a:spcBef>
                <a:spcPts val="600"/>
              </a:spcBef>
              <a:spcAft>
                <a:spcPts val="600"/>
              </a:spcAft>
              <a:buClr>
                <a:srgbClr val="8064A2">
                  <a:lumMod val="50000"/>
                </a:srgbClr>
              </a:buClr>
              <a:buSzTx/>
              <a:buFont typeface="+mj-lt"/>
              <a:buAutoNum type="arabicPeriod"/>
              <a:tabLst/>
              <a:defRPr/>
            </a:pPr>
            <a:r>
              <a:rPr kumimoji="0" lang="en-US" sz="2000" b="0" i="0" u="none" strike="noStrike" kern="1200" cap="none" spc="0" normalizeH="0" baseline="0" noProof="0" dirty="0">
                <a:ln>
                  <a:noFill/>
                </a:ln>
                <a:solidFill>
                  <a:srgbClr val="00205C"/>
                </a:solidFill>
                <a:effectLst/>
                <a:uLnTx/>
                <a:uFillTx/>
                <a:latin typeface="Montserrat" panose="00000500000000000000" pitchFamily="2" charset="0"/>
                <a:cs typeface="Arial" panose="020B0604020202020204" pitchFamily="34" charset="0"/>
              </a:rPr>
              <a:t>Using innovative service delivery systems that improve care, increase efficiency, and reduce costs.</a:t>
            </a:r>
          </a:p>
          <a:p>
            <a:pPr>
              <a:lnSpc>
                <a:spcPct val="100000"/>
              </a:lnSpc>
              <a:spcBef>
                <a:spcPts val="600"/>
              </a:spcBef>
              <a:spcAft>
                <a:spcPts val="600"/>
              </a:spcAft>
              <a:buClr>
                <a:srgbClr val="8064A2">
                  <a:lumMod val="50000"/>
                </a:srgbClr>
              </a:buClr>
              <a:defRPr/>
            </a:pPr>
            <a:r>
              <a:rPr lang="en-US" sz="2000" dirty="0">
                <a:solidFill>
                  <a:srgbClr val="00205C"/>
                </a:solidFill>
                <a:latin typeface="Montserrat" panose="00000500000000000000" pitchFamily="2" charset="0"/>
              </a:rPr>
              <a:t>Demonstrations must also be “budget neutral” to the federal government, which means that during the course of the project, federal Medicaid expenditures will not be more than federal spending without the waiver</a:t>
            </a:r>
            <a:r>
              <a:rPr lang="en-US" sz="2000" dirty="0">
                <a:solidFill>
                  <a:srgbClr val="002060"/>
                </a:solidFill>
                <a:latin typeface="Minion Pro" panose="02040503050201020203" pitchFamily="18" charset="0"/>
              </a:rPr>
              <a:t>.</a:t>
            </a:r>
            <a:endParaRPr kumimoji="0" lang="en-US" sz="2000" b="0" i="0" u="none" strike="noStrike" kern="1200" cap="none" spc="0" normalizeH="0" baseline="0" noProof="0" dirty="0">
              <a:ln>
                <a:noFill/>
              </a:ln>
              <a:solidFill>
                <a:srgbClr val="002060"/>
              </a:solidFill>
              <a:effectLst/>
              <a:uLnTx/>
              <a:uFillTx/>
              <a:latin typeface="Minion Pro" panose="02040503050201020203"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2659586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2D034B-896D-33CB-16AD-AC9AC7480E7A}"/>
              </a:ext>
            </a:extLst>
          </p:cNvPr>
          <p:cNvSpPr>
            <a:spLocks noGrp="1"/>
          </p:cNvSpPr>
          <p:nvPr>
            <p:ph type="sldNum" sz="quarter" idx="12"/>
          </p:nvPr>
        </p:nvSpPr>
        <p:spPr/>
        <p:txBody>
          <a:bodyPr/>
          <a:lstStyle/>
          <a:p>
            <a:fld id="{60F95351-F0F3-43AD-BDC1-59D856EBACFB}" type="slidenum">
              <a:rPr lang="en-US" smtClean="0"/>
              <a:pPr/>
              <a:t>14</a:t>
            </a:fld>
            <a:endParaRPr lang="en-US" dirty="0"/>
          </a:p>
        </p:txBody>
      </p:sp>
      <p:sp>
        <p:nvSpPr>
          <p:cNvPr id="5" name="Title 1">
            <a:extLst>
              <a:ext uri="{FF2B5EF4-FFF2-40B4-BE49-F238E27FC236}">
                <a16:creationId xmlns:a16="http://schemas.microsoft.com/office/drawing/2014/main" id="{7BB07538-F6B8-CDC8-D8FA-50061BB15E3F}"/>
              </a:ext>
            </a:extLst>
          </p:cNvPr>
          <p:cNvSpPr>
            <a:spLocks noGrp="1"/>
          </p:cNvSpPr>
          <p:nvPr>
            <p:ph type="title"/>
          </p:nvPr>
        </p:nvSpPr>
        <p:spPr>
          <a:xfrm>
            <a:off x="838200" y="365125"/>
            <a:ext cx="10515600" cy="1038225"/>
          </a:xfrm>
        </p:spPr>
        <p:txBody>
          <a:bodyPr/>
          <a:lstStyle/>
          <a:p>
            <a:r>
              <a:rPr lang="en-US" sz="4800" dirty="0"/>
              <a:t>Family Planning Waiver (FPW) Overview</a:t>
            </a:r>
          </a:p>
        </p:txBody>
      </p:sp>
      <p:sp>
        <p:nvSpPr>
          <p:cNvPr id="9" name="Content Placeholder 2">
            <a:extLst>
              <a:ext uri="{FF2B5EF4-FFF2-40B4-BE49-F238E27FC236}">
                <a16:creationId xmlns:a16="http://schemas.microsoft.com/office/drawing/2014/main" id="{7CBDB796-AC64-CD9E-43F6-9039EDF68507}"/>
              </a:ext>
            </a:extLst>
          </p:cNvPr>
          <p:cNvSpPr>
            <a:spLocks noGrp="1"/>
          </p:cNvSpPr>
          <p:nvPr>
            <p:ph idx="1"/>
          </p:nvPr>
        </p:nvSpPr>
        <p:spPr>
          <a:xfrm>
            <a:off x="838200" y="1577975"/>
            <a:ext cx="10515600" cy="4598988"/>
          </a:xfrm>
        </p:spPr>
        <p:txBody>
          <a:bodyPr/>
          <a:lstStyle/>
          <a:p>
            <a:pPr>
              <a:spcBef>
                <a:spcPts val="600"/>
              </a:spcBef>
              <a:spcAft>
                <a:spcPts val="1200"/>
              </a:spcAft>
              <a:buClr>
                <a:schemeClr val="accent4">
                  <a:lumMod val="50000"/>
                </a:schemeClr>
              </a:buClr>
            </a:pPr>
            <a:r>
              <a:rPr lang="en-US" sz="2400" dirty="0">
                <a:solidFill>
                  <a:srgbClr val="00205C"/>
                </a:solidFill>
                <a:latin typeface="Montserrat" panose="00000500000000000000" pitchFamily="2" charset="0"/>
                <a:cs typeface="Arial" panose="020B0604020202020204" pitchFamily="34" charset="0"/>
              </a:rPr>
              <a:t>The Family Planning Waiver was initially approved in 1998. </a:t>
            </a:r>
          </a:p>
          <a:p>
            <a:pPr>
              <a:spcBef>
                <a:spcPts val="600"/>
              </a:spcBef>
              <a:spcAft>
                <a:spcPts val="1200"/>
              </a:spcAft>
              <a:buClr>
                <a:schemeClr val="accent4">
                  <a:lumMod val="50000"/>
                </a:schemeClr>
              </a:buClr>
            </a:pPr>
            <a:r>
              <a:rPr lang="en-US" sz="2400" dirty="0">
                <a:solidFill>
                  <a:srgbClr val="00205C"/>
                </a:solidFill>
                <a:latin typeface="Montserrat" panose="00000500000000000000" pitchFamily="2" charset="0"/>
                <a:cs typeface="Arial" panose="020B0604020202020204" pitchFamily="34" charset="0"/>
              </a:rPr>
              <a:t>The Centers for Medicare and Medicaid Services (CMS) reauthorized the waiver through June 30, 2025.</a:t>
            </a:r>
          </a:p>
          <a:p>
            <a:pPr>
              <a:spcBef>
                <a:spcPts val="600"/>
              </a:spcBef>
              <a:spcAft>
                <a:spcPts val="1200"/>
              </a:spcAft>
              <a:buClr>
                <a:schemeClr val="accent4">
                  <a:lumMod val="50000"/>
                </a:schemeClr>
              </a:buClr>
            </a:pPr>
            <a:r>
              <a:rPr lang="en-US" sz="2400" dirty="0">
                <a:solidFill>
                  <a:srgbClr val="00205C"/>
                </a:solidFill>
                <a:latin typeface="Montserrat" panose="00000500000000000000" pitchFamily="2" charset="0"/>
                <a:cs typeface="Arial" panose="020B0604020202020204" pitchFamily="34" charset="0"/>
              </a:rPr>
              <a:t>Post Award Forum:</a:t>
            </a:r>
          </a:p>
          <a:p>
            <a:pPr lvl="1">
              <a:spcBef>
                <a:spcPts val="600"/>
              </a:spcBef>
              <a:spcAft>
                <a:spcPts val="1200"/>
              </a:spcAft>
              <a:buClr>
                <a:schemeClr val="accent4">
                  <a:lumMod val="50000"/>
                </a:schemeClr>
              </a:buClr>
            </a:pPr>
            <a:r>
              <a:rPr lang="en-US" sz="2400" dirty="0">
                <a:solidFill>
                  <a:srgbClr val="00205C"/>
                </a:solidFill>
                <a:latin typeface="Montserrat" panose="00000500000000000000" pitchFamily="2" charset="0"/>
                <a:cs typeface="Arial" panose="020B0604020202020204" pitchFamily="34" charset="0"/>
              </a:rPr>
              <a:t>On an annual basis, the State must hold a public forum to solicit comments on the progress of the demonstration project.</a:t>
            </a:r>
          </a:p>
          <a:p>
            <a:pPr>
              <a:spcBef>
                <a:spcPts val="600"/>
              </a:spcBef>
              <a:spcAft>
                <a:spcPts val="1200"/>
              </a:spcAft>
              <a:buClr>
                <a:schemeClr val="accent4">
                  <a:lumMod val="50000"/>
                </a:schemeClr>
              </a:buClr>
            </a:pPr>
            <a:r>
              <a:rPr lang="en-US" sz="2400" dirty="0">
                <a:solidFill>
                  <a:srgbClr val="00205C"/>
                </a:solidFill>
                <a:latin typeface="Montserrat" panose="00000500000000000000" pitchFamily="2" charset="0"/>
                <a:cs typeface="Arial" panose="020B0604020202020204" pitchFamily="34" charset="0"/>
              </a:rPr>
              <a:t>This Post Award Forum covers the period from July 1, 2024 through June 30, 2024 (Demonstration Year 26).</a:t>
            </a:r>
          </a:p>
        </p:txBody>
      </p:sp>
    </p:spTree>
    <p:extLst>
      <p:ext uri="{BB962C8B-B14F-4D97-AF65-F5344CB8AC3E}">
        <p14:creationId xmlns:p14="http://schemas.microsoft.com/office/powerpoint/2010/main" val="1557672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C660C2-9991-D3C0-BFB9-3F0EBBE37C46}"/>
              </a:ext>
            </a:extLst>
          </p:cNvPr>
          <p:cNvSpPr>
            <a:spLocks noGrp="1"/>
          </p:cNvSpPr>
          <p:nvPr>
            <p:ph type="sldNum" sz="quarter" idx="12"/>
          </p:nvPr>
        </p:nvSpPr>
        <p:spPr/>
        <p:txBody>
          <a:bodyPr/>
          <a:lstStyle/>
          <a:p>
            <a:fld id="{60F95351-F0F3-43AD-BDC1-59D856EBACFB}" type="slidenum">
              <a:rPr lang="en-US" smtClean="0"/>
              <a:pPr/>
              <a:t>15</a:t>
            </a:fld>
            <a:endParaRPr lang="en-US" dirty="0"/>
          </a:p>
        </p:txBody>
      </p:sp>
      <p:sp>
        <p:nvSpPr>
          <p:cNvPr id="5" name="Title 1">
            <a:extLst>
              <a:ext uri="{FF2B5EF4-FFF2-40B4-BE49-F238E27FC236}">
                <a16:creationId xmlns:a16="http://schemas.microsoft.com/office/drawing/2014/main" id="{9F480308-599B-FF7E-0A14-588CA411428C}"/>
              </a:ext>
            </a:extLst>
          </p:cNvPr>
          <p:cNvSpPr>
            <a:spLocks noGrp="1"/>
          </p:cNvSpPr>
          <p:nvPr>
            <p:ph type="title"/>
          </p:nvPr>
        </p:nvSpPr>
        <p:spPr>
          <a:xfrm>
            <a:off x="838200" y="365125"/>
            <a:ext cx="10515600" cy="1038225"/>
          </a:xfrm>
        </p:spPr>
        <p:txBody>
          <a:bodyPr/>
          <a:lstStyle/>
          <a:p>
            <a:r>
              <a:rPr lang="en-US" sz="4800" dirty="0"/>
              <a:t>FP Waiver Eligibility</a:t>
            </a:r>
          </a:p>
        </p:txBody>
      </p:sp>
      <p:pic>
        <p:nvPicPr>
          <p:cNvPr id="16" name="Content Placeholder 15">
            <a:extLst>
              <a:ext uri="{FF2B5EF4-FFF2-40B4-BE49-F238E27FC236}">
                <a16:creationId xmlns:a16="http://schemas.microsoft.com/office/drawing/2014/main" id="{353CE1D4-9529-09A5-4D87-611FAAF00F6B}"/>
              </a:ext>
            </a:extLst>
          </p:cNvPr>
          <p:cNvPicPr>
            <a:picLocks noGrp="1" noChangeAspect="1"/>
          </p:cNvPicPr>
          <p:nvPr>
            <p:ph idx="1"/>
          </p:nvPr>
        </p:nvPicPr>
        <p:blipFill>
          <a:blip r:embed="rId2"/>
          <a:stretch>
            <a:fillRect/>
          </a:stretch>
        </p:blipFill>
        <p:spPr>
          <a:xfrm>
            <a:off x="838200" y="1582199"/>
            <a:ext cx="10515600" cy="3967575"/>
          </a:xfrm>
        </p:spPr>
      </p:pic>
    </p:spTree>
    <p:extLst>
      <p:ext uri="{BB962C8B-B14F-4D97-AF65-F5344CB8AC3E}">
        <p14:creationId xmlns:p14="http://schemas.microsoft.com/office/powerpoint/2010/main" val="2521812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CE5DE7-BC92-E93A-0CE2-B3E1F4EE2115}"/>
              </a:ext>
            </a:extLst>
          </p:cNvPr>
          <p:cNvSpPr>
            <a:spLocks noGrp="1"/>
          </p:cNvSpPr>
          <p:nvPr>
            <p:ph type="sldNum" sz="quarter" idx="12"/>
          </p:nvPr>
        </p:nvSpPr>
        <p:spPr/>
        <p:txBody>
          <a:bodyPr/>
          <a:lstStyle/>
          <a:p>
            <a:fld id="{60F95351-F0F3-43AD-BDC1-59D856EBACFB}" type="slidenum">
              <a:rPr lang="en-US" smtClean="0"/>
              <a:pPr/>
              <a:t>16</a:t>
            </a:fld>
            <a:endParaRPr lang="en-US" dirty="0"/>
          </a:p>
        </p:txBody>
      </p:sp>
      <p:sp>
        <p:nvSpPr>
          <p:cNvPr id="6" name="Title 1">
            <a:extLst>
              <a:ext uri="{FF2B5EF4-FFF2-40B4-BE49-F238E27FC236}">
                <a16:creationId xmlns:a16="http://schemas.microsoft.com/office/drawing/2014/main" id="{8A4A752B-3910-1068-C435-4419A088CDF4}"/>
              </a:ext>
            </a:extLst>
          </p:cNvPr>
          <p:cNvSpPr>
            <a:spLocks noGrp="1"/>
          </p:cNvSpPr>
          <p:nvPr>
            <p:ph type="title"/>
          </p:nvPr>
        </p:nvSpPr>
        <p:spPr>
          <a:xfrm>
            <a:off x="838200" y="365125"/>
            <a:ext cx="10515600" cy="1038225"/>
          </a:xfrm>
        </p:spPr>
        <p:txBody>
          <a:bodyPr/>
          <a:lstStyle/>
          <a:p>
            <a:r>
              <a:rPr lang="en-US" sz="4800" dirty="0"/>
              <a:t>Budget</a:t>
            </a:r>
            <a:r>
              <a:rPr lang="en-US" sz="4400" dirty="0"/>
              <a:t> Neutrality</a:t>
            </a:r>
          </a:p>
        </p:txBody>
      </p:sp>
      <p:sp>
        <p:nvSpPr>
          <p:cNvPr id="10" name="Content Placeholder 2">
            <a:extLst>
              <a:ext uri="{FF2B5EF4-FFF2-40B4-BE49-F238E27FC236}">
                <a16:creationId xmlns:a16="http://schemas.microsoft.com/office/drawing/2014/main" id="{FD967E55-59CB-C59B-9156-ADBF82670DA6}"/>
              </a:ext>
            </a:extLst>
          </p:cNvPr>
          <p:cNvSpPr>
            <a:spLocks noGrp="1"/>
          </p:cNvSpPr>
          <p:nvPr>
            <p:ph idx="1"/>
          </p:nvPr>
        </p:nvSpPr>
        <p:spPr>
          <a:xfrm>
            <a:off x="838200" y="1577975"/>
            <a:ext cx="10515600" cy="4598988"/>
          </a:xfrm>
        </p:spPr>
        <p:txBody>
          <a:bodyPr/>
          <a:lstStyle/>
          <a:p>
            <a:pPr marL="0" indent="0" algn="just">
              <a:buNone/>
            </a:pPr>
            <a:r>
              <a:rPr kumimoji="0" lang="en-US" b="0" i="0" u="none" strike="noStrike" kern="1200" cap="none" spc="0" normalizeH="0" baseline="0" noProof="0" dirty="0">
                <a:ln>
                  <a:noFill/>
                </a:ln>
                <a:solidFill>
                  <a:srgbClr val="002060"/>
                </a:solidFill>
                <a:effectLst/>
                <a:uLnTx/>
                <a:uFillTx/>
                <a:latin typeface="Montserrat" panose="00000500000000000000" pitchFamily="2" charset="0"/>
              </a:rPr>
              <a:t>The Family Planning Waiver continued to be budget-neutral throughout DY26, demonstrating that federal Medicaid expenditures with the waiver were less than federal spending without the waiver. 438.56(d)(2)</a:t>
            </a:r>
          </a:p>
          <a:p>
            <a:endParaRPr lang="en-US" dirty="0"/>
          </a:p>
        </p:txBody>
      </p:sp>
    </p:spTree>
    <p:extLst>
      <p:ext uri="{BB962C8B-B14F-4D97-AF65-F5344CB8AC3E}">
        <p14:creationId xmlns:p14="http://schemas.microsoft.com/office/powerpoint/2010/main" val="111372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B469E-827F-7C72-77F1-EE006B8F7907}"/>
            </a:ext>
          </a:extLst>
        </p:cNvPr>
        <p:cNvGrpSpPr/>
        <p:nvPr/>
      </p:nvGrpSpPr>
      <p:grpSpPr>
        <a:xfrm>
          <a:off x="0" y="0"/>
          <a:ext cx="0" cy="0"/>
          <a:chOff x="0" y="0"/>
          <a:chExt cx="0" cy="0"/>
        </a:xfrm>
      </p:grpSpPr>
      <p:sp>
        <p:nvSpPr>
          <p:cNvPr id="4" name="Content Placeholder 5">
            <a:extLst>
              <a:ext uri="{FF2B5EF4-FFF2-40B4-BE49-F238E27FC236}">
                <a16:creationId xmlns:a16="http://schemas.microsoft.com/office/drawing/2014/main" id="{17A4A25E-C84B-FA96-192F-7C344C12AEB9}"/>
              </a:ext>
            </a:extLst>
          </p:cNvPr>
          <p:cNvSpPr txBox="1">
            <a:spLocks/>
          </p:cNvSpPr>
          <p:nvPr/>
        </p:nvSpPr>
        <p:spPr>
          <a:xfrm>
            <a:off x="339505" y="2059140"/>
            <a:ext cx="6069012" cy="12059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accent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accent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accent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accent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b="1" dirty="0">
              <a:latin typeface="Montserrat" panose="00000500000000000000" pitchFamily="2" charset="0"/>
            </a:endParaRPr>
          </a:p>
        </p:txBody>
      </p:sp>
      <p:sp>
        <p:nvSpPr>
          <p:cNvPr id="5" name="Title 4">
            <a:extLst>
              <a:ext uri="{FF2B5EF4-FFF2-40B4-BE49-F238E27FC236}">
                <a16:creationId xmlns:a16="http://schemas.microsoft.com/office/drawing/2014/main" id="{A633C5B9-7A04-06DC-4CA8-5A0F6047F6A8}"/>
              </a:ext>
            </a:extLst>
          </p:cNvPr>
          <p:cNvSpPr>
            <a:spLocks noGrp="1"/>
          </p:cNvSpPr>
          <p:nvPr>
            <p:ph type="title"/>
          </p:nvPr>
        </p:nvSpPr>
        <p:spPr>
          <a:xfrm>
            <a:off x="230863" y="289710"/>
            <a:ext cx="7944196" cy="1325563"/>
          </a:xfrm>
        </p:spPr>
        <p:txBody>
          <a:bodyPr>
            <a:normAutofit/>
          </a:bodyPr>
          <a:lstStyle/>
          <a:p>
            <a:r>
              <a:rPr lang="en-US" sz="4800" b="1" dirty="0">
                <a:latin typeface="Oswald Medium" panose="00000600000000000000" pitchFamily="2" charset="0"/>
              </a:rPr>
              <a:t>Questions and Comments</a:t>
            </a:r>
          </a:p>
        </p:txBody>
      </p:sp>
      <p:sp>
        <p:nvSpPr>
          <p:cNvPr id="7" name="TextBox 6">
            <a:extLst>
              <a:ext uri="{FF2B5EF4-FFF2-40B4-BE49-F238E27FC236}">
                <a16:creationId xmlns:a16="http://schemas.microsoft.com/office/drawing/2014/main" id="{46E4A13D-98FB-4D0E-5C14-589D1568521B}"/>
              </a:ext>
            </a:extLst>
          </p:cNvPr>
          <p:cNvSpPr txBox="1"/>
          <p:nvPr/>
        </p:nvSpPr>
        <p:spPr>
          <a:xfrm>
            <a:off x="339505" y="1337375"/>
            <a:ext cx="672219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srgbClr val="00205C"/>
                </a:solidFill>
                <a:effectLst/>
                <a:uLnTx/>
                <a:uFillTx/>
                <a:latin typeface="Oswald Medium" panose="00000600000000000000" pitchFamily="2" charset="0"/>
              </a:rPr>
              <a:t>Questions and Comments can be submitted to: FEDERALAUTHORITIESMAILBOX@ahca.myflorida.com</a:t>
            </a:r>
          </a:p>
        </p:txBody>
      </p:sp>
    </p:spTree>
    <p:extLst>
      <p:ext uri="{BB962C8B-B14F-4D97-AF65-F5344CB8AC3E}">
        <p14:creationId xmlns:p14="http://schemas.microsoft.com/office/powerpoint/2010/main" val="2558062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283409A-5E72-E0AE-E021-3EBEFFC292D1}"/>
              </a:ext>
            </a:extLst>
          </p:cNvPr>
          <p:cNvSpPr>
            <a:spLocks noGrp="1"/>
          </p:cNvSpPr>
          <p:nvPr>
            <p:ph type="sldNum" sz="quarter" idx="12"/>
          </p:nvPr>
        </p:nvSpPr>
        <p:spPr/>
        <p:txBody>
          <a:bodyPr/>
          <a:lstStyle/>
          <a:p>
            <a:fld id="{60F95351-F0F3-43AD-BDC1-59D856EBACFB}" type="slidenum">
              <a:rPr lang="en-US" smtClean="0"/>
              <a:pPr/>
              <a:t>18</a:t>
            </a:fld>
            <a:endParaRPr lang="en-US" dirty="0"/>
          </a:p>
        </p:txBody>
      </p:sp>
      <p:sp>
        <p:nvSpPr>
          <p:cNvPr id="5" name="Title 1">
            <a:extLst>
              <a:ext uri="{FF2B5EF4-FFF2-40B4-BE49-F238E27FC236}">
                <a16:creationId xmlns:a16="http://schemas.microsoft.com/office/drawing/2014/main" id="{43BBEE78-DEB5-4E9F-141F-D22CB6467E9E}"/>
              </a:ext>
            </a:extLst>
          </p:cNvPr>
          <p:cNvSpPr>
            <a:spLocks noGrp="1"/>
          </p:cNvSpPr>
          <p:nvPr>
            <p:ph idx="1"/>
          </p:nvPr>
        </p:nvSpPr>
        <p:spPr>
          <a:xfrm>
            <a:off x="838200" y="862751"/>
            <a:ext cx="10515600" cy="4598988"/>
          </a:xfrm>
        </p:spPr>
        <p:txBody>
          <a:bodyPr>
            <a:normAutofit/>
          </a:bodyPr>
          <a:lstStyle/>
          <a:p>
            <a:pPr marL="0" indent="0" algn="ctr">
              <a:buNone/>
            </a:pPr>
            <a:r>
              <a:rPr lang="en-US" sz="6600" b="1" dirty="0">
                <a:latin typeface="Oswald Medium" panose="00000600000000000000" pitchFamily="2" charset="0"/>
              </a:rPr>
              <a:t>Public Comments</a:t>
            </a:r>
          </a:p>
          <a:p>
            <a:pPr marL="0" indent="0" algn="ctr">
              <a:buNone/>
            </a:pPr>
            <a:endParaRPr lang="en-US" sz="6600" b="1" dirty="0">
              <a:latin typeface="Oswald Medium" panose="00000600000000000000" pitchFamily="2" charset="0"/>
            </a:endParaRPr>
          </a:p>
          <a:p>
            <a:pPr marL="0" indent="0" algn="ctr">
              <a:buNone/>
            </a:pPr>
            <a:r>
              <a:rPr lang="en-US" sz="4400" b="1" dirty="0">
                <a:latin typeface="Oswald Medium" panose="00000600000000000000" pitchFamily="2" charset="0"/>
              </a:rPr>
              <a:t>Brian Meyer </a:t>
            </a:r>
          </a:p>
          <a:p>
            <a:pPr marL="0" indent="0" algn="ctr">
              <a:buNone/>
            </a:pPr>
            <a:r>
              <a:rPr lang="en-US" sz="4400" b="1" dirty="0">
                <a:latin typeface="Oswald Medium" panose="00000600000000000000" pitchFamily="2" charset="0"/>
              </a:rPr>
              <a:t>Deputy Secretary, Medicaid</a:t>
            </a:r>
          </a:p>
        </p:txBody>
      </p:sp>
    </p:spTree>
    <p:extLst>
      <p:ext uri="{BB962C8B-B14F-4D97-AF65-F5344CB8AC3E}">
        <p14:creationId xmlns:p14="http://schemas.microsoft.com/office/powerpoint/2010/main" val="3533534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397EEA1-4824-1713-96E4-88A2D5788061}"/>
              </a:ext>
            </a:extLst>
          </p:cNvPr>
          <p:cNvSpPr>
            <a:spLocks noGrp="1"/>
          </p:cNvSpPr>
          <p:nvPr>
            <p:ph type="sldNum" sz="quarter" idx="12"/>
          </p:nvPr>
        </p:nvSpPr>
        <p:spPr/>
        <p:txBody>
          <a:bodyPr/>
          <a:lstStyle/>
          <a:p>
            <a:fld id="{60F95351-F0F3-43AD-BDC1-59D856EBACFB}" type="slidenum">
              <a:rPr lang="en-US" smtClean="0"/>
              <a:pPr/>
              <a:t>19</a:t>
            </a:fld>
            <a:endParaRPr lang="en-US" dirty="0"/>
          </a:p>
        </p:txBody>
      </p:sp>
      <p:sp>
        <p:nvSpPr>
          <p:cNvPr id="5" name="Title 1">
            <a:extLst>
              <a:ext uri="{FF2B5EF4-FFF2-40B4-BE49-F238E27FC236}">
                <a16:creationId xmlns:a16="http://schemas.microsoft.com/office/drawing/2014/main" id="{48E13501-1E16-3E0E-C633-8285417D77DF}"/>
              </a:ext>
            </a:extLst>
          </p:cNvPr>
          <p:cNvSpPr>
            <a:spLocks noGrp="1"/>
          </p:cNvSpPr>
          <p:nvPr>
            <p:ph type="title"/>
          </p:nvPr>
        </p:nvSpPr>
        <p:spPr>
          <a:xfrm>
            <a:off x="838200" y="365125"/>
            <a:ext cx="10515600" cy="1038225"/>
          </a:xfrm>
        </p:spPr>
        <p:txBody>
          <a:bodyPr/>
          <a:lstStyle/>
          <a:p>
            <a:pPr algn="ctr"/>
            <a:r>
              <a:rPr lang="en-US" sz="6600" b="1" dirty="0"/>
              <a:t>Public Comment</a:t>
            </a:r>
          </a:p>
        </p:txBody>
      </p:sp>
      <p:sp>
        <p:nvSpPr>
          <p:cNvPr id="6" name="Content Placeholder 2">
            <a:extLst>
              <a:ext uri="{FF2B5EF4-FFF2-40B4-BE49-F238E27FC236}">
                <a16:creationId xmlns:a16="http://schemas.microsoft.com/office/drawing/2014/main" id="{67622C9F-4FC1-04F2-0C7D-AD6D1057BF0A}"/>
              </a:ext>
            </a:extLst>
          </p:cNvPr>
          <p:cNvSpPr>
            <a:spLocks noGrp="1"/>
          </p:cNvSpPr>
          <p:nvPr>
            <p:ph idx="1"/>
          </p:nvPr>
        </p:nvSpPr>
        <p:spPr>
          <a:xfrm>
            <a:off x="913701" y="1521297"/>
            <a:ext cx="5502310" cy="4351338"/>
          </a:xfrm>
        </p:spPr>
        <p:txBody>
          <a:bodyPr/>
          <a:lstStyle/>
          <a:p>
            <a:pPr>
              <a:lnSpc>
                <a:spcPct val="90000"/>
              </a:lnSpc>
              <a:buClr>
                <a:srgbClr val="2361A8"/>
              </a:buClr>
            </a:pPr>
            <a:r>
              <a:rPr lang="en-US" sz="2800" b="1" dirty="0">
                <a:latin typeface="Oswald Medium" panose="00000600000000000000" pitchFamily="2" charset="0"/>
              </a:rPr>
              <a:t>MCAC Members and all other attendees </a:t>
            </a:r>
            <a:r>
              <a:rPr lang="en-US" sz="2800" dirty="0">
                <a:latin typeface="Oswald Medium" panose="00000600000000000000" pitchFamily="2" charset="0"/>
              </a:rPr>
              <a:t>who wish to comment or ask questions should use the “Raise your hand” feature now to be recognized. </a:t>
            </a:r>
          </a:p>
          <a:p>
            <a:pPr>
              <a:lnSpc>
                <a:spcPct val="90000"/>
              </a:lnSpc>
              <a:buClr>
                <a:srgbClr val="2361A8"/>
              </a:buClr>
            </a:pPr>
            <a:endParaRPr lang="en-US" sz="2000" dirty="0">
              <a:latin typeface="Oswald Medium" panose="00000600000000000000" pitchFamily="2" charset="0"/>
            </a:endParaRPr>
          </a:p>
          <a:p>
            <a:pPr>
              <a:lnSpc>
                <a:spcPct val="90000"/>
              </a:lnSpc>
              <a:buClr>
                <a:srgbClr val="2361A8"/>
              </a:buClr>
            </a:pPr>
            <a:r>
              <a:rPr lang="en-US" sz="2800" dirty="0">
                <a:latin typeface="Oswald Medium" panose="00000600000000000000" pitchFamily="2" charset="0"/>
              </a:rPr>
              <a:t>Please lower your hand once your question has been addressed.</a:t>
            </a:r>
          </a:p>
          <a:p>
            <a:endParaRPr lang="en-US" dirty="0"/>
          </a:p>
        </p:txBody>
      </p:sp>
      <p:pic>
        <p:nvPicPr>
          <p:cNvPr id="7" name="Picture 2" descr="See the source image">
            <a:extLst>
              <a:ext uri="{FF2B5EF4-FFF2-40B4-BE49-F238E27FC236}">
                <a16:creationId xmlns:a16="http://schemas.microsoft.com/office/drawing/2014/main" id="{8B90FCE0-1D9F-5D34-AB60-01C5BA7C72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0510" y="1923658"/>
            <a:ext cx="5352325" cy="3010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746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0C97356-3882-085B-C162-6E12EFA02BC2}"/>
              </a:ext>
            </a:extLst>
          </p:cNvPr>
          <p:cNvSpPr>
            <a:spLocks noGrp="1"/>
          </p:cNvSpPr>
          <p:nvPr>
            <p:ph type="sldNum" sz="quarter" idx="12"/>
          </p:nvPr>
        </p:nvSpPr>
        <p:spPr/>
        <p:txBody>
          <a:bodyPr/>
          <a:lstStyle/>
          <a:p>
            <a:fld id="{60F95351-F0F3-43AD-BDC1-59D856EBACFB}" type="slidenum">
              <a:rPr lang="en-US" smtClean="0"/>
              <a:pPr/>
              <a:t>2</a:t>
            </a:fld>
            <a:endParaRPr lang="en-US" dirty="0"/>
          </a:p>
        </p:txBody>
      </p:sp>
      <p:sp>
        <p:nvSpPr>
          <p:cNvPr id="5" name="Title 1">
            <a:extLst>
              <a:ext uri="{FF2B5EF4-FFF2-40B4-BE49-F238E27FC236}">
                <a16:creationId xmlns:a16="http://schemas.microsoft.com/office/drawing/2014/main" id="{BA9DE014-0C1E-009C-1FB5-E0800769B3F7}"/>
              </a:ext>
            </a:extLst>
          </p:cNvPr>
          <p:cNvSpPr>
            <a:spLocks noGrp="1"/>
          </p:cNvSpPr>
          <p:nvPr>
            <p:ph type="title"/>
          </p:nvPr>
        </p:nvSpPr>
        <p:spPr>
          <a:xfrm>
            <a:off x="838200" y="365125"/>
            <a:ext cx="10515600" cy="1038225"/>
          </a:xfrm>
        </p:spPr>
        <p:txBody>
          <a:bodyPr/>
          <a:lstStyle/>
          <a:p>
            <a:pPr algn="ctr"/>
            <a:r>
              <a:rPr lang="en-US" sz="6600" dirty="0"/>
              <a:t>MCAC - Meeting Agenda</a:t>
            </a:r>
          </a:p>
        </p:txBody>
      </p:sp>
      <p:sp>
        <p:nvSpPr>
          <p:cNvPr id="6" name="Content Placeholder 5">
            <a:extLst>
              <a:ext uri="{FF2B5EF4-FFF2-40B4-BE49-F238E27FC236}">
                <a16:creationId xmlns:a16="http://schemas.microsoft.com/office/drawing/2014/main" id="{8258F533-E976-1807-294B-78DBF4CA0369}"/>
              </a:ext>
            </a:extLst>
          </p:cNvPr>
          <p:cNvSpPr txBox="1">
            <a:spLocks noGrp="1"/>
          </p:cNvSpPr>
          <p:nvPr>
            <p:ph idx="1"/>
          </p:nvPr>
        </p:nvSpPr>
        <p:spPr>
          <a:xfrm>
            <a:off x="838200" y="1577975"/>
            <a:ext cx="4671151" cy="3785652"/>
          </a:xfrm>
          <a:prstGeom prst="rect">
            <a:avLst/>
          </a:prstGeom>
          <a:noFill/>
        </p:spPr>
        <p:txBody>
          <a:bodyPr wrap="none" rtlCol="0">
            <a:spAutoFit/>
          </a:bodyPr>
          <a:lstStyle/>
          <a:p>
            <a:pPr marL="413766" marR="0" indent="-285750" algn="l" rtl="0" eaLnBrk="1" fontAlgn="t" latinLnBrk="0" hangingPunct="1">
              <a:lnSpc>
                <a:spcPct val="200000"/>
              </a:lnSpc>
              <a:spcBef>
                <a:spcPts val="0"/>
              </a:spcBef>
              <a:spcAft>
                <a:spcPts val="0"/>
              </a:spcAft>
              <a:buClr>
                <a:srgbClr val="2361A8"/>
              </a:buClr>
              <a:buSzPts val="2400"/>
              <a:buFont typeface="Arial" panose="020B0604020202020204" pitchFamily="34" charset="0"/>
              <a:buChar char="•"/>
            </a:pPr>
            <a:r>
              <a:rPr lang="en-US" sz="2400" b="1" i="0" u="none" strike="noStrike" kern="1200" dirty="0">
                <a:solidFill>
                  <a:srgbClr val="002060"/>
                </a:solidFill>
                <a:effectLst/>
                <a:latin typeface="Oswald Medium" panose="00000600000000000000" pitchFamily="2" charset="0"/>
              </a:rPr>
              <a:t>Opening Remarks </a:t>
            </a:r>
          </a:p>
          <a:p>
            <a:pPr marL="413766" indent="-285750" fontAlgn="t">
              <a:lnSpc>
                <a:spcPct val="200000"/>
              </a:lnSpc>
              <a:spcBef>
                <a:spcPts val="0"/>
              </a:spcBef>
              <a:buClr>
                <a:srgbClr val="2361A8"/>
              </a:buClr>
              <a:buSzPts val="2400"/>
            </a:pPr>
            <a:r>
              <a:rPr lang="en-US" sz="2400" b="1" dirty="0">
                <a:latin typeface="Oswald Medium" panose="00000600000000000000" pitchFamily="2" charset="0"/>
              </a:rPr>
              <a:t>1115 Managed Medical Assistance</a:t>
            </a:r>
          </a:p>
          <a:p>
            <a:pPr marL="413766" indent="-285750" fontAlgn="t">
              <a:lnSpc>
                <a:spcPct val="200000"/>
              </a:lnSpc>
              <a:spcBef>
                <a:spcPts val="0"/>
              </a:spcBef>
              <a:buClr>
                <a:srgbClr val="2361A8"/>
              </a:buClr>
              <a:buSzPts val="2400"/>
            </a:pPr>
            <a:r>
              <a:rPr lang="en-US" sz="2400" b="1" dirty="0">
                <a:latin typeface="Oswald Medium" panose="00000600000000000000" pitchFamily="2" charset="0"/>
              </a:rPr>
              <a:t>1115 Family Planning Waiver</a:t>
            </a:r>
          </a:p>
          <a:p>
            <a:pPr marL="413766" marR="0" indent="-285750" algn="l" rtl="0" eaLnBrk="1" fontAlgn="t" latinLnBrk="0" hangingPunct="1">
              <a:lnSpc>
                <a:spcPct val="200000"/>
              </a:lnSpc>
              <a:spcBef>
                <a:spcPts val="0"/>
              </a:spcBef>
              <a:spcAft>
                <a:spcPts val="0"/>
              </a:spcAft>
              <a:buClr>
                <a:srgbClr val="2361A8"/>
              </a:buClr>
              <a:buSzPts val="2400"/>
              <a:buFont typeface="Arial" panose="020B0604020202020204" pitchFamily="34" charset="0"/>
              <a:buChar char="•"/>
            </a:pPr>
            <a:r>
              <a:rPr lang="en-US" sz="2400" b="1" i="0" u="none" strike="noStrike" kern="1200" dirty="0">
                <a:solidFill>
                  <a:srgbClr val="002060"/>
                </a:solidFill>
                <a:effectLst/>
                <a:latin typeface="Oswald Medium" panose="00000600000000000000" pitchFamily="2" charset="0"/>
              </a:rPr>
              <a:t>Public Comments </a:t>
            </a:r>
            <a:endParaRPr lang="en-US" sz="2400" dirty="0">
              <a:solidFill>
                <a:srgbClr val="002060"/>
              </a:solidFill>
              <a:latin typeface="Oswald Medium" panose="00000600000000000000" pitchFamily="2" charset="0"/>
            </a:endParaRPr>
          </a:p>
          <a:p>
            <a:pPr marL="413766" marR="0" indent="-285750" algn="l" rtl="0" eaLnBrk="1" fontAlgn="t" latinLnBrk="0" hangingPunct="1">
              <a:lnSpc>
                <a:spcPct val="200000"/>
              </a:lnSpc>
              <a:spcBef>
                <a:spcPts val="0"/>
              </a:spcBef>
              <a:spcAft>
                <a:spcPts val="0"/>
              </a:spcAft>
              <a:buClr>
                <a:srgbClr val="2361A8"/>
              </a:buClr>
              <a:buSzPts val="2400"/>
              <a:buFont typeface="Arial" panose="020B0604020202020204" pitchFamily="34" charset="0"/>
              <a:buChar char="•"/>
            </a:pPr>
            <a:r>
              <a:rPr lang="en-US" sz="2400" b="1" i="0" u="none" strike="noStrike" kern="1200" dirty="0">
                <a:solidFill>
                  <a:srgbClr val="002060"/>
                </a:solidFill>
                <a:effectLst/>
                <a:latin typeface="Oswald Medium" panose="00000600000000000000" pitchFamily="2" charset="0"/>
              </a:rPr>
              <a:t>Adjourn </a:t>
            </a:r>
            <a:endParaRPr lang="en-US" sz="2400" b="0" i="0" u="none" strike="noStrike" dirty="0">
              <a:solidFill>
                <a:srgbClr val="002060"/>
              </a:solidFill>
              <a:effectLst/>
              <a:latin typeface="Oswald Medium" panose="00000600000000000000" pitchFamily="2" charset="0"/>
            </a:endParaRPr>
          </a:p>
        </p:txBody>
      </p:sp>
    </p:spTree>
    <p:extLst>
      <p:ext uri="{BB962C8B-B14F-4D97-AF65-F5344CB8AC3E}">
        <p14:creationId xmlns:p14="http://schemas.microsoft.com/office/powerpoint/2010/main" val="841242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A4FFA0B-5451-673D-CB8E-B9A7523F80B9}"/>
              </a:ext>
            </a:extLst>
          </p:cNvPr>
          <p:cNvSpPr>
            <a:spLocks noGrp="1"/>
          </p:cNvSpPr>
          <p:nvPr>
            <p:ph type="sldNum" sz="quarter" idx="12"/>
          </p:nvPr>
        </p:nvSpPr>
        <p:spPr/>
        <p:txBody>
          <a:bodyPr/>
          <a:lstStyle/>
          <a:p>
            <a:fld id="{60F95351-F0F3-43AD-BDC1-59D856EBACFB}" type="slidenum">
              <a:rPr lang="en-US" smtClean="0"/>
              <a:pPr/>
              <a:t>20</a:t>
            </a:fld>
            <a:endParaRPr lang="en-US" dirty="0"/>
          </a:p>
        </p:txBody>
      </p:sp>
      <p:sp>
        <p:nvSpPr>
          <p:cNvPr id="5" name="Title 1">
            <a:extLst>
              <a:ext uri="{FF2B5EF4-FFF2-40B4-BE49-F238E27FC236}">
                <a16:creationId xmlns:a16="http://schemas.microsoft.com/office/drawing/2014/main" id="{D45E8B2E-81AD-EB4B-CA74-8438AF7CE84D}"/>
              </a:ext>
            </a:extLst>
          </p:cNvPr>
          <p:cNvSpPr>
            <a:spLocks noGrp="1"/>
          </p:cNvSpPr>
          <p:nvPr>
            <p:ph type="title"/>
          </p:nvPr>
        </p:nvSpPr>
        <p:spPr>
          <a:xfrm>
            <a:off x="838200" y="365125"/>
            <a:ext cx="10515600" cy="1038225"/>
          </a:xfrm>
        </p:spPr>
        <p:txBody>
          <a:bodyPr>
            <a:normAutofit/>
          </a:bodyPr>
          <a:lstStyle/>
          <a:p>
            <a:pPr algn="ctr"/>
            <a:r>
              <a:rPr lang="en-US" sz="6600" b="1" dirty="0"/>
              <a:t>NEXT</a:t>
            </a:r>
          </a:p>
        </p:txBody>
      </p:sp>
      <p:sp>
        <p:nvSpPr>
          <p:cNvPr id="6" name="Content Placeholder 2">
            <a:extLst>
              <a:ext uri="{FF2B5EF4-FFF2-40B4-BE49-F238E27FC236}">
                <a16:creationId xmlns:a16="http://schemas.microsoft.com/office/drawing/2014/main" id="{A6DF7F1C-F059-8BE6-ED06-7F6458FE8678}"/>
              </a:ext>
            </a:extLst>
          </p:cNvPr>
          <p:cNvSpPr>
            <a:spLocks noGrp="1"/>
          </p:cNvSpPr>
          <p:nvPr>
            <p:ph idx="1"/>
          </p:nvPr>
        </p:nvSpPr>
        <p:spPr>
          <a:xfrm>
            <a:off x="838200" y="1577975"/>
            <a:ext cx="10515600" cy="4598988"/>
          </a:xfrm>
        </p:spPr>
        <p:txBody>
          <a:bodyPr>
            <a:normAutofit/>
          </a:bodyPr>
          <a:lstStyle/>
          <a:p>
            <a:pPr marL="342889" indent="-342900">
              <a:buClr>
                <a:srgbClr val="2361A8"/>
              </a:buClr>
            </a:pPr>
            <a:r>
              <a:rPr lang="en-US" dirty="0">
                <a:latin typeface="Oswald Medium" panose="00000600000000000000" pitchFamily="2" charset="0"/>
              </a:rPr>
              <a:t>The next meeting will be held: </a:t>
            </a:r>
            <a:r>
              <a:rPr lang="en-US" u="sng" dirty="0">
                <a:latin typeface="Oswald Medium" panose="00000600000000000000" pitchFamily="2" charset="0"/>
              </a:rPr>
              <a:t>To Be Determined</a:t>
            </a:r>
          </a:p>
          <a:p>
            <a:pPr marL="0" indent="0">
              <a:buClr>
                <a:srgbClr val="2361A8"/>
              </a:buClr>
              <a:buNone/>
            </a:pPr>
            <a:endParaRPr lang="en-US" dirty="0">
              <a:latin typeface="Oswald Medium" panose="00000600000000000000" pitchFamily="2" charset="0"/>
            </a:endParaRPr>
          </a:p>
          <a:p>
            <a:pPr>
              <a:buClr>
                <a:srgbClr val="2361A8"/>
              </a:buClr>
            </a:pPr>
            <a:r>
              <a:rPr lang="en-US" dirty="0">
                <a:latin typeface="Oswald Medium" panose="00000600000000000000" pitchFamily="2" charset="0"/>
              </a:rPr>
              <a:t>Please send your questions or suggested meeting topics to our MCAC liaison Kissa Smith at </a:t>
            </a:r>
            <a:r>
              <a:rPr lang="en-US" dirty="0">
                <a:solidFill>
                  <a:srgbClr val="002060"/>
                </a:solidFill>
                <a:latin typeface="Oswald Medium" panose="00000600000000000000" pitchFamily="2" charset="0"/>
                <a:hlinkClick r:id="rId2">
                  <a:extLst>
                    <a:ext uri="{A12FA001-AC4F-418D-AE19-62706E023703}">
                      <ahyp:hlinkClr xmlns:ahyp="http://schemas.microsoft.com/office/drawing/2018/hyperlinkcolor" val="tx"/>
                    </a:ext>
                  </a:extLst>
                </a:hlinkClick>
              </a:rPr>
              <a:t>Kissa.Smith@ahca.myflorida.com</a:t>
            </a:r>
            <a:r>
              <a:rPr lang="en-US" dirty="0">
                <a:latin typeface="Oswald Medium" panose="00000600000000000000" pitchFamily="2" charset="0"/>
              </a:rPr>
              <a:t>. </a:t>
            </a:r>
          </a:p>
        </p:txBody>
      </p:sp>
    </p:spTree>
    <p:extLst>
      <p:ext uri="{BB962C8B-B14F-4D97-AF65-F5344CB8AC3E}">
        <p14:creationId xmlns:p14="http://schemas.microsoft.com/office/powerpoint/2010/main" val="4149696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D04F0E7-159A-D237-2582-DC1FFAA32DBB}"/>
              </a:ext>
            </a:extLst>
          </p:cNvPr>
          <p:cNvSpPr>
            <a:spLocks noGrp="1"/>
          </p:cNvSpPr>
          <p:nvPr>
            <p:ph type="sldNum" sz="quarter" idx="12"/>
          </p:nvPr>
        </p:nvSpPr>
        <p:spPr/>
        <p:txBody>
          <a:bodyPr/>
          <a:lstStyle/>
          <a:p>
            <a:fld id="{60F95351-F0F3-43AD-BDC1-59D856EBACFB}" type="slidenum">
              <a:rPr lang="en-US" smtClean="0"/>
              <a:pPr/>
              <a:t>21</a:t>
            </a:fld>
            <a:endParaRPr lang="en-US" dirty="0"/>
          </a:p>
        </p:txBody>
      </p:sp>
      <p:pic>
        <p:nvPicPr>
          <p:cNvPr id="5" name="Content Placeholder 4" descr="Letter&#10;&#10;Description automatically generated with medium confidence">
            <a:extLst>
              <a:ext uri="{FF2B5EF4-FFF2-40B4-BE49-F238E27FC236}">
                <a16:creationId xmlns:a16="http://schemas.microsoft.com/office/drawing/2014/main" id="{A88EC540-BD91-8A03-2B9E-BA9ACEB1CAB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3632" t="36556" r="25127" b="38254"/>
          <a:stretch/>
        </p:blipFill>
        <p:spPr>
          <a:xfrm>
            <a:off x="2743201" y="2163778"/>
            <a:ext cx="6446066" cy="1863809"/>
          </a:xfrm>
          <a:prstGeom prst="rect">
            <a:avLst/>
          </a:prstGeom>
        </p:spPr>
      </p:pic>
    </p:spTree>
    <p:extLst>
      <p:ext uri="{BB962C8B-B14F-4D97-AF65-F5344CB8AC3E}">
        <p14:creationId xmlns:p14="http://schemas.microsoft.com/office/powerpoint/2010/main" val="1658056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95F5D9-DBBF-BEE7-186A-D5A87AA9162A}"/>
              </a:ext>
            </a:extLst>
          </p:cNvPr>
          <p:cNvSpPr>
            <a:spLocks noGrp="1"/>
          </p:cNvSpPr>
          <p:nvPr>
            <p:ph type="sldNum" sz="quarter" idx="12"/>
          </p:nvPr>
        </p:nvSpPr>
        <p:spPr/>
        <p:txBody>
          <a:bodyPr/>
          <a:lstStyle/>
          <a:p>
            <a:fld id="{60F95351-F0F3-43AD-BDC1-59D856EBACFB}" type="slidenum">
              <a:rPr lang="en-US" smtClean="0"/>
              <a:pPr/>
              <a:t>3</a:t>
            </a:fld>
            <a:endParaRPr lang="en-US" dirty="0"/>
          </a:p>
        </p:txBody>
      </p:sp>
      <p:sp>
        <p:nvSpPr>
          <p:cNvPr id="5" name="Title 1">
            <a:extLst>
              <a:ext uri="{FF2B5EF4-FFF2-40B4-BE49-F238E27FC236}">
                <a16:creationId xmlns:a16="http://schemas.microsoft.com/office/drawing/2014/main" id="{0A7FE0A6-2067-6246-8A65-7D3F0490836B}"/>
              </a:ext>
            </a:extLst>
          </p:cNvPr>
          <p:cNvSpPr txBox="1">
            <a:spLocks noGrp="1"/>
          </p:cNvSpPr>
          <p:nvPr>
            <p:ph type="title"/>
          </p:nvPr>
        </p:nvSpPr>
        <p:spPr>
          <a:xfrm>
            <a:off x="838200" y="365125"/>
            <a:ext cx="10515600" cy="1038225"/>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Oswald Medium" panose="00000600000000000000" pitchFamily="50" charset="0"/>
                <a:ea typeface="+mj-ea"/>
                <a:cs typeface="+mj-cs"/>
              </a:defRPr>
            </a:lvl1pPr>
          </a:lstStyle>
          <a:p>
            <a:pPr algn="ctr"/>
            <a:br>
              <a:rPr lang="en-US" sz="6600" b="1" dirty="0"/>
            </a:br>
            <a:endParaRPr lang="en-US" sz="6600" b="1" dirty="0"/>
          </a:p>
        </p:txBody>
      </p:sp>
      <p:sp>
        <p:nvSpPr>
          <p:cNvPr id="6" name="Subtitle 2">
            <a:extLst>
              <a:ext uri="{FF2B5EF4-FFF2-40B4-BE49-F238E27FC236}">
                <a16:creationId xmlns:a16="http://schemas.microsoft.com/office/drawing/2014/main" id="{FD4BEBA6-5984-2950-5FB5-9B8BF19778FB}"/>
              </a:ext>
            </a:extLst>
          </p:cNvPr>
          <p:cNvSpPr txBox="1">
            <a:spLocks noGrp="1"/>
          </p:cNvSpPr>
          <p:nvPr>
            <p:ph idx="1"/>
          </p:nvPr>
        </p:nvSpPr>
        <p:spPr>
          <a:xfrm>
            <a:off x="838200" y="1007606"/>
            <a:ext cx="10515600" cy="45989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6600" b="1" dirty="0">
                <a:solidFill>
                  <a:srgbClr val="002060"/>
                </a:solidFill>
                <a:latin typeface="Oswald Medium" panose="00000600000000000000" pitchFamily="2" charset="0"/>
              </a:rPr>
              <a:t>Opening Remarks</a:t>
            </a:r>
            <a:endParaRPr kumimoji="0" lang="en-US" sz="6600" b="0" i="0" u="none" strike="noStrike" kern="1200" cap="none" spc="0" normalizeH="0" baseline="0" noProof="0" dirty="0">
              <a:ln>
                <a:noFill/>
              </a:ln>
              <a:solidFill>
                <a:srgbClr val="002060"/>
              </a:solidFill>
              <a:effectLst/>
              <a:uLnTx/>
              <a:uFillTx/>
              <a:latin typeface="Oswald Medium" panose="00000600000000000000"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800" dirty="0">
              <a:solidFill>
                <a:srgbClr val="002060"/>
              </a:solidFill>
              <a:latin typeface="Oswald Medium" panose="00000600000000000000"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002060"/>
              </a:solidFill>
              <a:effectLst/>
              <a:uLnTx/>
              <a:uFillTx/>
              <a:latin typeface="Oswald Medium" panose="00000600000000000000"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0" i="0" u="none" strike="noStrike" kern="1200" cap="none" spc="0" normalizeH="0" baseline="0" noProof="0" dirty="0">
                <a:ln>
                  <a:noFill/>
                </a:ln>
                <a:solidFill>
                  <a:srgbClr val="002060"/>
                </a:solidFill>
                <a:effectLst/>
                <a:uLnTx/>
                <a:uFillTx/>
                <a:latin typeface="Oswald Medium" panose="00000600000000000000" pitchFamily="2" charset="0"/>
              </a:rPr>
              <a:t>Brian Meyer</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0" i="0" u="none" strike="noStrike" kern="1200" cap="none" spc="0" normalizeH="0" baseline="0" noProof="0" dirty="0">
                <a:ln>
                  <a:noFill/>
                </a:ln>
                <a:solidFill>
                  <a:srgbClr val="002060"/>
                </a:solidFill>
                <a:effectLst/>
                <a:uLnTx/>
                <a:uFillTx/>
                <a:latin typeface="Oswald Medium" panose="00000600000000000000" pitchFamily="2" charset="0"/>
              </a:rPr>
              <a:t>Deputy Secretary</a:t>
            </a:r>
            <a:r>
              <a:rPr lang="en-US" sz="4400" dirty="0">
                <a:solidFill>
                  <a:srgbClr val="002060"/>
                </a:solidFill>
                <a:latin typeface="Oswald Medium" panose="00000600000000000000" pitchFamily="2" charset="0"/>
              </a:rPr>
              <a:t>, Medicaid</a:t>
            </a:r>
            <a:endParaRPr kumimoji="0" lang="en-US" sz="4400" b="0" i="0" u="none" strike="noStrike" kern="1200" cap="none" spc="0" normalizeH="0" baseline="0" noProof="0" dirty="0">
              <a:ln>
                <a:noFill/>
              </a:ln>
              <a:solidFill>
                <a:srgbClr val="002060"/>
              </a:solidFill>
              <a:effectLst/>
              <a:uLnTx/>
              <a:uFillTx/>
              <a:latin typeface="Oswald Medium" panose="00000600000000000000" pitchFamily="2" charset="0"/>
            </a:endParaRPr>
          </a:p>
        </p:txBody>
      </p:sp>
    </p:spTree>
    <p:extLst>
      <p:ext uri="{BB962C8B-B14F-4D97-AF65-F5344CB8AC3E}">
        <p14:creationId xmlns:p14="http://schemas.microsoft.com/office/powerpoint/2010/main" val="3536489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BF6643-2B62-A073-D1E9-908BD2169F95}"/>
              </a:ext>
            </a:extLst>
          </p:cNvPr>
          <p:cNvSpPr>
            <a:spLocks noGrp="1"/>
          </p:cNvSpPr>
          <p:nvPr>
            <p:ph type="sldNum" sz="quarter" idx="12"/>
          </p:nvPr>
        </p:nvSpPr>
        <p:spPr/>
        <p:txBody>
          <a:bodyPr/>
          <a:lstStyle/>
          <a:p>
            <a:fld id="{60F95351-F0F3-43AD-BDC1-59D856EBACFB}" type="slidenum">
              <a:rPr lang="en-US" smtClean="0"/>
              <a:pPr/>
              <a:t>4</a:t>
            </a:fld>
            <a:endParaRPr lang="en-US" dirty="0"/>
          </a:p>
        </p:txBody>
      </p:sp>
      <p:sp>
        <p:nvSpPr>
          <p:cNvPr id="5" name="Title 2">
            <a:extLst>
              <a:ext uri="{FF2B5EF4-FFF2-40B4-BE49-F238E27FC236}">
                <a16:creationId xmlns:a16="http://schemas.microsoft.com/office/drawing/2014/main" id="{425BF078-A106-25D1-8199-C89A685A0DC8}"/>
              </a:ext>
            </a:extLst>
          </p:cNvPr>
          <p:cNvSpPr>
            <a:spLocks noGrp="1"/>
          </p:cNvSpPr>
          <p:nvPr>
            <p:ph type="title"/>
          </p:nvPr>
        </p:nvSpPr>
        <p:spPr>
          <a:xfrm>
            <a:off x="838200" y="365125"/>
            <a:ext cx="10515600" cy="1038225"/>
          </a:xfrm>
        </p:spPr>
        <p:txBody>
          <a:bodyPr>
            <a:normAutofit/>
          </a:bodyPr>
          <a:lstStyle/>
          <a:p>
            <a:pPr algn="ctr"/>
            <a:r>
              <a:rPr lang="en-US" sz="6600" b="1" dirty="0"/>
              <a:t>Meeting Logistics</a:t>
            </a:r>
          </a:p>
        </p:txBody>
      </p:sp>
      <p:sp>
        <p:nvSpPr>
          <p:cNvPr id="6" name="Content Placeholder 3">
            <a:extLst>
              <a:ext uri="{FF2B5EF4-FFF2-40B4-BE49-F238E27FC236}">
                <a16:creationId xmlns:a16="http://schemas.microsoft.com/office/drawing/2014/main" id="{DDE2069D-CBD4-E437-9261-DA4229EC9291}"/>
              </a:ext>
            </a:extLst>
          </p:cNvPr>
          <p:cNvSpPr>
            <a:spLocks noGrp="1"/>
          </p:cNvSpPr>
          <p:nvPr>
            <p:ph idx="1"/>
          </p:nvPr>
        </p:nvSpPr>
        <p:spPr>
          <a:xfrm>
            <a:off x="1253305" y="1258326"/>
            <a:ext cx="5726917" cy="4680976"/>
          </a:xfrm>
        </p:spPr>
        <p:txBody>
          <a:bodyPr>
            <a:normAutofit lnSpcReduction="10000"/>
          </a:bodyPr>
          <a:lstStyle/>
          <a:p>
            <a:pPr>
              <a:lnSpc>
                <a:spcPct val="90000"/>
              </a:lnSpc>
              <a:buClr>
                <a:srgbClr val="2361A8"/>
              </a:buClr>
            </a:pPr>
            <a:endParaRPr lang="en-US" dirty="0"/>
          </a:p>
          <a:p>
            <a:pPr>
              <a:lnSpc>
                <a:spcPct val="90000"/>
              </a:lnSpc>
              <a:buClr>
                <a:srgbClr val="2361A8"/>
              </a:buClr>
            </a:pPr>
            <a:r>
              <a:rPr lang="en-US" sz="2400" b="1" dirty="0">
                <a:latin typeface="Oswald Medium" panose="00000600000000000000" pitchFamily="2" charset="0"/>
              </a:rPr>
              <a:t>MCAC Members </a:t>
            </a:r>
            <a:r>
              <a:rPr lang="en-US" sz="2400" dirty="0">
                <a:latin typeface="Oswald Medium" panose="00000600000000000000" pitchFamily="2" charset="0"/>
              </a:rPr>
              <a:t>can un-mute themselves and are welcome to comment or ask questions throughout the meeting.</a:t>
            </a:r>
          </a:p>
          <a:p>
            <a:pPr>
              <a:lnSpc>
                <a:spcPct val="90000"/>
              </a:lnSpc>
              <a:buClr>
                <a:srgbClr val="2361A8"/>
              </a:buClr>
            </a:pPr>
            <a:endParaRPr lang="en-US" sz="2400" dirty="0">
              <a:latin typeface="Oswald Medium" panose="00000600000000000000" pitchFamily="2" charset="0"/>
            </a:endParaRPr>
          </a:p>
          <a:p>
            <a:pPr>
              <a:lnSpc>
                <a:spcPct val="90000"/>
              </a:lnSpc>
              <a:buClr>
                <a:srgbClr val="2361A8"/>
              </a:buClr>
            </a:pPr>
            <a:r>
              <a:rPr lang="en-US" sz="2400" dirty="0">
                <a:latin typeface="Oswald Medium" panose="00000600000000000000" pitchFamily="2" charset="0"/>
              </a:rPr>
              <a:t>All other Teams attendees will remain </a:t>
            </a:r>
            <a:r>
              <a:rPr lang="en-US" sz="2400" b="1" dirty="0">
                <a:latin typeface="Oswald Medium" panose="00000600000000000000" pitchFamily="2" charset="0"/>
              </a:rPr>
              <a:t>muted</a:t>
            </a:r>
            <a:r>
              <a:rPr lang="en-US" sz="2400" dirty="0">
                <a:latin typeface="Oswald Medium" panose="00000600000000000000" pitchFamily="2" charset="0"/>
              </a:rPr>
              <a:t> for the duration of the meeting to minimize disruption. </a:t>
            </a:r>
          </a:p>
          <a:p>
            <a:pPr>
              <a:buClr>
                <a:srgbClr val="2361A8"/>
              </a:buClr>
            </a:pPr>
            <a:endParaRPr lang="en-US" sz="2400" dirty="0">
              <a:latin typeface="Oswald Medium" panose="00000600000000000000" pitchFamily="2" charset="0"/>
            </a:endParaRPr>
          </a:p>
          <a:p>
            <a:pPr>
              <a:lnSpc>
                <a:spcPct val="90000"/>
              </a:lnSpc>
              <a:buClr>
                <a:srgbClr val="2361A8"/>
              </a:buClr>
            </a:pPr>
            <a:r>
              <a:rPr lang="en-US" sz="2400" b="1" dirty="0">
                <a:latin typeface="Oswald Medium" panose="00000600000000000000" pitchFamily="2" charset="0"/>
              </a:rPr>
              <a:t>Attendees </a:t>
            </a:r>
            <a:r>
              <a:rPr lang="en-US" sz="2400" dirty="0">
                <a:latin typeface="Oswald Medium" panose="00000600000000000000" pitchFamily="2" charset="0"/>
              </a:rPr>
              <a:t>who wish to comment or ask questions should use the “Raise your hand” feature. We will recognize you to speak during the specified public comment period.</a:t>
            </a:r>
          </a:p>
          <a:p>
            <a:pPr marL="0" indent="0">
              <a:buNone/>
            </a:pPr>
            <a:endParaRPr lang="en-US" sz="1900" dirty="0"/>
          </a:p>
          <a:p>
            <a:pPr marL="0" indent="0">
              <a:buNone/>
            </a:pPr>
            <a:endParaRPr lang="en-US" dirty="0"/>
          </a:p>
        </p:txBody>
      </p:sp>
      <p:pic>
        <p:nvPicPr>
          <p:cNvPr id="7" name="Picture 2" descr="See the source image">
            <a:extLst>
              <a:ext uri="{FF2B5EF4-FFF2-40B4-BE49-F238E27FC236}">
                <a16:creationId xmlns:a16="http://schemas.microsoft.com/office/drawing/2014/main" id="{1D93DAA4-A635-8CF8-6049-3427AEA2D3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6417" y="2025023"/>
            <a:ext cx="4991919" cy="2807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351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241825-B606-E537-2F73-B574DB615B12}"/>
              </a:ext>
            </a:extLst>
          </p:cNvPr>
          <p:cNvSpPr>
            <a:spLocks noGrp="1"/>
          </p:cNvSpPr>
          <p:nvPr>
            <p:ph type="sldNum" sz="quarter" idx="12"/>
          </p:nvPr>
        </p:nvSpPr>
        <p:spPr/>
        <p:txBody>
          <a:bodyPr/>
          <a:lstStyle/>
          <a:p>
            <a:fld id="{60F95351-F0F3-43AD-BDC1-59D856EBACFB}" type="slidenum">
              <a:rPr lang="en-US" smtClean="0"/>
              <a:pPr/>
              <a:t>5</a:t>
            </a:fld>
            <a:endParaRPr lang="en-US" dirty="0"/>
          </a:p>
        </p:txBody>
      </p:sp>
      <p:sp>
        <p:nvSpPr>
          <p:cNvPr id="5" name="Title 1">
            <a:extLst>
              <a:ext uri="{FF2B5EF4-FFF2-40B4-BE49-F238E27FC236}">
                <a16:creationId xmlns:a16="http://schemas.microsoft.com/office/drawing/2014/main" id="{C982BE31-32F3-3804-21CF-63F12A448F63}"/>
              </a:ext>
            </a:extLst>
          </p:cNvPr>
          <p:cNvSpPr>
            <a:spLocks noGrp="1"/>
          </p:cNvSpPr>
          <p:nvPr>
            <p:ph type="title"/>
          </p:nvPr>
        </p:nvSpPr>
        <p:spPr>
          <a:xfrm>
            <a:off x="838200" y="365125"/>
            <a:ext cx="10515600" cy="1038225"/>
          </a:xfrm>
        </p:spPr>
        <p:txBody>
          <a:bodyPr>
            <a:normAutofit/>
          </a:bodyPr>
          <a:lstStyle/>
          <a:p>
            <a:pPr algn="ctr"/>
            <a:r>
              <a:rPr lang="en-US" sz="6600" b="1" dirty="0"/>
              <a:t>Roll Call</a:t>
            </a:r>
          </a:p>
        </p:txBody>
      </p:sp>
      <p:pic>
        <p:nvPicPr>
          <p:cNvPr id="11" name="Content Placeholder 10">
            <a:extLst>
              <a:ext uri="{FF2B5EF4-FFF2-40B4-BE49-F238E27FC236}">
                <a16:creationId xmlns:a16="http://schemas.microsoft.com/office/drawing/2014/main" id="{63AD0712-7BF4-6F4C-1C99-E8DAA26F32FD}"/>
              </a:ext>
            </a:extLst>
          </p:cNvPr>
          <p:cNvPicPr>
            <a:picLocks noGrp="1" noChangeAspect="1"/>
          </p:cNvPicPr>
          <p:nvPr>
            <p:ph idx="1"/>
          </p:nvPr>
        </p:nvPicPr>
        <p:blipFill>
          <a:blip r:embed="rId2"/>
          <a:stretch>
            <a:fillRect/>
          </a:stretch>
        </p:blipFill>
        <p:spPr>
          <a:xfrm>
            <a:off x="1023042" y="1213163"/>
            <a:ext cx="9875821" cy="5069941"/>
          </a:xfrm>
        </p:spPr>
      </p:pic>
      <p:pic>
        <p:nvPicPr>
          <p:cNvPr id="3" name="Picture 2">
            <a:extLst>
              <a:ext uri="{FF2B5EF4-FFF2-40B4-BE49-F238E27FC236}">
                <a16:creationId xmlns:a16="http://schemas.microsoft.com/office/drawing/2014/main" id="{C90D93B4-3ECD-620F-6B0C-EAB05E9FAC03}"/>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5504494" y="1883610"/>
            <a:ext cx="1815469" cy="367778"/>
          </a:xfrm>
          <a:prstGeom prst="rect">
            <a:avLst/>
          </a:prstGeom>
        </p:spPr>
      </p:pic>
    </p:spTree>
    <p:extLst>
      <p:ext uri="{BB962C8B-B14F-4D97-AF65-F5344CB8AC3E}">
        <p14:creationId xmlns:p14="http://schemas.microsoft.com/office/powerpoint/2010/main" val="3855639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D492A7-0BB6-9BAA-D3E7-B236AE278056}"/>
              </a:ext>
            </a:extLst>
          </p:cNvPr>
          <p:cNvSpPr>
            <a:spLocks noGrp="1"/>
          </p:cNvSpPr>
          <p:nvPr>
            <p:ph type="title"/>
          </p:nvPr>
        </p:nvSpPr>
        <p:spPr>
          <a:xfrm>
            <a:off x="480753" y="545863"/>
            <a:ext cx="6934200" cy="1205981"/>
          </a:xfrm>
        </p:spPr>
        <p:txBody>
          <a:bodyPr/>
          <a:lstStyle/>
          <a:p>
            <a:r>
              <a:rPr lang="en-US" sz="6600" dirty="0"/>
              <a:t>Florida Medicaid</a:t>
            </a:r>
          </a:p>
        </p:txBody>
      </p:sp>
      <p:sp>
        <p:nvSpPr>
          <p:cNvPr id="6" name="Content Placeholder 5">
            <a:extLst>
              <a:ext uri="{FF2B5EF4-FFF2-40B4-BE49-F238E27FC236}">
                <a16:creationId xmlns:a16="http://schemas.microsoft.com/office/drawing/2014/main" id="{937226F0-DE45-65DC-A8CD-323CB3796BBA}"/>
              </a:ext>
            </a:extLst>
          </p:cNvPr>
          <p:cNvSpPr>
            <a:spLocks noGrp="1"/>
          </p:cNvSpPr>
          <p:nvPr>
            <p:ph sz="quarter" idx="10"/>
          </p:nvPr>
        </p:nvSpPr>
        <p:spPr>
          <a:xfrm>
            <a:off x="480753" y="1400500"/>
            <a:ext cx="6069012" cy="1535084"/>
          </a:xfrm>
        </p:spPr>
        <p:txBody>
          <a:bodyPr/>
          <a:lstStyle/>
          <a:p>
            <a:pPr marL="0" indent="0">
              <a:buNone/>
            </a:pPr>
            <a:r>
              <a:rPr lang="en-US" dirty="0">
                <a:latin typeface="Oswald Medium" panose="00000600000000000000" pitchFamily="2" charset="0"/>
              </a:rPr>
              <a:t>1115 Managed Medical Assistance</a:t>
            </a:r>
          </a:p>
          <a:p>
            <a:pPr marL="0" indent="0">
              <a:buNone/>
            </a:pPr>
            <a:r>
              <a:rPr lang="en-US" dirty="0">
                <a:latin typeface="Oswald Medium" panose="00000600000000000000" pitchFamily="2" charset="0"/>
              </a:rPr>
              <a:t>Post Award Forum</a:t>
            </a:r>
          </a:p>
          <a:p>
            <a:pPr marL="0" indent="0">
              <a:buNone/>
            </a:pPr>
            <a:r>
              <a:rPr lang="en-US" dirty="0">
                <a:latin typeface="Oswald Medium" panose="00000600000000000000" pitchFamily="2" charset="0"/>
              </a:rPr>
              <a:t>Meagan Owens</a:t>
            </a:r>
          </a:p>
          <a:p>
            <a:pPr marL="0" indent="0">
              <a:buNone/>
            </a:pPr>
            <a:r>
              <a:rPr lang="en-US" dirty="0">
                <a:latin typeface="Oswald Medium" panose="00000600000000000000" pitchFamily="2" charset="0"/>
              </a:rPr>
              <a:t>November 5, 2024</a:t>
            </a:r>
          </a:p>
        </p:txBody>
      </p:sp>
    </p:spTree>
    <p:extLst>
      <p:ext uri="{BB962C8B-B14F-4D97-AF65-F5344CB8AC3E}">
        <p14:creationId xmlns:p14="http://schemas.microsoft.com/office/powerpoint/2010/main" val="451705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B4844-9FC9-6BD3-F750-D35BD7C4BE21}"/>
              </a:ext>
            </a:extLst>
          </p:cNvPr>
          <p:cNvSpPr>
            <a:spLocks noGrp="1"/>
          </p:cNvSpPr>
          <p:nvPr>
            <p:ph type="title"/>
          </p:nvPr>
        </p:nvSpPr>
        <p:spPr/>
        <p:txBody>
          <a:bodyPr/>
          <a:lstStyle/>
          <a:p>
            <a:r>
              <a:rPr lang="en-US" sz="4800" dirty="0"/>
              <a:t>1115 Research and Demonstration Waivers</a:t>
            </a:r>
          </a:p>
        </p:txBody>
      </p:sp>
      <p:sp>
        <p:nvSpPr>
          <p:cNvPr id="4" name="Slide Number Placeholder 3">
            <a:extLst>
              <a:ext uri="{FF2B5EF4-FFF2-40B4-BE49-F238E27FC236}">
                <a16:creationId xmlns:a16="http://schemas.microsoft.com/office/drawing/2014/main" id="{22BBA33B-FF69-B54D-CD86-9CCEED20F563}"/>
              </a:ext>
            </a:extLst>
          </p:cNvPr>
          <p:cNvSpPr>
            <a:spLocks noGrp="1"/>
          </p:cNvSpPr>
          <p:nvPr>
            <p:ph type="sldNum" sz="quarter" idx="12"/>
          </p:nvPr>
        </p:nvSpPr>
        <p:spPr/>
        <p:txBody>
          <a:bodyPr/>
          <a:lstStyle/>
          <a:p>
            <a:fld id="{60F95351-F0F3-43AD-BDC1-59D856EBACFB}" type="slidenum">
              <a:rPr lang="en-US" smtClean="0"/>
              <a:pPr/>
              <a:t>7</a:t>
            </a:fld>
            <a:endParaRPr lang="en-US" dirty="0"/>
          </a:p>
        </p:txBody>
      </p:sp>
      <p:sp>
        <p:nvSpPr>
          <p:cNvPr id="7" name="Content Placeholder 2">
            <a:extLst>
              <a:ext uri="{FF2B5EF4-FFF2-40B4-BE49-F238E27FC236}">
                <a16:creationId xmlns:a16="http://schemas.microsoft.com/office/drawing/2014/main" id="{CCEB4BDA-D08C-0C41-0920-9BAD46EC89ED}"/>
              </a:ext>
            </a:extLst>
          </p:cNvPr>
          <p:cNvSpPr>
            <a:spLocks noGrp="1"/>
          </p:cNvSpPr>
          <p:nvPr>
            <p:ph idx="1"/>
          </p:nvPr>
        </p:nvSpPr>
        <p:spPr>
          <a:xfrm>
            <a:off x="838200" y="1577975"/>
            <a:ext cx="10515600" cy="4598988"/>
          </a:xfrm>
        </p:spPr>
        <p:txBody>
          <a:bodyPr/>
          <a:lstStyle/>
          <a:p>
            <a:r>
              <a:rPr lang="en-US" sz="2000" dirty="0">
                <a:latin typeface="Montserrat" panose="00000500000000000000" pitchFamily="2" charset="0"/>
              </a:rPr>
              <a:t>Section 1115 of the Social Security Act gives the Secretary of Health and Human Services authority to approve experimental, pilot, or demonstration projects.</a:t>
            </a:r>
          </a:p>
          <a:p>
            <a:r>
              <a:rPr lang="en-US" sz="2000" dirty="0">
                <a:latin typeface="Montserrat" panose="00000500000000000000" pitchFamily="2" charset="0"/>
              </a:rPr>
              <a:t>These demonstrations give states additional flexibility to design and improve their programs.</a:t>
            </a:r>
          </a:p>
          <a:p>
            <a:r>
              <a:rPr lang="en-US" sz="2000" dirty="0">
                <a:latin typeface="Montserrat" panose="00000500000000000000" pitchFamily="2" charset="0"/>
              </a:rPr>
              <a:t>States can demonstrate and evaluate policy approaches such as:</a:t>
            </a:r>
          </a:p>
          <a:p>
            <a:pPr marL="914400" lvl="1" indent="-457200">
              <a:buFont typeface="+mj-lt"/>
              <a:buAutoNum type="arabicPeriod"/>
            </a:pPr>
            <a:r>
              <a:rPr lang="en-US" sz="2000" dirty="0">
                <a:latin typeface="Montserrat" panose="00000500000000000000" pitchFamily="2" charset="0"/>
              </a:rPr>
              <a:t>Expanding eligibility to individuals who are not otherwise Florida Medicaid or CHIP eligible.</a:t>
            </a:r>
          </a:p>
          <a:p>
            <a:pPr marL="914400" lvl="1" indent="-457200">
              <a:buFont typeface="+mj-lt"/>
              <a:buAutoNum type="arabicPeriod"/>
            </a:pPr>
            <a:r>
              <a:rPr lang="en-US" sz="2000" dirty="0">
                <a:latin typeface="Montserrat" panose="00000500000000000000" pitchFamily="2" charset="0"/>
              </a:rPr>
              <a:t>Providing services not typically covered by Florida Medicaid.</a:t>
            </a:r>
          </a:p>
          <a:p>
            <a:pPr marL="914400" lvl="1" indent="-457200">
              <a:buFont typeface="+mj-lt"/>
              <a:buAutoNum type="arabicPeriod"/>
            </a:pPr>
            <a:r>
              <a:rPr lang="en-US" sz="2000" dirty="0">
                <a:latin typeface="Montserrat" panose="00000500000000000000" pitchFamily="2" charset="0"/>
              </a:rPr>
              <a:t>Using innovative service delivery systems that improve care, increase efficiency, and reduce costs.</a:t>
            </a:r>
          </a:p>
          <a:p>
            <a:r>
              <a:rPr lang="en-US" sz="2000" dirty="0">
                <a:latin typeface="Montserrat" panose="00000500000000000000" pitchFamily="2" charset="0"/>
              </a:rPr>
              <a:t>Demonstrations must be “budget neutral”, meaning that federal Medicaid expenditures are expected to be less than federal spending would be without the demonstration project</a:t>
            </a:r>
          </a:p>
          <a:p>
            <a:pPr marL="0" indent="0">
              <a:buNone/>
            </a:pPr>
            <a:endParaRPr lang="en-US" dirty="0"/>
          </a:p>
        </p:txBody>
      </p:sp>
    </p:spTree>
    <p:extLst>
      <p:ext uri="{BB962C8B-B14F-4D97-AF65-F5344CB8AC3E}">
        <p14:creationId xmlns:p14="http://schemas.microsoft.com/office/powerpoint/2010/main" val="1243090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684A6-291E-443A-1D20-9838A0A82E65}"/>
              </a:ext>
            </a:extLst>
          </p:cNvPr>
          <p:cNvSpPr>
            <a:spLocks noGrp="1"/>
          </p:cNvSpPr>
          <p:nvPr>
            <p:ph type="title"/>
          </p:nvPr>
        </p:nvSpPr>
        <p:spPr/>
        <p:txBody>
          <a:bodyPr/>
          <a:lstStyle/>
          <a:p>
            <a:r>
              <a:rPr lang="en-US" sz="4800" dirty="0"/>
              <a:t>1115 Managed Medical Assistance (MMA) Waiver</a:t>
            </a:r>
          </a:p>
        </p:txBody>
      </p:sp>
      <p:sp>
        <p:nvSpPr>
          <p:cNvPr id="4" name="Slide Number Placeholder 3">
            <a:extLst>
              <a:ext uri="{FF2B5EF4-FFF2-40B4-BE49-F238E27FC236}">
                <a16:creationId xmlns:a16="http://schemas.microsoft.com/office/drawing/2014/main" id="{C62D7018-4CE5-230B-F052-CB14E2A36B91}"/>
              </a:ext>
            </a:extLst>
          </p:cNvPr>
          <p:cNvSpPr>
            <a:spLocks noGrp="1"/>
          </p:cNvSpPr>
          <p:nvPr>
            <p:ph type="sldNum" sz="quarter" idx="12"/>
          </p:nvPr>
        </p:nvSpPr>
        <p:spPr/>
        <p:txBody>
          <a:bodyPr/>
          <a:lstStyle/>
          <a:p>
            <a:fld id="{60F95351-F0F3-43AD-BDC1-59D856EBACFB}" type="slidenum">
              <a:rPr lang="en-US" smtClean="0"/>
              <a:pPr/>
              <a:t>8</a:t>
            </a:fld>
            <a:endParaRPr lang="en-US" dirty="0"/>
          </a:p>
        </p:txBody>
      </p:sp>
      <p:sp>
        <p:nvSpPr>
          <p:cNvPr id="7" name="Content Placeholder 2">
            <a:extLst>
              <a:ext uri="{FF2B5EF4-FFF2-40B4-BE49-F238E27FC236}">
                <a16:creationId xmlns:a16="http://schemas.microsoft.com/office/drawing/2014/main" id="{474D3525-E000-5A1C-9FB5-222134625DC8}"/>
              </a:ext>
            </a:extLst>
          </p:cNvPr>
          <p:cNvSpPr txBox="1">
            <a:spLocks/>
          </p:cNvSpPr>
          <p:nvPr/>
        </p:nvSpPr>
        <p:spPr>
          <a:xfrm>
            <a:off x="838200" y="1867971"/>
            <a:ext cx="10515600" cy="40832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Montserrat" panose="00000500000000000000" pitchFamily="2" charset="0"/>
              </a:rPr>
              <a:t>MMA Waiver Approval Period</a:t>
            </a:r>
          </a:p>
          <a:p>
            <a:pPr lvl="1"/>
            <a:r>
              <a:rPr lang="en-US" dirty="0">
                <a:latin typeface="Montserrat" panose="00000500000000000000" pitchFamily="2" charset="0"/>
              </a:rPr>
              <a:t>January 15, 2021 through June 30, 2030</a:t>
            </a:r>
          </a:p>
          <a:p>
            <a:r>
              <a:rPr lang="en-US" dirty="0">
                <a:latin typeface="Montserrat" panose="00000500000000000000" pitchFamily="2" charset="0"/>
              </a:rPr>
              <a:t>Post Award Forum Requirement</a:t>
            </a:r>
          </a:p>
          <a:p>
            <a:pPr lvl="1"/>
            <a:r>
              <a:rPr lang="en-US" dirty="0">
                <a:latin typeface="Montserrat" panose="00000500000000000000" pitchFamily="2" charset="0"/>
              </a:rPr>
              <a:t>Annually, the Agency must hold a public form to solicit comments on the progress of the demonstration project.  </a:t>
            </a:r>
          </a:p>
          <a:p>
            <a:r>
              <a:rPr lang="en-US" dirty="0">
                <a:latin typeface="Montserrat" panose="00000500000000000000" pitchFamily="2" charset="0"/>
              </a:rPr>
              <a:t>This Post Award Forum covers the period from July 1, 2023 through June 30, 2024 (Demonstration Year 18)</a:t>
            </a:r>
          </a:p>
          <a:p>
            <a:endParaRPr lang="en-US" dirty="0"/>
          </a:p>
        </p:txBody>
      </p:sp>
    </p:spTree>
    <p:extLst>
      <p:ext uri="{BB962C8B-B14F-4D97-AF65-F5344CB8AC3E}">
        <p14:creationId xmlns:p14="http://schemas.microsoft.com/office/powerpoint/2010/main" val="461832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F919F-F512-D1F1-FA2D-C24C3522E6BC}"/>
              </a:ext>
            </a:extLst>
          </p:cNvPr>
          <p:cNvSpPr>
            <a:spLocks noGrp="1"/>
          </p:cNvSpPr>
          <p:nvPr>
            <p:ph type="title"/>
          </p:nvPr>
        </p:nvSpPr>
        <p:spPr/>
        <p:txBody>
          <a:bodyPr/>
          <a:lstStyle/>
          <a:p>
            <a:r>
              <a:rPr lang="en-US" sz="4800" dirty="0"/>
              <a:t>Dental Program</a:t>
            </a:r>
          </a:p>
        </p:txBody>
      </p:sp>
      <p:sp>
        <p:nvSpPr>
          <p:cNvPr id="4" name="Slide Number Placeholder 3">
            <a:extLst>
              <a:ext uri="{FF2B5EF4-FFF2-40B4-BE49-F238E27FC236}">
                <a16:creationId xmlns:a16="http://schemas.microsoft.com/office/drawing/2014/main" id="{01D0E580-D118-8955-4765-4FE878F4E58B}"/>
              </a:ext>
            </a:extLst>
          </p:cNvPr>
          <p:cNvSpPr>
            <a:spLocks noGrp="1"/>
          </p:cNvSpPr>
          <p:nvPr>
            <p:ph type="sldNum" sz="quarter" idx="12"/>
          </p:nvPr>
        </p:nvSpPr>
        <p:spPr/>
        <p:txBody>
          <a:bodyPr/>
          <a:lstStyle/>
          <a:p>
            <a:fld id="{60F95351-F0F3-43AD-BDC1-59D856EBACFB}" type="slidenum">
              <a:rPr lang="en-US" smtClean="0"/>
              <a:pPr/>
              <a:t>9</a:t>
            </a:fld>
            <a:endParaRPr lang="en-US" dirty="0"/>
          </a:p>
        </p:txBody>
      </p:sp>
      <p:sp>
        <p:nvSpPr>
          <p:cNvPr id="7" name="Content Placeholder 2">
            <a:extLst>
              <a:ext uri="{FF2B5EF4-FFF2-40B4-BE49-F238E27FC236}">
                <a16:creationId xmlns:a16="http://schemas.microsoft.com/office/drawing/2014/main" id="{A0462A42-AF85-F11B-DE16-4441905B28FA}"/>
              </a:ext>
            </a:extLst>
          </p:cNvPr>
          <p:cNvSpPr txBox="1">
            <a:spLocks/>
          </p:cNvSpPr>
          <p:nvPr/>
        </p:nvSpPr>
        <p:spPr>
          <a:xfrm>
            <a:off x="972493" y="1402916"/>
            <a:ext cx="10515600" cy="459868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5">
                  <a:lumMod val="75000"/>
                </a:schemeClr>
              </a:buClr>
            </a:pPr>
            <a:r>
              <a:rPr lang="en-US" sz="2400" dirty="0">
                <a:solidFill>
                  <a:srgbClr val="002060"/>
                </a:solidFill>
                <a:latin typeface="Montserrat" panose="00000500000000000000" pitchFamily="2" charset="0"/>
              </a:rPr>
              <a:t>The dental program, an MMA program component, provides dental services to eligible recipients.</a:t>
            </a:r>
          </a:p>
          <a:p>
            <a:pPr lvl="1">
              <a:buClr>
                <a:schemeClr val="accent5">
                  <a:lumMod val="75000"/>
                </a:schemeClr>
              </a:buClr>
            </a:pPr>
            <a:r>
              <a:rPr lang="en-US" sz="2400" dirty="0">
                <a:solidFill>
                  <a:srgbClr val="002060"/>
                </a:solidFill>
                <a:latin typeface="Montserrat" panose="00000500000000000000" pitchFamily="2" charset="0"/>
              </a:rPr>
              <a:t>All recipients who receive MMA services and medical services through the fee-for-service system must choose a dental plan, including Medically Needy and iBudget waiver enrollees, with minimal exceptions.</a:t>
            </a:r>
          </a:p>
          <a:p>
            <a:pPr>
              <a:buClr>
                <a:schemeClr val="accent5">
                  <a:lumMod val="75000"/>
                </a:schemeClr>
              </a:buClr>
            </a:pPr>
            <a:r>
              <a:rPr lang="en-US" sz="2400" dirty="0">
                <a:solidFill>
                  <a:srgbClr val="002060"/>
                </a:solidFill>
                <a:latin typeface="Montserrat" panose="00000500000000000000" pitchFamily="2" charset="0"/>
              </a:rPr>
              <a:t>Services include preventive, diagnostic, therapeutic, and restorative services and oral and maxillofacial surgery, periodontics, and diabetic testing.</a:t>
            </a:r>
          </a:p>
          <a:p>
            <a:endParaRPr lang="en-US" dirty="0"/>
          </a:p>
        </p:txBody>
      </p:sp>
    </p:spTree>
    <p:extLst>
      <p:ext uri="{BB962C8B-B14F-4D97-AF65-F5344CB8AC3E}">
        <p14:creationId xmlns:p14="http://schemas.microsoft.com/office/powerpoint/2010/main" val="3370274809"/>
      </p:ext>
    </p:extLst>
  </p:cSld>
  <p:clrMapOvr>
    <a:masterClrMapping/>
  </p:clrMapOvr>
</p:sld>
</file>

<file path=ppt/theme/theme1.xml><?xml version="1.0" encoding="utf-8"?>
<a:theme xmlns:a="http://schemas.openxmlformats.org/drawingml/2006/main" name="Office Theme">
  <a:themeElements>
    <a:clrScheme name="AHCA PP Colors">
      <a:dk1>
        <a:sysClr val="windowText" lastClr="000000"/>
      </a:dk1>
      <a:lt1>
        <a:sysClr val="window" lastClr="FFFFFF"/>
      </a:lt1>
      <a:dk2>
        <a:srgbClr val="44546A"/>
      </a:dk2>
      <a:lt2>
        <a:srgbClr val="E7E6E6"/>
      </a:lt2>
      <a:accent1>
        <a:srgbClr val="00205C"/>
      </a:accent1>
      <a:accent2>
        <a:srgbClr val="CD1041"/>
      </a:accent2>
      <a:accent3>
        <a:srgbClr val="C8C8C8"/>
      </a:accent3>
      <a:accent4>
        <a:srgbClr val="004FA2"/>
      </a:accent4>
      <a:accent5>
        <a:srgbClr val="0079FE"/>
      </a:accent5>
      <a:accent6>
        <a:srgbClr val="F25C83"/>
      </a:accent6>
      <a:hlink>
        <a:srgbClr val="2E94FF"/>
      </a:hlink>
      <a:folHlink>
        <a:srgbClr val="7030A0"/>
      </a:folHlink>
    </a:clrScheme>
    <a:fontScheme name="Custom 2">
      <a:majorFont>
        <a:latin typeface="Oswald Medium"/>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D16AAE1-BF05-4DFB-99BF-A7C71BFE440F}" vid="{3DC09D3A-19CE-4E7E-8B6A-3F7C0B898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PersistId xmlns="8ad17182-ceaa-4671-95e5-a77e571fc2b1" xsi:nil="true"/>
    <_dlc_DocId xmlns="8ad17182-ceaa-4671-95e5-a77e571fc2b1">AHCA2017-1050484017-52</_dlc_DocId>
    <_dlc_DocIdUrl xmlns="8ad17182-ceaa-4671-95e5-a77e571fc2b1">
      <Url>https://portal.ahca.myflorida.com/mmd/_layouts/15/DocIdRedir.aspx?ID=AHCA2017-1050484017-52</Url>
      <Description>AHCA2017-1050484017-52</Description>
    </_dlc_DocIdUrl>
  </documentManagement>
</p:properties>
</file>

<file path=customXml/item3.xml><?xml version="1.0" encoding="utf-8"?>
<?mso-contentType ?>
<spe:Receivers xmlns:spe="http://schemas.microsoft.com/sharepoint/events"/>
</file>

<file path=customXml/item4.xml><?xml version="1.0" encoding="utf-8"?>
<ct:contentTypeSchema xmlns:ct="http://schemas.microsoft.com/office/2006/metadata/contentType" xmlns:ma="http://schemas.microsoft.com/office/2006/metadata/properties/metaAttributes" ct:_="" ma:_="" ma:contentTypeName="Document" ma:contentTypeID="0x010100E789F594BE9D724C8CFD7D3878B262C0" ma:contentTypeVersion="24" ma:contentTypeDescription="Create a new document." ma:contentTypeScope="" ma:versionID="6a9fe7bf9bc84ecf50b0a11af5aa2f82">
  <xsd:schema xmlns:xsd="http://www.w3.org/2001/XMLSchema" xmlns:xs="http://www.w3.org/2001/XMLSchema" xmlns:p="http://schemas.microsoft.com/office/2006/metadata/properties" xmlns:ns2="8ad17182-ceaa-4671-95e5-a77e571fc2b1" xmlns:ns3="52a43419-5dc8-4a3b-9dbc-7e29aeb6b9f6" targetNamespace="http://schemas.microsoft.com/office/2006/metadata/properties" ma:root="true" ma:fieldsID="29cae9c606bfbc9e42bab3e03cea41ae" ns2:_="" ns3:_="">
    <xsd:import namespace="8ad17182-ceaa-4671-95e5-a77e571fc2b1"/>
    <xsd:import namespace="52a43419-5dc8-4a3b-9dbc-7e29aeb6b9f6"/>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d17182-ceaa-4671-95e5-a77e571fc2b1"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52a43419-5dc8-4a3b-9dbc-7e29aeb6b9f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DC4170-1ABA-4FE7-94DD-E0BD1891442B}">
  <ds:schemaRefs>
    <ds:schemaRef ds:uri="http://schemas.microsoft.com/sharepoint/v3/contenttype/forms"/>
  </ds:schemaRefs>
</ds:datastoreItem>
</file>

<file path=customXml/itemProps2.xml><?xml version="1.0" encoding="utf-8"?>
<ds:datastoreItem xmlns:ds="http://schemas.openxmlformats.org/officeDocument/2006/customXml" ds:itemID="{55F300BA-9EC7-4FB1-9C9E-B3A2EE8D89B1}">
  <ds:schemaRefs>
    <ds:schemaRef ds:uri="http://purl.org/dc/terms/"/>
    <ds:schemaRef ds:uri="http://schemas.microsoft.com/office/2006/documentManagement/types"/>
    <ds:schemaRef ds:uri="http://www.w3.org/XML/1998/namespace"/>
    <ds:schemaRef ds:uri="52a43419-5dc8-4a3b-9dbc-7e29aeb6b9f6"/>
    <ds:schemaRef ds:uri="http://schemas.microsoft.com/office/infopath/2007/PartnerControls"/>
    <ds:schemaRef ds:uri="http://purl.org/dc/dcmitype/"/>
    <ds:schemaRef ds:uri="8ad17182-ceaa-4671-95e5-a77e571fc2b1"/>
    <ds:schemaRef ds:uri="http://schemas.openxmlformats.org/package/2006/metadata/core-propertie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E173D815-33BC-44D7-9D8B-D9E9FB92F0D3}">
  <ds:schemaRefs>
    <ds:schemaRef ds:uri="http://schemas.microsoft.com/sharepoint/events"/>
  </ds:schemaRefs>
</ds:datastoreItem>
</file>

<file path=customXml/itemProps4.xml><?xml version="1.0" encoding="utf-8"?>
<ds:datastoreItem xmlns:ds="http://schemas.openxmlformats.org/officeDocument/2006/customXml" ds:itemID="{79A65945-0CC4-4C38-98B9-26A3E40F5C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d17182-ceaa-4671-95e5-a77e571fc2b1"/>
    <ds:schemaRef ds:uri="52a43419-5dc8-4a3b-9dbc-7e29aeb6b9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1817</TotalTime>
  <Words>813</Words>
  <Application>Microsoft Office PowerPoint</Application>
  <PresentationFormat>Widescreen</PresentationFormat>
  <Paragraphs>104</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Aptos</vt:lpstr>
      <vt:lpstr>Arial</vt:lpstr>
      <vt:lpstr>Calibri</vt:lpstr>
      <vt:lpstr>Minion Pro</vt:lpstr>
      <vt:lpstr>Montserrat</vt:lpstr>
      <vt:lpstr>Oswald Medium</vt:lpstr>
      <vt:lpstr>Office Theme</vt:lpstr>
      <vt:lpstr>PowerPoint Presentation</vt:lpstr>
      <vt:lpstr>MCAC - Meeting Agenda</vt:lpstr>
      <vt:lpstr> </vt:lpstr>
      <vt:lpstr>Meeting Logistics</vt:lpstr>
      <vt:lpstr>Roll Call</vt:lpstr>
      <vt:lpstr>Florida Medicaid</vt:lpstr>
      <vt:lpstr>1115 Research and Demonstration Waivers</vt:lpstr>
      <vt:lpstr>1115 Managed Medical Assistance (MMA) Waiver</vt:lpstr>
      <vt:lpstr>Dental Program</vt:lpstr>
      <vt:lpstr>Budget Neutrality</vt:lpstr>
      <vt:lpstr>Questions and Comments</vt:lpstr>
      <vt:lpstr>Florida Medicaid</vt:lpstr>
      <vt:lpstr>1115 Research and Demonstration Waivers</vt:lpstr>
      <vt:lpstr>Family Planning Waiver (FPW) Overview</vt:lpstr>
      <vt:lpstr>FP Waiver Eligibility</vt:lpstr>
      <vt:lpstr>Budget Neutrality</vt:lpstr>
      <vt:lpstr>Questions and Comments</vt:lpstr>
      <vt:lpstr>PowerPoint Presentation</vt:lpstr>
      <vt:lpstr>Public Comment</vt:lpstr>
      <vt:lpstr>NEXT</vt:lpstr>
      <vt:lpstr>PowerPoint Presentation</vt:lpstr>
    </vt:vector>
  </TitlesOfParts>
  <Company>Agency For Health Care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Terry</dc:creator>
  <cp:lastModifiedBy>Schmidt, Clifford</cp:lastModifiedBy>
  <cp:revision>31</cp:revision>
  <cp:lastPrinted>2024-11-05T12:53:24Z</cp:lastPrinted>
  <dcterms:created xsi:type="dcterms:W3CDTF">2023-01-23T20:17:03Z</dcterms:created>
  <dcterms:modified xsi:type="dcterms:W3CDTF">2024-11-05T17:21:10Z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0x010100E789F594BE9D724C8CFD7D3878B262C0</vt:lpwstr>
  </property>
  <property fmtid="{D5CDD505-2E9C-101B-9397-08002B2CF9AE}" pid="3" name="_dlc_DocIdItemGuid">
    <vt:lpwstr>05dff563-5d46-40e9-8cfc-aad2c5458bd6</vt:lpwstr>
  </property>
</Properties>
</file>