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4" r:id="rId5"/>
  </p:sldMasterIdLst>
  <p:notesMasterIdLst>
    <p:notesMasterId r:id="rId56"/>
  </p:notesMasterIdLst>
  <p:sldIdLst>
    <p:sldId id="256" r:id="rId6"/>
    <p:sldId id="406" r:id="rId7"/>
    <p:sldId id="399" r:id="rId8"/>
    <p:sldId id="395" r:id="rId9"/>
    <p:sldId id="4201" r:id="rId10"/>
    <p:sldId id="4217" r:id="rId11"/>
    <p:sldId id="4211" r:id="rId12"/>
    <p:sldId id="426" r:id="rId13"/>
    <p:sldId id="4275" r:id="rId14"/>
    <p:sldId id="4276" r:id="rId15"/>
    <p:sldId id="4277" r:id="rId16"/>
    <p:sldId id="4278" r:id="rId17"/>
    <p:sldId id="4279" r:id="rId18"/>
    <p:sldId id="4280" r:id="rId19"/>
    <p:sldId id="4272" r:id="rId20"/>
    <p:sldId id="411" r:id="rId21"/>
    <p:sldId id="4221" r:id="rId22"/>
    <p:sldId id="4240" r:id="rId23"/>
    <p:sldId id="4224" r:id="rId24"/>
    <p:sldId id="4225" r:id="rId25"/>
    <p:sldId id="4281" r:id="rId26"/>
    <p:sldId id="4227" r:id="rId27"/>
    <p:sldId id="4282" r:id="rId28"/>
    <p:sldId id="4283" r:id="rId29"/>
    <p:sldId id="4284" r:id="rId30"/>
    <p:sldId id="4285" r:id="rId31"/>
    <p:sldId id="4286" r:id="rId32"/>
    <p:sldId id="4287" r:id="rId33"/>
    <p:sldId id="4229" r:id="rId34"/>
    <p:sldId id="445" r:id="rId35"/>
    <p:sldId id="4258" r:id="rId36"/>
    <p:sldId id="446" r:id="rId37"/>
    <p:sldId id="4293" r:id="rId38"/>
    <p:sldId id="4288" r:id="rId39"/>
    <p:sldId id="4231" r:id="rId40"/>
    <p:sldId id="4292" r:id="rId41"/>
    <p:sldId id="4289" r:id="rId42"/>
    <p:sldId id="4274" r:id="rId43"/>
    <p:sldId id="4290" r:id="rId44"/>
    <p:sldId id="4291" r:id="rId45"/>
    <p:sldId id="4262" r:id="rId46"/>
    <p:sldId id="472" r:id="rId47"/>
    <p:sldId id="4257" r:id="rId48"/>
    <p:sldId id="4294" r:id="rId49"/>
    <p:sldId id="450" r:id="rId50"/>
    <p:sldId id="4246" r:id="rId51"/>
    <p:sldId id="4266" r:id="rId52"/>
    <p:sldId id="4263" r:id="rId53"/>
    <p:sldId id="4264" r:id="rId54"/>
    <p:sldId id="44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Background" id="{C5977301-7CDF-415A-B408-CD14D37373A7}">
          <p14:sldIdLst>
            <p14:sldId id="256"/>
            <p14:sldId id="406"/>
            <p14:sldId id="399"/>
            <p14:sldId id="395"/>
            <p14:sldId id="4201"/>
          </p14:sldIdLst>
        </p14:section>
        <p14:section name="National Care Coordination Standards for CYSHCN" id="{CE49355B-93EC-4D7E-888E-D7DFAC10FAAB}">
          <p14:sldIdLst>
            <p14:sldId id="4217"/>
            <p14:sldId id="4211"/>
            <p14:sldId id="426"/>
            <p14:sldId id="4275"/>
            <p14:sldId id="4276"/>
            <p14:sldId id="4277"/>
            <p14:sldId id="4278"/>
            <p14:sldId id="4279"/>
            <p14:sldId id="4280"/>
            <p14:sldId id="4272"/>
            <p14:sldId id="411"/>
            <p14:sldId id="4221"/>
            <p14:sldId id="4240"/>
          </p14:sldIdLst>
        </p14:section>
        <p14:section name="Coordinating Holistic and Integrated Care" id="{7E04F30D-69B1-4166-BC11-DE2B3C87AA89}">
          <p14:sldIdLst>
            <p14:sldId id="4224"/>
            <p14:sldId id="4225"/>
            <p14:sldId id="4281"/>
            <p14:sldId id="4227"/>
            <p14:sldId id="4282"/>
            <p14:sldId id="4283"/>
            <p14:sldId id="4284"/>
            <p14:sldId id="4285"/>
            <p14:sldId id="4286"/>
            <p14:sldId id="4287"/>
          </p14:sldIdLst>
        </p14:section>
        <p14:section name="Ongoing Services and Supports for Children Receiving PDN and Their Families" id="{02BCE5F8-66A4-415D-86DB-BF1D703401FA}">
          <p14:sldIdLst>
            <p14:sldId id="4229"/>
            <p14:sldId id="445"/>
            <p14:sldId id="4258"/>
            <p14:sldId id="446"/>
            <p14:sldId id="4293"/>
            <p14:sldId id="4288"/>
            <p14:sldId id="4231"/>
            <p14:sldId id="4292"/>
            <p14:sldId id="4289"/>
            <p14:sldId id="4274"/>
            <p14:sldId id="4290"/>
            <p14:sldId id="4291"/>
          </p14:sldIdLst>
        </p14:section>
        <p14:section name="Putting it all in Practice - A Case Study" id="{6ABF35B3-4125-4EFA-AAA8-57A4E498E12E}">
          <p14:sldIdLst>
            <p14:sldId id="4262"/>
            <p14:sldId id="472"/>
            <p14:sldId id="4257"/>
            <p14:sldId id="4294"/>
            <p14:sldId id="450"/>
            <p14:sldId id="4246"/>
            <p14:sldId id="4266"/>
          </p14:sldIdLst>
        </p14:section>
        <p14:section name="Conclusion" id="{F65C73DB-B4D3-448C-B666-2BD1CABB0CD4}">
          <p14:sldIdLst>
            <p14:sldId id="4263"/>
            <p14:sldId id="4264"/>
            <p14:sldId id="44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3A5802-A2A2-690E-B966-4BC7F733968F}" name="Sharon Silow-Carroll" initials="SS" userId="S::ssilowcarroll@healthmanagement.com::51f5ce76-7c2a-4622-b6ec-4b10e27bf5e6" providerId="AD"/>
  <p188:author id="{D10C5731-A33E-5B56-45F1-191B105162D3}" name="Morgan Wilson" initials="MW" userId="S::mwilson@healthmanagement.com::0f6b1ec1-a1b0-4f4b-89a7-6fd794e51fc2" providerId="AD"/>
  <p188:author id="{66D97899-40BE-1258-1FDF-4D9D0AE3DA38}" name="Karen Hill" initials="KH" userId="S::khill@healthmanagement.com::bd1fd684-6eaa-4f5f-942c-6fe63967d53d" providerId="AD"/>
  <p188:author id="{748030B7-266C-2BC6-4681-5F72A7896373}" name="Kelli Stannard" initials="KS" userId="S::kstannard@healthmanagement.com::275ed1a6-34c5-4f7f-bbff-c8a28b221e3e" providerId="AD"/>
  <p188:author id="{4C0ED6F2-B0A2-EBF1-7DBF-26A9F2228D7B}" name="Vergeson, Melissa" initials="MV" userId="S::Melissa.Vergeson@ahca.myflorida.com::504e43b7-f9bd-4e66-a664-634c9efcb99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6AB5D"/>
    <a:srgbClr val="006498"/>
    <a:srgbClr val="5B9BD5"/>
    <a:srgbClr val="552733"/>
    <a:srgbClr val="0066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976C6B-E9EA-3942-B3DC-73EDD7692DCB}" v="31" dt="2024-06-28T20:19:48.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2B3ED-A1E0-4ECF-9136-BF2D0CF58331}"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127210DC-8EF4-4FA5-AB37-8C596DE273A0}">
      <dgm:prSet phldrT="[Text]" custT="1"/>
      <dgm:spPr/>
      <dgm:t>
        <a:bodyPr/>
        <a:lstStyle/>
        <a:p>
          <a:r>
            <a:rPr lang="en-US" sz="1800"/>
            <a:t>Identify the domains of the </a:t>
          </a:r>
          <a:r>
            <a:rPr lang="en-US" sz="1800" b="1" u="sng"/>
            <a:t>National Care Coordination Standards </a:t>
          </a:r>
          <a:r>
            <a:rPr lang="en-US" sz="1800"/>
            <a:t>for CYSHCN</a:t>
          </a:r>
        </a:p>
      </dgm:t>
    </dgm:pt>
    <dgm:pt modelId="{E4DFBA37-798A-4360-B996-4FA920965D59}" type="parTrans" cxnId="{0861D761-6051-4A03-80F9-83FFDDD5A38D}">
      <dgm:prSet/>
      <dgm:spPr/>
      <dgm:t>
        <a:bodyPr/>
        <a:lstStyle/>
        <a:p>
          <a:endParaRPr lang="en-US"/>
        </a:p>
      </dgm:t>
    </dgm:pt>
    <dgm:pt modelId="{DE65B10F-8EBA-4D14-82B3-AF92CC475245}" type="sibTrans" cxnId="{0861D761-6051-4A03-80F9-83FFDDD5A38D}">
      <dgm:prSet/>
      <dgm:spPr>
        <a:noFill/>
        <a:ln>
          <a:noFill/>
        </a:ln>
      </dgm:spPr>
      <dgm:t>
        <a:bodyPr/>
        <a:lstStyle/>
        <a:p>
          <a:endParaRPr lang="en-US"/>
        </a:p>
      </dgm:t>
    </dgm:pt>
    <dgm:pt modelId="{58706107-47EA-486F-880B-D11A8872D50C}">
      <dgm:prSet custT="1"/>
      <dgm:spPr>
        <a:solidFill>
          <a:schemeClr val="accent4"/>
        </a:solidFill>
      </dgm:spPr>
      <dgm:t>
        <a:bodyPr/>
        <a:lstStyle/>
        <a:p>
          <a:r>
            <a:rPr lang="en-US" sz="1800"/>
            <a:t>Explain how </a:t>
          </a:r>
          <a:r>
            <a:rPr lang="en-US" sz="1800" b="1" u="sng"/>
            <a:t>coordinated, holistic and integrated care </a:t>
          </a:r>
          <a:r>
            <a:rPr lang="en-US" sz="1800"/>
            <a:t>is important for CYSHCN and their families</a:t>
          </a:r>
          <a:endParaRPr lang="en-US" sz="1800" b="1"/>
        </a:p>
      </dgm:t>
    </dgm:pt>
    <dgm:pt modelId="{740F4366-DBB0-4E91-8460-2306081726F5}" type="sibTrans" cxnId="{D689131E-74E3-4DC9-94B8-042CA324C53B}">
      <dgm:prSet/>
      <dgm:spPr>
        <a:noFill/>
        <a:ln>
          <a:noFill/>
        </a:ln>
      </dgm:spPr>
      <dgm:t>
        <a:bodyPr/>
        <a:lstStyle/>
        <a:p>
          <a:endParaRPr lang="en-US">
            <a:solidFill>
              <a:schemeClr val="bg1"/>
            </a:solidFill>
          </a:endParaRPr>
        </a:p>
      </dgm:t>
    </dgm:pt>
    <dgm:pt modelId="{28DC1BC3-45C4-4ED6-B478-8FE05C442C68}" type="parTrans" cxnId="{D689131E-74E3-4DC9-94B8-042CA324C53B}">
      <dgm:prSet/>
      <dgm:spPr/>
      <dgm:t>
        <a:bodyPr/>
        <a:lstStyle/>
        <a:p>
          <a:endParaRPr lang="en-US"/>
        </a:p>
      </dgm:t>
    </dgm:pt>
    <dgm:pt modelId="{7EA6974F-E1B5-4C8A-B003-6F65B4538640}">
      <dgm:prSet/>
      <dgm:spPr/>
      <dgm:t>
        <a:bodyPr/>
        <a:lstStyle/>
        <a:p>
          <a:endParaRPr lang="en-US"/>
        </a:p>
      </dgm:t>
    </dgm:pt>
    <dgm:pt modelId="{71D00705-C213-46FD-941A-7F2CD43B4C1A}" type="parTrans" cxnId="{6DCC9219-DB72-4B61-BF19-4BCF704C1B81}">
      <dgm:prSet/>
      <dgm:spPr/>
      <dgm:t>
        <a:bodyPr/>
        <a:lstStyle/>
        <a:p>
          <a:endParaRPr lang="en-US"/>
        </a:p>
      </dgm:t>
    </dgm:pt>
    <dgm:pt modelId="{3C5D4C7E-57B9-4BBA-80B9-CA8C6FD7E5D3}" type="sibTrans" cxnId="{6DCC9219-DB72-4B61-BF19-4BCF704C1B81}">
      <dgm:prSet/>
      <dgm:spPr/>
      <dgm:t>
        <a:bodyPr/>
        <a:lstStyle/>
        <a:p>
          <a:endParaRPr lang="en-US"/>
        </a:p>
      </dgm:t>
    </dgm:pt>
    <dgm:pt modelId="{D28EA3B8-249F-4A4B-9224-7F8CFB36E73B}">
      <dgm:prSet custT="1"/>
      <dgm:spPr>
        <a:solidFill>
          <a:schemeClr val="tx2"/>
        </a:solidFill>
      </dgm:spPr>
      <dgm:t>
        <a:bodyPr/>
        <a:lstStyle/>
        <a:p>
          <a:r>
            <a:rPr lang="en-US" sz="1800"/>
            <a:t>Describe how care coordinators can ensure that their enrollees receive needed </a:t>
          </a:r>
          <a:r>
            <a:rPr lang="en-US" sz="1800" b="1" u="sng"/>
            <a:t>ongoing services and supports </a:t>
          </a:r>
          <a:r>
            <a:rPr lang="en-US" sz="1800"/>
            <a:t>to promote healthy outcomes and quality of life</a:t>
          </a:r>
          <a:endParaRPr lang="en-US" sz="1800" b="1"/>
        </a:p>
      </dgm:t>
    </dgm:pt>
    <dgm:pt modelId="{DE1A1AF5-EBA1-4972-B22A-68F6AA226FD1}" type="sibTrans" cxnId="{C8DADE9E-4003-409F-BAE7-6343764BE4B6}">
      <dgm:prSet/>
      <dgm:spPr>
        <a:solidFill>
          <a:schemeClr val="bg1"/>
        </a:solidFill>
      </dgm:spPr>
      <dgm:t>
        <a:bodyPr/>
        <a:lstStyle/>
        <a:p>
          <a:endParaRPr lang="en-US"/>
        </a:p>
      </dgm:t>
    </dgm:pt>
    <dgm:pt modelId="{86C90C44-4134-4297-838F-1036C5011D13}" type="parTrans" cxnId="{C8DADE9E-4003-409F-BAE7-6343764BE4B6}">
      <dgm:prSet/>
      <dgm:spPr/>
      <dgm:t>
        <a:bodyPr/>
        <a:lstStyle/>
        <a:p>
          <a:endParaRPr lang="en-US"/>
        </a:p>
      </dgm:t>
    </dgm:pt>
    <dgm:pt modelId="{26304D0E-0519-4FBA-A907-C131D228D0EA}" type="pres">
      <dgm:prSet presAssocID="{EDF2B3ED-A1E0-4ECF-9136-BF2D0CF58331}" presName="Name0" presStyleCnt="0">
        <dgm:presLayoutVars>
          <dgm:dir/>
          <dgm:animLvl val="lvl"/>
          <dgm:resizeHandles val="exact"/>
        </dgm:presLayoutVars>
      </dgm:prSet>
      <dgm:spPr/>
    </dgm:pt>
    <dgm:pt modelId="{38F173E6-7DD0-48CF-8549-FC7980666F31}" type="pres">
      <dgm:prSet presAssocID="{EDF2B3ED-A1E0-4ECF-9136-BF2D0CF58331}" presName="tSp" presStyleCnt="0"/>
      <dgm:spPr/>
    </dgm:pt>
    <dgm:pt modelId="{BD360D51-B1B0-4C57-9C3E-36B7C1751E82}" type="pres">
      <dgm:prSet presAssocID="{EDF2B3ED-A1E0-4ECF-9136-BF2D0CF58331}" presName="bSp" presStyleCnt="0"/>
      <dgm:spPr/>
    </dgm:pt>
    <dgm:pt modelId="{2AD143F2-119B-4941-A6A5-17BDE33D9FD7}" type="pres">
      <dgm:prSet presAssocID="{EDF2B3ED-A1E0-4ECF-9136-BF2D0CF58331}" presName="process" presStyleCnt="0"/>
      <dgm:spPr/>
    </dgm:pt>
    <dgm:pt modelId="{A0998AC3-CDAB-43DF-AAC3-A275AE1C03E7}" type="pres">
      <dgm:prSet presAssocID="{127210DC-8EF4-4FA5-AB37-8C596DE273A0}" presName="composite1" presStyleCnt="0"/>
      <dgm:spPr/>
    </dgm:pt>
    <dgm:pt modelId="{5F6E604C-3E07-4BAB-8ED5-CACDFF995F66}" type="pres">
      <dgm:prSet presAssocID="{127210DC-8EF4-4FA5-AB37-8C596DE273A0}" presName="dummyNode1" presStyleLbl="node1" presStyleIdx="0" presStyleCnt="3"/>
      <dgm:spPr/>
    </dgm:pt>
    <dgm:pt modelId="{43162AF3-432F-4646-8936-EFF2338D3853}" type="pres">
      <dgm:prSet presAssocID="{127210DC-8EF4-4FA5-AB37-8C596DE273A0}" presName="childNode1" presStyleLbl="bgAcc1" presStyleIdx="0" presStyleCnt="3" custScaleX="108080" custScaleY="128890">
        <dgm:presLayoutVars>
          <dgm:bulletEnabled val="1"/>
        </dgm:presLayoutVars>
      </dgm:prSet>
      <dgm:spPr/>
    </dgm:pt>
    <dgm:pt modelId="{374CE678-6004-42E6-814E-991887293FD0}" type="pres">
      <dgm:prSet presAssocID="{127210DC-8EF4-4FA5-AB37-8C596DE273A0}" presName="childNode1tx" presStyleLbl="bgAcc1" presStyleIdx="0" presStyleCnt="3">
        <dgm:presLayoutVars>
          <dgm:bulletEnabled val="1"/>
        </dgm:presLayoutVars>
      </dgm:prSet>
      <dgm:spPr/>
    </dgm:pt>
    <dgm:pt modelId="{EED0B5A8-D98D-4A6E-ADFE-381AE4E4690E}" type="pres">
      <dgm:prSet presAssocID="{127210DC-8EF4-4FA5-AB37-8C596DE273A0}" presName="parentNode1" presStyleLbl="node1" presStyleIdx="0" presStyleCnt="3" custScaleX="114218" custScaleY="312192" custLinFactNeighborX="-2585" custLinFactNeighborY="-2242">
        <dgm:presLayoutVars>
          <dgm:chMax val="1"/>
          <dgm:bulletEnabled val="1"/>
        </dgm:presLayoutVars>
      </dgm:prSet>
      <dgm:spPr/>
    </dgm:pt>
    <dgm:pt modelId="{C58E7166-3514-401A-8B25-BB5969BFA631}" type="pres">
      <dgm:prSet presAssocID="{127210DC-8EF4-4FA5-AB37-8C596DE273A0}" presName="connSite1" presStyleCnt="0"/>
      <dgm:spPr/>
    </dgm:pt>
    <dgm:pt modelId="{B2CF2610-C64A-4B73-BEA0-3143BE83D8C0}" type="pres">
      <dgm:prSet presAssocID="{DE65B10F-8EBA-4D14-82B3-AF92CC475245}" presName="Name9" presStyleLbl="sibTrans2D1" presStyleIdx="0" presStyleCnt="2"/>
      <dgm:spPr/>
    </dgm:pt>
    <dgm:pt modelId="{48AC3C5F-EED7-4BD3-B088-EF217C29259E}" type="pres">
      <dgm:prSet presAssocID="{58706107-47EA-486F-880B-D11A8872D50C}" presName="composite2" presStyleCnt="0"/>
      <dgm:spPr/>
    </dgm:pt>
    <dgm:pt modelId="{46C88F9E-618D-46BA-AB5F-F159D6244872}" type="pres">
      <dgm:prSet presAssocID="{58706107-47EA-486F-880B-D11A8872D50C}" presName="dummyNode2" presStyleLbl="node1" presStyleIdx="0" presStyleCnt="3"/>
      <dgm:spPr/>
    </dgm:pt>
    <dgm:pt modelId="{E8356D7A-D7D3-4B20-B185-CD0B671AB86B}" type="pres">
      <dgm:prSet presAssocID="{58706107-47EA-486F-880B-D11A8872D50C}" presName="childNode2" presStyleLbl="bgAcc1" presStyleIdx="1" presStyleCnt="3" custScaleX="114035" custScaleY="118695">
        <dgm:presLayoutVars>
          <dgm:bulletEnabled val="1"/>
        </dgm:presLayoutVars>
      </dgm:prSet>
      <dgm:spPr/>
    </dgm:pt>
    <dgm:pt modelId="{ABECA7F3-8490-4A93-9EB6-5173A866BD05}" type="pres">
      <dgm:prSet presAssocID="{58706107-47EA-486F-880B-D11A8872D50C}" presName="childNode2tx" presStyleLbl="bgAcc1" presStyleIdx="1" presStyleCnt="3">
        <dgm:presLayoutVars>
          <dgm:bulletEnabled val="1"/>
        </dgm:presLayoutVars>
      </dgm:prSet>
      <dgm:spPr/>
    </dgm:pt>
    <dgm:pt modelId="{B1EE60A3-C18C-4178-A358-A64260C3A2E6}" type="pres">
      <dgm:prSet presAssocID="{58706107-47EA-486F-880B-D11A8872D50C}" presName="parentNode2" presStyleLbl="node1" presStyleIdx="1" presStyleCnt="3" custScaleX="110917" custScaleY="263512" custLinFactNeighborX="427" custLinFactNeighborY="50905">
        <dgm:presLayoutVars>
          <dgm:chMax val="0"/>
          <dgm:bulletEnabled val="1"/>
        </dgm:presLayoutVars>
      </dgm:prSet>
      <dgm:spPr/>
    </dgm:pt>
    <dgm:pt modelId="{209D23D4-96AA-48B9-B02B-04CB2EFDE2C4}" type="pres">
      <dgm:prSet presAssocID="{58706107-47EA-486F-880B-D11A8872D50C}" presName="connSite2" presStyleCnt="0"/>
      <dgm:spPr/>
    </dgm:pt>
    <dgm:pt modelId="{374FCC77-4D6D-4009-86CC-10C8751D3A8D}" type="pres">
      <dgm:prSet presAssocID="{740F4366-DBB0-4E91-8460-2306081726F5}" presName="Name18" presStyleLbl="sibTrans2D1" presStyleIdx="1" presStyleCnt="2" custLinFactNeighborX="6120" custLinFactNeighborY="-2593"/>
      <dgm:spPr/>
    </dgm:pt>
    <dgm:pt modelId="{C7709BDB-3A4C-4473-A9C3-645712099140}" type="pres">
      <dgm:prSet presAssocID="{D28EA3B8-249F-4A4B-9224-7F8CFB36E73B}" presName="composite1" presStyleCnt="0"/>
      <dgm:spPr/>
    </dgm:pt>
    <dgm:pt modelId="{A35C6588-67BC-4CA1-A031-A2CCB97523E9}" type="pres">
      <dgm:prSet presAssocID="{D28EA3B8-249F-4A4B-9224-7F8CFB36E73B}" presName="dummyNode1" presStyleLbl="node1" presStyleIdx="1" presStyleCnt="3"/>
      <dgm:spPr/>
    </dgm:pt>
    <dgm:pt modelId="{EA40C7C3-8C9D-4CC1-B886-6B3F1FCCFDC2}" type="pres">
      <dgm:prSet presAssocID="{D28EA3B8-249F-4A4B-9224-7F8CFB36E73B}" presName="childNode1" presStyleLbl="bgAcc1" presStyleIdx="2" presStyleCnt="3" custScaleX="123707" custScaleY="118766" custLinFactNeighborX="-7617" custLinFactNeighborY="-4473">
        <dgm:presLayoutVars>
          <dgm:bulletEnabled val="1"/>
        </dgm:presLayoutVars>
      </dgm:prSet>
      <dgm:spPr/>
    </dgm:pt>
    <dgm:pt modelId="{EA2E5C19-8A1A-4180-84A1-2055DBBE8021}" type="pres">
      <dgm:prSet presAssocID="{D28EA3B8-249F-4A4B-9224-7F8CFB36E73B}" presName="childNode1tx" presStyleLbl="bgAcc1" presStyleIdx="2" presStyleCnt="3">
        <dgm:presLayoutVars>
          <dgm:bulletEnabled val="1"/>
        </dgm:presLayoutVars>
      </dgm:prSet>
      <dgm:spPr/>
    </dgm:pt>
    <dgm:pt modelId="{2ABFA092-F7BD-435B-8EBD-7826DA9D6EC2}" type="pres">
      <dgm:prSet presAssocID="{D28EA3B8-249F-4A4B-9224-7F8CFB36E73B}" presName="parentNode1" presStyleLbl="node1" presStyleIdx="2" presStyleCnt="3" custScaleX="114619" custScaleY="284557" custLinFactNeighborX="-7843" custLinFactNeighborY="4447">
        <dgm:presLayoutVars>
          <dgm:chMax val="1"/>
          <dgm:bulletEnabled val="1"/>
        </dgm:presLayoutVars>
      </dgm:prSet>
      <dgm:spPr/>
    </dgm:pt>
    <dgm:pt modelId="{7F0BE7B2-8F0A-4AD3-B504-48C301ED03D9}" type="pres">
      <dgm:prSet presAssocID="{D28EA3B8-249F-4A4B-9224-7F8CFB36E73B}" presName="connSite1" presStyleCnt="0"/>
      <dgm:spPr/>
    </dgm:pt>
  </dgm:ptLst>
  <dgm:cxnLst>
    <dgm:cxn modelId="{6DCC9219-DB72-4B61-BF19-4BCF704C1B81}" srcId="{127210DC-8EF4-4FA5-AB37-8C596DE273A0}" destId="{7EA6974F-E1B5-4C8A-B003-6F65B4538640}" srcOrd="0" destOrd="0" parTransId="{71D00705-C213-46FD-941A-7F2CD43B4C1A}" sibTransId="{3C5D4C7E-57B9-4BBA-80B9-CA8C6FD7E5D3}"/>
    <dgm:cxn modelId="{D689131E-74E3-4DC9-94B8-042CA324C53B}" srcId="{EDF2B3ED-A1E0-4ECF-9136-BF2D0CF58331}" destId="{58706107-47EA-486F-880B-D11A8872D50C}" srcOrd="1" destOrd="0" parTransId="{28DC1BC3-45C4-4ED6-B478-8FE05C442C68}" sibTransId="{740F4366-DBB0-4E91-8460-2306081726F5}"/>
    <dgm:cxn modelId="{24821F32-5ADD-4566-8457-2BBB7D853E93}" type="presOf" srcId="{7EA6974F-E1B5-4C8A-B003-6F65B4538640}" destId="{374CE678-6004-42E6-814E-991887293FD0}" srcOrd="1" destOrd="0" presId="urn:microsoft.com/office/officeart/2005/8/layout/hProcess4"/>
    <dgm:cxn modelId="{7DD5175B-39D6-4B17-9D66-0712BCDA9D7F}" type="presOf" srcId="{EDF2B3ED-A1E0-4ECF-9136-BF2D0CF58331}" destId="{26304D0E-0519-4FBA-A907-C131D228D0EA}" srcOrd="0" destOrd="0" presId="urn:microsoft.com/office/officeart/2005/8/layout/hProcess4"/>
    <dgm:cxn modelId="{0861D761-6051-4A03-80F9-83FFDDD5A38D}" srcId="{EDF2B3ED-A1E0-4ECF-9136-BF2D0CF58331}" destId="{127210DC-8EF4-4FA5-AB37-8C596DE273A0}" srcOrd="0" destOrd="0" parTransId="{E4DFBA37-798A-4360-B996-4FA920965D59}" sibTransId="{DE65B10F-8EBA-4D14-82B3-AF92CC475245}"/>
    <dgm:cxn modelId="{0C9CDF61-319C-487B-BE21-3FEA060AA8FD}" type="presOf" srcId="{D28EA3B8-249F-4A4B-9224-7F8CFB36E73B}" destId="{2ABFA092-F7BD-435B-8EBD-7826DA9D6EC2}" srcOrd="0" destOrd="0" presId="urn:microsoft.com/office/officeart/2005/8/layout/hProcess4"/>
    <dgm:cxn modelId="{BA815C45-1B19-4882-B531-6F2C551FFB73}" type="presOf" srcId="{127210DC-8EF4-4FA5-AB37-8C596DE273A0}" destId="{EED0B5A8-D98D-4A6E-ADFE-381AE4E4690E}" srcOrd="0" destOrd="0" presId="urn:microsoft.com/office/officeart/2005/8/layout/hProcess4"/>
    <dgm:cxn modelId="{E8D7BA6A-E64A-45A0-90B7-4A6AB96BB564}" type="presOf" srcId="{58706107-47EA-486F-880B-D11A8872D50C}" destId="{B1EE60A3-C18C-4178-A358-A64260C3A2E6}" srcOrd="0" destOrd="0" presId="urn:microsoft.com/office/officeart/2005/8/layout/hProcess4"/>
    <dgm:cxn modelId="{C8DADE9E-4003-409F-BAE7-6343764BE4B6}" srcId="{EDF2B3ED-A1E0-4ECF-9136-BF2D0CF58331}" destId="{D28EA3B8-249F-4A4B-9224-7F8CFB36E73B}" srcOrd="2" destOrd="0" parTransId="{86C90C44-4134-4297-838F-1036C5011D13}" sibTransId="{DE1A1AF5-EBA1-4972-B22A-68F6AA226FD1}"/>
    <dgm:cxn modelId="{661B3DB9-8700-4674-99D3-E28FE821ED1D}" type="presOf" srcId="{740F4366-DBB0-4E91-8460-2306081726F5}" destId="{374FCC77-4D6D-4009-86CC-10C8751D3A8D}" srcOrd="0" destOrd="0" presId="urn:microsoft.com/office/officeart/2005/8/layout/hProcess4"/>
    <dgm:cxn modelId="{0C100DDE-5E35-4807-8747-93B312071E91}" type="presOf" srcId="{DE65B10F-8EBA-4D14-82B3-AF92CC475245}" destId="{B2CF2610-C64A-4B73-BEA0-3143BE83D8C0}" srcOrd="0" destOrd="0" presId="urn:microsoft.com/office/officeart/2005/8/layout/hProcess4"/>
    <dgm:cxn modelId="{B0DBF8FB-6613-4BE2-8939-26C1243211D9}" type="presOf" srcId="{7EA6974F-E1B5-4C8A-B003-6F65B4538640}" destId="{43162AF3-432F-4646-8936-EFF2338D3853}" srcOrd="0" destOrd="0" presId="urn:microsoft.com/office/officeart/2005/8/layout/hProcess4"/>
    <dgm:cxn modelId="{E165BFC7-B23B-4140-BFF7-9AE340951C32}" type="presParOf" srcId="{26304D0E-0519-4FBA-A907-C131D228D0EA}" destId="{38F173E6-7DD0-48CF-8549-FC7980666F31}" srcOrd="0" destOrd="0" presId="urn:microsoft.com/office/officeart/2005/8/layout/hProcess4"/>
    <dgm:cxn modelId="{2BF4A426-07D0-48B0-888A-B33F8F226A61}" type="presParOf" srcId="{26304D0E-0519-4FBA-A907-C131D228D0EA}" destId="{BD360D51-B1B0-4C57-9C3E-36B7C1751E82}" srcOrd="1" destOrd="0" presId="urn:microsoft.com/office/officeart/2005/8/layout/hProcess4"/>
    <dgm:cxn modelId="{FA3E8B30-0FB8-4FAB-AE52-226234771F50}" type="presParOf" srcId="{26304D0E-0519-4FBA-A907-C131D228D0EA}" destId="{2AD143F2-119B-4941-A6A5-17BDE33D9FD7}" srcOrd="2" destOrd="0" presId="urn:microsoft.com/office/officeart/2005/8/layout/hProcess4"/>
    <dgm:cxn modelId="{F8912E5E-BE0B-4929-B88E-132798C33811}" type="presParOf" srcId="{2AD143F2-119B-4941-A6A5-17BDE33D9FD7}" destId="{A0998AC3-CDAB-43DF-AAC3-A275AE1C03E7}" srcOrd="0" destOrd="0" presId="urn:microsoft.com/office/officeart/2005/8/layout/hProcess4"/>
    <dgm:cxn modelId="{AC526B76-9E26-4579-8EF8-4BA18256A814}" type="presParOf" srcId="{A0998AC3-CDAB-43DF-AAC3-A275AE1C03E7}" destId="{5F6E604C-3E07-4BAB-8ED5-CACDFF995F66}" srcOrd="0" destOrd="0" presId="urn:microsoft.com/office/officeart/2005/8/layout/hProcess4"/>
    <dgm:cxn modelId="{F5DFD2FF-4E37-4357-BD3D-481B021F3A6C}" type="presParOf" srcId="{A0998AC3-CDAB-43DF-AAC3-A275AE1C03E7}" destId="{43162AF3-432F-4646-8936-EFF2338D3853}" srcOrd="1" destOrd="0" presId="urn:microsoft.com/office/officeart/2005/8/layout/hProcess4"/>
    <dgm:cxn modelId="{D428150F-6F62-4ED6-82E6-C24139A0E935}" type="presParOf" srcId="{A0998AC3-CDAB-43DF-AAC3-A275AE1C03E7}" destId="{374CE678-6004-42E6-814E-991887293FD0}" srcOrd="2" destOrd="0" presId="urn:microsoft.com/office/officeart/2005/8/layout/hProcess4"/>
    <dgm:cxn modelId="{DFD4515B-E56E-4F16-A858-6AA321ECF00B}" type="presParOf" srcId="{A0998AC3-CDAB-43DF-AAC3-A275AE1C03E7}" destId="{EED0B5A8-D98D-4A6E-ADFE-381AE4E4690E}" srcOrd="3" destOrd="0" presId="urn:microsoft.com/office/officeart/2005/8/layout/hProcess4"/>
    <dgm:cxn modelId="{E966BC05-AABA-4557-87C3-B498B1D865D8}" type="presParOf" srcId="{A0998AC3-CDAB-43DF-AAC3-A275AE1C03E7}" destId="{C58E7166-3514-401A-8B25-BB5969BFA631}" srcOrd="4" destOrd="0" presId="urn:microsoft.com/office/officeart/2005/8/layout/hProcess4"/>
    <dgm:cxn modelId="{352E1955-0DFF-4B98-BDB5-3D0FBD1B6DE9}" type="presParOf" srcId="{2AD143F2-119B-4941-A6A5-17BDE33D9FD7}" destId="{B2CF2610-C64A-4B73-BEA0-3143BE83D8C0}" srcOrd="1" destOrd="0" presId="urn:microsoft.com/office/officeart/2005/8/layout/hProcess4"/>
    <dgm:cxn modelId="{C48DA858-5B60-481F-95F6-456D3696DE5E}" type="presParOf" srcId="{2AD143F2-119B-4941-A6A5-17BDE33D9FD7}" destId="{48AC3C5F-EED7-4BD3-B088-EF217C29259E}" srcOrd="2" destOrd="0" presId="urn:microsoft.com/office/officeart/2005/8/layout/hProcess4"/>
    <dgm:cxn modelId="{62E02289-FA54-4D22-B472-EB7C24FFAC36}" type="presParOf" srcId="{48AC3C5F-EED7-4BD3-B088-EF217C29259E}" destId="{46C88F9E-618D-46BA-AB5F-F159D6244872}" srcOrd="0" destOrd="0" presId="urn:microsoft.com/office/officeart/2005/8/layout/hProcess4"/>
    <dgm:cxn modelId="{E54775F5-1333-4777-844B-A2D172300398}" type="presParOf" srcId="{48AC3C5F-EED7-4BD3-B088-EF217C29259E}" destId="{E8356D7A-D7D3-4B20-B185-CD0B671AB86B}" srcOrd="1" destOrd="0" presId="urn:microsoft.com/office/officeart/2005/8/layout/hProcess4"/>
    <dgm:cxn modelId="{479BF486-7F2F-4F58-AC26-93AF28F2C618}" type="presParOf" srcId="{48AC3C5F-EED7-4BD3-B088-EF217C29259E}" destId="{ABECA7F3-8490-4A93-9EB6-5173A866BD05}" srcOrd="2" destOrd="0" presId="urn:microsoft.com/office/officeart/2005/8/layout/hProcess4"/>
    <dgm:cxn modelId="{CE52AE82-5E5E-4B2C-960D-333365042B56}" type="presParOf" srcId="{48AC3C5F-EED7-4BD3-B088-EF217C29259E}" destId="{B1EE60A3-C18C-4178-A358-A64260C3A2E6}" srcOrd="3" destOrd="0" presId="urn:microsoft.com/office/officeart/2005/8/layout/hProcess4"/>
    <dgm:cxn modelId="{BFBE36AD-B8D4-4073-AA0E-D0FA33B3ADE1}" type="presParOf" srcId="{48AC3C5F-EED7-4BD3-B088-EF217C29259E}" destId="{209D23D4-96AA-48B9-B02B-04CB2EFDE2C4}" srcOrd="4" destOrd="0" presId="urn:microsoft.com/office/officeart/2005/8/layout/hProcess4"/>
    <dgm:cxn modelId="{7051CFD4-3FBD-4D03-A1E0-4585A14A153C}" type="presParOf" srcId="{2AD143F2-119B-4941-A6A5-17BDE33D9FD7}" destId="{374FCC77-4D6D-4009-86CC-10C8751D3A8D}" srcOrd="3" destOrd="0" presId="urn:microsoft.com/office/officeart/2005/8/layout/hProcess4"/>
    <dgm:cxn modelId="{6552967B-136F-4647-8887-3ECDD3A9B5AB}" type="presParOf" srcId="{2AD143F2-119B-4941-A6A5-17BDE33D9FD7}" destId="{C7709BDB-3A4C-4473-A9C3-645712099140}" srcOrd="4" destOrd="0" presId="urn:microsoft.com/office/officeart/2005/8/layout/hProcess4"/>
    <dgm:cxn modelId="{843BA55E-D6EF-4E7C-85E4-2FCC5C3D0A1C}" type="presParOf" srcId="{C7709BDB-3A4C-4473-A9C3-645712099140}" destId="{A35C6588-67BC-4CA1-A031-A2CCB97523E9}" srcOrd="0" destOrd="0" presId="urn:microsoft.com/office/officeart/2005/8/layout/hProcess4"/>
    <dgm:cxn modelId="{BC92FFC0-2CC5-41E2-BF09-8077CD0487C0}" type="presParOf" srcId="{C7709BDB-3A4C-4473-A9C3-645712099140}" destId="{EA40C7C3-8C9D-4CC1-B886-6B3F1FCCFDC2}" srcOrd="1" destOrd="0" presId="urn:microsoft.com/office/officeart/2005/8/layout/hProcess4"/>
    <dgm:cxn modelId="{867B4ACE-ECED-4DE3-8A50-09AF1C55B8CC}" type="presParOf" srcId="{C7709BDB-3A4C-4473-A9C3-645712099140}" destId="{EA2E5C19-8A1A-4180-84A1-2055DBBE8021}" srcOrd="2" destOrd="0" presId="urn:microsoft.com/office/officeart/2005/8/layout/hProcess4"/>
    <dgm:cxn modelId="{682426EB-6B61-4F34-B98C-FBEE9B24D1C1}" type="presParOf" srcId="{C7709BDB-3A4C-4473-A9C3-645712099140}" destId="{2ABFA092-F7BD-435B-8EBD-7826DA9D6EC2}" srcOrd="3" destOrd="0" presId="urn:microsoft.com/office/officeart/2005/8/layout/hProcess4"/>
    <dgm:cxn modelId="{B70D2D5A-6FDD-466D-B12B-58E6D7956C49}" type="presParOf" srcId="{C7709BDB-3A4C-4473-A9C3-645712099140}" destId="{7F0BE7B2-8F0A-4AD3-B504-48C301ED03D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4CD1C-C380-413F-89D2-1302B8C0DA65}" type="doc">
      <dgm:prSet loTypeId="urn:microsoft.com/office/officeart/2005/8/layout/lProcess2" loCatId="list" qsTypeId="urn:microsoft.com/office/officeart/2005/8/quickstyle/simple4" qsCatId="simple" csTypeId="urn:microsoft.com/office/officeart/2005/8/colors/colorful5" csCatId="colorful" phldr="1"/>
      <dgm:spPr/>
      <dgm:t>
        <a:bodyPr/>
        <a:lstStyle/>
        <a:p>
          <a:endParaRPr lang="en-US"/>
        </a:p>
      </dgm:t>
    </dgm:pt>
    <dgm:pt modelId="{1040F7D1-DC8E-428B-A611-1B9FA5227FC3}">
      <dgm:prSet custT="1"/>
      <dgm:spPr>
        <a:solidFill>
          <a:schemeClr val="tx2">
            <a:lumMod val="75000"/>
          </a:schemeClr>
        </a:solidFill>
      </dgm:spPr>
      <dgm:t>
        <a:bodyPr/>
        <a:lstStyle/>
        <a:p>
          <a:r>
            <a:rPr lang="en-US" sz="1200" b="1"/>
            <a:t>The shared plan of care provides a roadmap and an accountability system for integrating care based on family needs and priorities identified in the assessment and is used in coordinating a child’s care.</a:t>
          </a:r>
        </a:p>
      </dgm:t>
    </dgm:pt>
    <dgm:pt modelId="{F47CF934-A831-43C6-96EF-0EC2FC55BCAF}" type="parTrans" cxnId="{A35161DE-DAE8-4866-8680-A431ABB9AE02}">
      <dgm:prSet/>
      <dgm:spPr/>
      <dgm:t>
        <a:bodyPr/>
        <a:lstStyle/>
        <a:p>
          <a:endParaRPr lang="en-US"/>
        </a:p>
      </dgm:t>
    </dgm:pt>
    <dgm:pt modelId="{FBF9086F-EE71-46D8-8FD8-A5795DA6082C}" type="sibTrans" cxnId="{A35161DE-DAE8-4866-8680-A431ABB9AE02}">
      <dgm:prSet/>
      <dgm:spPr/>
      <dgm:t>
        <a:bodyPr/>
        <a:lstStyle/>
        <a:p>
          <a:endParaRPr lang="en-US"/>
        </a:p>
      </dgm:t>
    </dgm:pt>
    <dgm:pt modelId="{6C453C09-C428-412C-A0C7-A36702F7F460}">
      <dgm:prSet custT="1"/>
      <dgm:spPr>
        <a:solidFill>
          <a:schemeClr val="accent5">
            <a:lumMod val="50000"/>
          </a:schemeClr>
        </a:solidFill>
      </dgm:spPr>
      <dgm:t>
        <a:bodyPr/>
        <a:lstStyle/>
        <a:p>
          <a:r>
            <a:rPr lang="en-US" sz="1200" b="1"/>
            <a:t>Communication between members of the care team is timely, efficient, respectful, and culturally sensitive.</a:t>
          </a:r>
        </a:p>
      </dgm:t>
    </dgm:pt>
    <dgm:pt modelId="{C7444B16-8090-4B92-B72F-19A195C54458}" type="parTrans" cxnId="{8FEB98A6-5002-4FF1-A8C3-AF0E929B65C7}">
      <dgm:prSet/>
      <dgm:spPr/>
      <dgm:t>
        <a:bodyPr/>
        <a:lstStyle/>
        <a:p>
          <a:endParaRPr lang="en-US"/>
        </a:p>
      </dgm:t>
    </dgm:pt>
    <dgm:pt modelId="{DA767C34-8A44-4291-84D2-5710EAF89805}" type="sibTrans" cxnId="{8FEB98A6-5002-4FF1-A8C3-AF0E929B65C7}">
      <dgm:prSet/>
      <dgm:spPr/>
      <dgm:t>
        <a:bodyPr/>
        <a:lstStyle/>
        <a:p>
          <a:endParaRPr lang="en-US"/>
        </a:p>
      </dgm:t>
    </dgm:pt>
    <dgm:pt modelId="{CEA12F08-1EA8-40E9-931E-6A4588F0BAA6}">
      <dgm:prSet custT="1"/>
      <dgm:spPr>
        <a:solidFill>
          <a:schemeClr val="accent4"/>
        </a:solidFill>
      </dgm:spPr>
      <dgm:t>
        <a:bodyPr/>
        <a:lstStyle/>
        <a:p>
          <a:r>
            <a:rPr lang="en-US" sz="1200" b="1"/>
            <a:t>Care Coordination includes education, coaching, and training for CYSHCN, families, and care teams. This includes providing resources and advocating for and with CYSHCN and their families.</a:t>
          </a:r>
        </a:p>
      </dgm:t>
    </dgm:pt>
    <dgm:pt modelId="{54B56099-5CB9-4005-BFD7-3300B23197D5}" type="parTrans" cxnId="{439BAF63-B9D1-40CA-A22D-118626284339}">
      <dgm:prSet/>
      <dgm:spPr/>
      <dgm:t>
        <a:bodyPr/>
        <a:lstStyle/>
        <a:p>
          <a:endParaRPr lang="en-US"/>
        </a:p>
      </dgm:t>
    </dgm:pt>
    <dgm:pt modelId="{1820AD22-CBF1-4D9E-A4C8-1E59B508E39F}" type="sibTrans" cxnId="{439BAF63-B9D1-40CA-A22D-118626284339}">
      <dgm:prSet/>
      <dgm:spPr/>
      <dgm:t>
        <a:bodyPr/>
        <a:lstStyle/>
        <a:p>
          <a:endParaRPr lang="en-US"/>
        </a:p>
      </dgm:t>
    </dgm:pt>
    <dgm:pt modelId="{90E453CC-3A43-406F-AC4C-AAFB462B54B0}">
      <dgm:prSet custT="1"/>
      <dgm:spPr/>
      <dgm:t>
        <a:bodyPr/>
        <a:lstStyle/>
        <a:p>
          <a:r>
            <a:rPr lang="en-US" sz="1200" b="1"/>
            <a:t>Screening, identification, and assessment of a child’s needs provides the foundation for effective, high-quality care coordination. Assessment is a continuous process that reflects ongoing conversations with CYSHCN and families about their needs, preferences, and priorities.</a:t>
          </a:r>
        </a:p>
      </dgm:t>
    </dgm:pt>
    <dgm:pt modelId="{A8042C60-F403-4247-A875-ECFDBFE0AA87}" type="parTrans" cxnId="{73A53E5D-B639-41E4-926C-4013CA00E001}">
      <dgm:prSet/>
      <dgm:spPr/>
      <dgm:t>
        <a:bodyPr/>
        <a:lstStyle/>
        <a:p>
          <a:endParaRPr lang="en-US"/>
        </a:p>
      </dgm:t>
    </dgm:pt>
    <dgm:pt modelId="{F37BB24B-0269-429E-A041-1966ADE8B6CC}" type="sibTrans" cxnId="{73A53E5D-B639-41E4-926C-4013CA00E001}">
      <dgm:prSet/>
      <dgm:spPr/>
      <dgm:t>
        <a:bodyPr/>
        <a:lstStyle/>
        <a:p>
          <a:endParaRPr lang="en-US"/>
        </a:p>
      </dgm:t>
    </dgm:pt>
    <dgm:pt modelId="{90C3530E-478E-417A-8C27-6951A945FA71}">
      <dgm:prSet custT="1"/>
      <dgm:spPr/>
      <dgm:t>
        <a:bodyPr/>
        <a:lstStyle/>
        <a:p>
          <a:r>
            <a:rPr lang="en-US" sz="1700" b="1"/>
            <a:t>Domain 1: Screening, Identification, and Assessment</a:t>
          </a:r>
        </a:p>
      </dgm:t>
    </dgm:pt>
    <dgm:pt modelId="{45E7E251-14BB-4D5B-BBFE-F7351400E9AE}" type="parTrans" cxnId="{58489876-12DE-440F-91B3-9D7A017F5CEB}">
      <dgm:prSet/>
      <dgm:spPr/>
      <dgm:t>
        <a:bodyPr/>
        <a:lstStyle/>
        <a:p>
          <a:endParaRPr lang="en-US"/>
        </a:p>
      </dgm:t>
    </dgm:pt>
    <dgm:pt modelId="{0A72FE15-8447-4B74-BAD2-B53BC0298FD6}" type="sibTrans" cxnId="{58489876-12DE-440F-91B3-9D7A017F5CEB}">
      <dgm:prSet/>
      <dgm:spPr/>
      <dgm:t>
        <a:bodyPr/>
        <a:lstStyle/>
        <a:p>
          <a:endParaRPr lang="en-US"/>
        </a:p>
      </dgm:t>
    </dgm:pt>
    <dgm:pt modelId="{AA10F276-4A2E-4430-93AE-DE519DC25612}">
      <dgm:prSet custT="1"/>
      <dgm:spPr/>
      <dgm:t>
        <a:bodyPr/>
        <a:lstStyle/>
        <a:p>
          <a:r>
            <a:rPr lang="en-US" sz="1700" b="1"/>
            <a:t>Domain 2: Shared Plan of Care</a:t>
          </a:r>
        </a:p>
      </dgm:t>
    </dgm:pt>
    <dgm:pt modelId="{B5BD4538-77BC-4C7E-A0D4-A3DBD2080A1B}" type="parTrans" cxnId="{37EA76FB-08A0-4571-B8AB-D4B3D0AF7E60}">
      <dgm:prSet/>
      <dgm:spPr/>
      <dgm:t>
        <a:bodyPr/>
        <a:lstStyle/>
        <a:p>
          <a:endParaRPr lang="en-US"/>
        </a:p>
      </dgm:t>
    </dgm:pt>
    <dgm:pt modelId="{4C7CC440-6FD2-4513-8EB9-FBA7461621E2}" type="sibTrans" cxnId="{37EA76FB-08A0-4571-B8AB-D4B3D0AF7E60}">
      <dgm:prSet/>
      <dgm:spPr/>
      <dgm:t>
        <a:bodyPr/>
        <a:lstStyle/>
        <a:p>
          <a:endParaRPr lang="en-US"/>
        </a:p>
      </dgm:t>
    </dgm:pt>
    <dgm:pt modelId="{C5BE8C56-D9E0-441A-81BC-E4DF41F233F1}">
      <dgm:prSet custT="1"/>
      <dgm:spPr/>
      <dgm:t>
        <a:bodyPr/>
        <a:lstStyle/>
        <a:p>
          <a:r>
            <a:rPr lang="en-US" sz="1700" b="1"/>
            <a:t>Domain 3: Team-Based Communication</a:t>
          </a:r>
        </a:p>
      </dgm:t>
    </dgm:pt>
    <dgm:pt modelId="{53381DD6-11F8-4145-8FFF-4FBB4A74F8B0}" type="parTrans" cxnId="{AC7BFA13-DE71-4C52-88AE-63365F21AF42}">
      <dgm:prSet/>
      <dgm:spPr/>
      <dgm:t>
        <a:bodyPr/>
        <a:lstStyle/>
        <a:p>
          <a:endParaRPr lang="en-US"/>
        </a:p>
      </dgm:t>
    </dgm:pt>
    <dgm:pt modelId="{A5B67F06-FDEC-4841-824F-95649C92B7CA}" type="sibTrans" cxnId="{AC7BFA13-DE71-4C52-88AE-63365F21AF42}">
      <dgm:prSet/>
      <dgm:spPr/>
      <dgm:t>
        <a:bodyPr/>
        <a:lstStyle/>
        <a:p>
          <a:endParaRPr lang="en-US"/>
        </a:p>
      </dgm:t>
    </dgm:pt>
    <dgm:pt modelId="{A154B93B-83AF-479D-AD98-9E54D3E3B324}">
      <dgm:prSet custT="1"/>
      <dgm:spPr/>
      <dgm:t>
        <a:bodyPr/>
        <a:lstStyle/>
        <a:p>
          <a:r>
            <a:rPr lang="en-US" sz="1700" b="1"/>
            <a:t>Domain 4: Child and Family Empowerment and Skills Development</a:t>
          </a:r>
        </a:p>
      </dgm:t>
    </dgm:pt>
    <dgm:pt modelId="{CBB241BF-9D8D-4BF9-AC3F-2182E1619AFC}" type="parTrans" cxnId="{A72223C5-D39E-42AB-A478-40BE4FFE0561}">
      <dgm:prSet/>
      <dgm:spPr/>
      <dgm:t>
        <a:bodyPr/>
        <a:lstStyle/>
        <a:p>
          <a:endParaRPr lang="en-US"/>
        </a:p>
      </dgm:t>
    </dgm:pt>
    <dgm:pt modelId="{6294B298-56E8-47F5-AD22-FC120EC8B16E}" type="sibTrans" cxnId="{A72223C5-D39E-42AB-A478-40BE4FFE0561}">
      <dgm:prSet/>
      <dgm:spPr/>
      <dgm:t>
        <a:bodyPr/>
        <a:lstStyle/>
        <a:p>
          <a:endParaRPr lang="en-US"/>
        </a:p>
      </dgm:t>
    </dgm:pt>
    <dgm:pt modelId="{0C5132FE-24B1-4C94-A52E-7043139CD8F3}">
      <dgm:prSet custT="1"/>
      <dgm:spPr/>
      <dgm:t>
        <a:bodyPr/>
        <a:lstStyle/>
        <a:p>
          <a:r>
            <a:rPr lang="en-US" sz="1700" b="1"/>
            <a:t>Domain 5: Care Coordination Workforce</a:t>
          </a:r>
        </a:p>
      </dgm:t>
    </dgm:pt>
    <dgm:pt modelId="{8B527A51-E818-4732-AB7D-A9F56AFB4057}" type="parTrans" cxnId="{E89E6067-C7AB-4A08-BB6D-580B9B88BFCD}">
      <dgm:prSet/>
      <dgm:spPr/>
      <dgm:t>
        <a:bodyPr/>
        <a:lstStyle/>
        <a:p>
          <a:endParaRPr lang="en-US"/>
        </a:p>
      </dgm:t>
    </dgm:pt>
    <dgm:pt modelId="{3E840173-66F8-42D3-BF37-3A99F6ECA002}" type="sibTrans" cxnId="{E89E6067-C7AB-4A08-BB6D-580B9B88BFCD}">
      <dgm:prSet/>
      <dgm:spPr/>
      <dgm:t>
        <a:bodyPr/>
        <a:lstStyle/>
        <a:p>
          <a:endParaRPr lang="en-US"/>
        </a:p>
      </dgm:t>
    </dgm:pt>
    <dgm:pt modelId="{37934A89-B17E-49DF-85F1-9453C9545333}">
      <dgm:prSet custT="1"/>
      <dgm:spPr>
        <a:solidFill>
          <a:srgbClr val="006498"/>
        </a:solidFill>
      </dgm:spPr>
      <dgm:t>
        <a:bodyPr/>
        <a:lstStyle/>
        <a:p>
          <a:r>
            <a:rPr lang="en-US" sz="1200" b="1"/>
            <a:t>The care coordination workforce is well trained and prepared to serve CYSHCN and their families. All care team members have opportunities to gain the knowledge needed to perform their roles effectively.</a:t>
          </a:r>
        </a:p>
      </dgm:t>
    </dgm:pt>
    <dgm:pt modelId="{C47809E9-DB0C-4C40-892E-EB91286DC0A7}" type="parTrans" cxnId="{CB58C5AB-C32F-4D2C-8E59-DF37471D3CD8}">
      <dgm:prSet/>
      <dgm:spPr/>
      <dgm:t>
        <a:bodyPr/>
        <a:lstStyle/>
        <a:p>
          <a:endParaRPr lang="en-US"/>
        </a:p>
      </dgm:t>
    </dgm:pt>
    <dgm:pt modelId="{937C7FB1-CDC5-4E31-8EF2-1AB8A53ECFCB}" type="sibTrans" cxnId="{CB58C5AB-C32F-4D2C-8E59-DF37471D3CD8}">
      <dgm:prSet/>
      <dgm:spPr/>
      <dgm:t>
        <a:bodyPr/>
        <a:lstStyle/>
        <a:p>
          <a:endParaRPr lang="en-US"/>
        </a:p>
      </dgm:t>
    </dgm:pt>
    <dgm:pt modelId="{243D4A37-E607-4DE4-80FD-ABA26CBE10FC}">
      <dgm:prSet custT="1"/>
      <dgm:spPr/>
      <dgm:t>
        <a:bodyPr/>
        <a:lstStyle/>
        <a:p>
          <a:r>
            <a:rPr lang="en-US" sz="1700" b="1"/>
            <a:t>Domain 6: Care Transitions</a:t>
          </a:r>
        </a:p>
      </dgm:t>
    </dgm:pt>
    <dgm:pt modelId="{AC35D5F8-82F5-45C0-B17F-2EC2B14ADF18}" type="parTrans" cxnId="{7A887B67-4334-4E47-AB47-5177D7E2FF6F}">
      <dgm:prSet/>
      <dgm:spPr/>
      <dgm:t>
        <a:bodyPr/>
        <a:lstStyle/>
        <a:p>
          <a:endParaRPr lang="en-US"/>
        </a:p>
      </dgm:t>
    </dgm:pt>
    <dgm:pt modelId="{C33B090E-DBF0-429B-843A-149D6633A2A1}" type="sibTrans" cxnId="{7A887B67-4334-4E47-AB47-5177D7E2FF6F}">
      <dgm:prSet/>
      <dgm:spPr/>
      <dgm:t>
        <a:bodyPr/>
        <a:lstStyle/>
        <a:p>
          <a:endParaRPr lang="en-US"/>
        </a:p>
      </dgm:t>
    </dgm:pt>
    <dgm:pt modelId="{9BD2B43D-19B3-4B69-A212-C7DAA43D7821}">
      <dgm:prSet custT="1"/>
      <dgm:spPr>
        <a:solidFill>
          <a:srgbClr val="86AB5D"/>
        </a:solidFill>
      </dgm:spPr>
      <dgm:t>
        <a:bodyPr/>
        <a:lstStyle/>
        <a:p>
          <a:r>
            <a:rPr lang="en-US" sz="1200" b="1"/>
            <a:t>Care transitions refer to the transfer of care between and within medical, behavioral health, social service, education, and justice systems.</a:t>
          </a:r>
        </a:p>
      </dgm:t>
    </dgm:pt>
    <dgm:pt modelId="{ECF5D919-9C22-4BB1-9BC7-4138E713C33E}" type="parTrans" cxnId="{24F12759-A49A-466F-9191-DA399B46B398}">
      <dgm:prSet/>
      <dgm:spPr/>
      <dgm:t>
        <a:bodyPr/>
        <a:lstStyle/>
        <a:p>
          <a:endParaRPr lang="en-US"/>
        </a:p>
      </dgm:t>
    </dgm:pt>
    <dgm:pt modelId="{C22D19D5-96A0-4C10-9AE1-CD71C4F97202}" type="sibTrans" cxnId="{24F12759-A49A-466F-9191-DA399B46B398}">
      <dgm:prSet/>
      <dgm:spPr/>
      <dgm:t>
        <a:bodyPr/>
        <a:lstStyle/>
        <a:p>
          <a:endParaRPr lang="en-US"/>
        </a:p>
      </dgm:t>
    </dgm:pt>
    <dgm:pt modelId="{5E30F0EC-2A5B-4D30-8875-4D821FEAB6CF}" type="pres">
      <dgm:prSet presAssocID="{3624CD1C-C380-413F-89D2-1302B8C0DA65}" presName="theList" presStyleCnt="0">
        <dgm:presLayoutVars>
          <dgm:dir/>
          <dgm:animLvl val="lvl"/>
          <dgm:resizeHandles val="exact"/>
        </dgm:presLayoutVars>
      </dgm:prSet>
      <dgm:spPr/>
    </dgm:pt>
    <dgm:pt modelId="{3A429B5F-CB61-4BA4-8B7A-6C4916EAA092}" type="pres">
      <dgm:prSet presAssocID="{90C3530E-478E-417A-8C27-6951A945FA71}" presName="compNode" presStyleCnt="0"/>
      <dgm:spPr/>
    </dgm:pt>
    <dgm:pt modelId="{43E42F84-CBC1-47B6-A8BB-3E05D8B03590}" type="pres">
      <dgm:prSet presAssocID="{90C3530E-478E-417A-8C27-6951A945FA71}" presName="aNode" presStyleLbl="bgShp" presStyleIdx="0" presStyleCnt="6"/>
      <dgm:spPr/>
    </dgm:pt>
    <dgm:pt modelId="{A31C4FDC-9732-4D40-83DD-81FECACFA311}" type="pres">
      <dgm:prSet presAssocID="{90C3530E-478E-417A-8C27-6951A945FA71}" presName="textNode" presStyleLbl="bgShp" presStyleIdx="0" presStyleCnt="6"/>
      <dgm:spPr/>
    </dgm:pt>
    <dgm:pt modelId="{721A03C9-0EB7-4C99-A9EF-4D9ADAD14F64}" type="pres">
      <dgm:prSet presAssocID="{90C3530E-478E-417A-8C27-6951A945FA71}" presName="compChildNode" presStyleCnt="0"/>
      <dgm:spPr/>
    </dgm:pt>
    <dgm:pt modelId="{40442F55-7BF6-425F-8264-8A5BEA124DDB}" type="pres">
      <dgm:prSet presAssocID="{90C3530E-478E-417A-8C27-6951A945FA71}" presName="theInnerList" presStyleCnt="0"/>
      <dgm:spPr/>
    </dgm:pt>
    <dgm:pt modelId="{86990AC3-8CE5-4BD6-A411-2114B415393D}" type="pres">
      <dgm:prSet presAssocID="{90E453CC-3A43-406F-AC4C-AAFB462B54B0}" presName="childNode" presStyleLbl="node1" presStyleIdx="0" presStyleCnt="6">
        <dgm:presLayoutVars>
          <dgm:bulletEnabled val="1"/>
        </dgm:presLayoutVars>
      </dgm:prSet>
      <dgm:spPr/>
    </dgm:pt>
    <dgm:pt modelId="{D0CAF840-A09F-404D-BCEC-AD94E6C172FC}" type="pres">
      <dgm:prSet presAssocID="{90C3530E-478E-417A-8C27-6951A945FA71}" presName="aSpace" presStyleCnt="0"/>
      <dgm:spPr/>
    </dgm:pt>
    <dgm:pt modelId="{7EF429B8-4619-4C0E-A520-A8539236DB19}" type="pres">
      <dgm:prSet presAssocID="{AA10F276-4A2E-4430-93AE-DE519DC25612}" presName="compNode" presStyleCnt="0"/>
      <dgm:spPr/>
    </dgm:pt>
    <dgm:pt modelId="{7AB891DA-79D1-46C6-AFFD-4860FB702A68}" type="pres">
      <dgm:prSet presAssocID="{AA10F276-4A2E-4430-93AE-DE519DC25612}" presName="aNode" presStyleLbl="bgShp" presStyleIdx="1" presStyleCnt="6"/>
      <dgm:spPr/>
    </dgm:pt>
    <dgm:pt modelId="{EA09FF99-7319-43FE-8649-6A8C73D1F82A}" type="pres">
      <dgm:prSet presAssocID="{AA10F276-4A2E-4430-93AE-DE519DC25612}" presName="textNode" presStyleLbl="bgShp" presStyleIdx="1" presStyleCnt="6"/>
      <dgm:spPr/>
    </dgm:pt>
    <dgm:pt modelId="{838C69E3-5EDE-431C-AD66-141B64AB4A34}" type="pres">
      <dgm:prSet presAssocID="{AA10F276-4A2E-4430-93AE-DE519DC25612}" presName="compChildNode" presStyleCnt="0"/>
      <dgm:spPr/>
    </dgm:pt>
    <dgm:pt modelId="{D81CF4C5-11FA-4EAA-A00E-26A54859C56C}" type="pres">
      <dgm:prSet presAssocID="{AA10F276-4A2E-4430-93AE-DE519DC25612}" presName="theInnerList" presStyleCnt="0"/>
      <dgm:spPr/>
    </dgm:pt>
    <dgm:pt modelId="{C29DAB3B-7F35-40CE-A6FD-06C522D714BD}" type="pres">
      <dgm:prSet presAssocID="{1040F7D1-DC8E-428B-A611-1B9FA5227FC3}" presName="childNode" presStyleLbl="node1" presStyleIdx="1" presStyleCnt="6">
        <dgm:presLayoutVars>
          <dgm:bulletEnabled val="1"/>
        </dgm:presLayoutVars>
      </dgm:prSet>
      <dgm:spPr/>
    </dgm:pt>
    <dgm:pt modelId="{5C0BBB56-951E-4A46-BB68-FB923B743CC4}" type="pres">
      <dgm:prSet presAssocID="{AA10F276-4A2E-4430-93AE-DE519DC25612}" presName="aSpace" presStyleCnt="0"/>
      <dgm:spPr/>
    </dgm:pt>
    <dgm:pt modelId="{2C4CD066-D3C1-41DC-89A4-AA3D8E34ADFB}" type="pres">
      <dgm:prSet presAssocID="{C5BE8C56-D9E0-441A-81BC-E4DF41F233F1}" presName="compNode" presStyleCnt="0"/>
      <dgm:spPr/>
    </dgm:pt>
    <dgm:pt modelId="{D864FDB7-1A5F-46E5-A36C-CB027DA7DE8B}" type="pres">
      <dgm:prSet presAssocID="{C5BE8C56-D9E0-441A-81BC-E4DF41F233F1}" presName="aNode" presStyleLbl="bgShp" presStyleIdx="2" presStyleCnt="6"/>
      <dgm:spPr/>
    </dgm:pt>
    <dgm:pt modelId="{65D534D0-48DE-48CD-9C53-488E1460129E}" type="pres">
      <dgm:prSet presAssocID="{C5BE8C56-D9E0-441A-81BC-E4DF41F233F1}" presName="textNode" presStyleLbl="bgShp" presStyleIdx="2" presStyleCnt="6"/>
      <dgm:spPr/>
    </dgm:pt>
    <dgm:pt modelId="{18939750-DF1B-442D-97BB-D8BF08AA8C75}" type="pres">
      <dgm:prSet presAssocID="{C5BE8C56-D9E0-441A-81BC-E4DF41F233F1}" presName="compChildNode" presStyleCnt="0"/>
      <dgm:spPr/>
    </dgm:pt>
    <dgm:pt modelId="{D3F05676-9FDF-456B-9DEA-0541FB2830D0}" type="pres">
      <dgm:prSet presAssocID="{C5BE8C56-D9E0-441A-81BC-E4DF41F233F1}" presName="theInnerList" presStyleCnt="0"/>
      <dgm:spPr/>
    </dgm:pt>
    <dgm:pt modelId="{421D023F-3059-4BD8-9F3A-F3B153AB7432}" type="pres">
      <dgm:prSet presAssocID="{6C453C09-C428-412C-A0C7-A36702F7F460}" presName="childNode" presStyleLbl="node1" presStyleIdx="2" presStyleCnt="6">
        <dgm:presLayoutVars>
          <dgm:bulletEnabled val="1"/>
        </dgm:presLayoutVars>
      </dgm:prSet>
      <dgm:spPr/>
    </dgm:pt>
    <dgm:pt modelId="{67C82214-D2D3-4042-8641-940E2B9BCD3E}" type="pres">
      <dgm:prSet presAssocID="{C5BE8C56-D9E0-441A-81BC-E4DF41F233F1}" presName="aSpace" presStyleCnt="0"/>
      <dgm:spPr/>
    </dgm:pt>
    <dgm:pt modelId="{5EFAEBE9-4ADE-490A-A687-49D77602F837}" type="pres">
      <dgm:prSet presAssocID="{A154B93B-83AF-479D-AD98-9E54D3E3B324}" presName="compNode" presStyleCnt="0"/>
      <dgm:spPr/>
    </dgm:pt>
    <dgm:pt modelId="{E6ABE46E-6BB3-47A0-A03C-B48AA880FDBB}" type="pres">
      <dgm:prSet presAssocID="{A154B93B-83AF-479D-AD98-9E54D3E3B324}" presName="aNode" presStyleLbl="bgShp" presStyleIdx="3" presStyleCnt="6"/>
      <dgm:spPr/>
    </dgm:pt>
    <dgm:pt modelId="{8CB79664-7619-4635-903E-5D22381752E1}" type="pres">
      <dgm:prSet presAssocID="{A154B93B-83AF-479D-AD98-9E54D3E3B324}" presName="textNode" presStyleLbl="bgShp" presStyleIdx="3" presStyleCnt="6"/>
      <dgm:spPr/>
    </dgm:pt>
    <dgm:pt modelId="{34C2E716-63DD-4CE0-BECC-0EA036FB2759}" type="pres">
      <dgm:prSet presAssocID="{A154B93B-83AF-479D-AD98-9E54D3E3B324}" presName="compChildNode" presStyleCnt="0"/>
      <dgm:spPr/>
    </dgm:pt>
    <dgm:pt modelId="{003377FD-4867-416B-B77D-11DAEA3BAABB}" type="pres">
      <dgm:prSet presAssocID="{A154B93B-83AF-479D-AD98-9E54D3E3B324}" presName="theInnerList" presStyleCnt="0"/>
      <dgm:spPr/>
    </dgm:pt>
    <dgm:pt modelId="{637FFAA4-CA38-4247-992D-879CF51FA455}" type="pres">
      <dgm:prSet presAssocID="{CEA12F08-1EA8-40E9-931E-6A4588F0BAA6}" presName="childNode" presStyleLbl="node1" presStyleIdx="3" presStyleCnt="6">
        <dgm:presLayoutVars>
          <dgm:bulletEnabled val="1"/>
        </dgm:presLayoutVars>
      </dgm:prSet>
      <dgm:spPr/>
    </dgm:pt>
    <dgm:pt modelId="{D67B3695-2770-4FA0-830E-BBC2DC8EC594}" type="pres">
      <dgm:prSet presAssocID="{A154B93B-83AF-479D-AD98-9E54D3E3B324}" presName="aSpace" presStyleCnt="0"/>
      <dgm:spPr/>
    </dgm:pt>
    <dgm:pt modelId="{C174F3F1-1E3A-4BFE-A3E6-3B94E4A490C0}" type="pres">
      <dgm:prSet presAssocID="{0C5132FE-24B1-4C94-A52E-7043139CD8F3}" presName="compNode" presStyleCnt="0"/>
      <dgm:spPr/>
    </dgm:pt>
    <dgm:pt modelId="{50044C62-68D3-4C0F-85F4-4C8B76AF24FB}" type="pres">
      <dgm:prSet presAssocID="{0C5132FE-24B1-4C94-A52E-7043139CD8F3}" presName="aNode" presStyleLbl="bgShp" presStyleIdx="4" presStyleCnt="6"/>
      <dgm:spPr/>
    </dgm:pt>
    <dgm:pt modelId="{D14775AF-92DB-419F-9C9C-536ECA27F24E}" type="pres">
      <dgm:prSet presAssocID="{0C5132FE-24B1-4C94-A52E-7043139CD8F3}" presName="textNode" presStyleLbl="bgShp" presStyleIdx="4" presStyleCnt="6"/>
      <dgm:spPr/>
    </dgm:pt>
    <dgm:pt modelId="{B8B91D55-9400-4C39-9E92-229B599E4D7E}" type="pres">
      <dgm:prSet presAssocID="{0C5132FE-24B1-4C94-A52E-7043139CD8F3}" presName="compChildNode" presStyleCnt="0"/>
      <dgm:spPr/>
    </dgm:pt>
    <dgm:pt modelId="{1CE3A5AB-FE92-41A6-B0B2-F9AEF6D97248}" type="pres">
      <dgm:prSet presAssocID="{0C5132FE-24B1-4C94-A52E-7043139CD8F3}" presName="theInnerList" presStyleCnt="0"/>
      <dgm:spPr/>
    </dgm:pt>
    <dgm:pt modelId="{1BF0C72E-F374-4F34-B3E9-9ADB617EAFCC}" type="pres">
      <dgm:prSet presAssocID="{37934A89-B17E-49DF-85F1-9453C9545333}" presName="childNode" presStyleLbl="node1" presStyleIdx="4" presStyleCnt="6">
        <dgm:presLayoutVars>
          <dgm:bulletEnabled val="1"/>
        </dgm:presLayoutVars>
      </dgm:prSet>
      <dgm:spPr/>
    </dgm:pt>
    <dgm:pt modelId="{2ACB17A3-DD37-48AF-B77E-11454AF82A1F}" type="pres">
      <dgm:prSet presAssocID="{0C5132FE-24B1-4C94-A52E-7043139CD8F3}" presName="aSpace" presStyleCnt="0"/>
      <dgm:spPr/>
    </dgm:pt>
    <dgm:pt modelId="{76BD40C7-0338-4204-8194-B97BCDAB3FE8}" type="pres">
      <dgm:prSet presAssocID="{243D4A37-E607-4DE4-80FD-ABA26CBE10FC}" presName="compNode" presStyleCnt="0"/>
      <dgm:spPr/>
    </dgm:pt>
    <dgm:pt modelId="{6464C13F-4BD9-473B-918B-6A34140B1EF7}" type="pres">
      <dgm:prSet presAssocID="{243D4A37-E607-4DE4-80FD-ABA26CBE10FC}" presName="aNode" presStyleLbl="bgShp" presStyleIdx="5" presStyleCnt="6"/>
      <dgm:spPr/>
    </dgm:pt>
    <dgm:pt modelId="{C0C09A33-8A08-42FD-851C-69AB31F1FA95}" type="pres">
      <dgm:prSet presAssocID="{243D4A37-E607-4DE4-80FD-ABA26CBE10FC}" presName="textNode" presStyleLbl="bgShp" presStyleIdx="5" presStyleCnt="6"/>
      <dgm:spPr/>
    </dgm:pt>
    <dgm:pt modelId="{53E502E2-B926-4FC0-8EB5-8FDED13779A3}" type="pres">
      <dgm:prSet presAssocID="{243D4A37-E607-4DE4-80FD-ABA26CBE10FC}" presName="compChildNode" presStyleCnt="0"/>
      <dgm:spPr/>
    </dgm:pt>
    <dgm:pt modelId="{68E1A4A8-A949-44A7-96FB-177D0761FF5D}" type="pres">
      <dgm:prSet presAssocID="{243D4A37-E607-4DE4-80FD-ABA26CBE10FC}" presName="theInnerList" presStyleCnt="0"/>
      <dgm:spPr/>
    </dgm:pt>
    <dgm:pt modelId="{614910C5-908B-4B7F-84DE-F05B7AB671F5}" type="pres">
      <dgm:prSet presAssocID="{9BD2B43D-19B3-4B69-A212-C7DAA43D7821}" presName="childNode" presStyleLbl="node1" presStyleIdx="5" presStyleCnt="6">
        <dgm:presLayoutVars>
          <dgm:bulletEnabled val="1"/>
        </dgm:presLayoutVars>
      </dgm:prSet>
      <dgm:spPr/>
    </dgm:pt>
  </dgm:ptLst>
  <dgm:cxnLst>
    <dgm:cxn modelId="{FEC00001-67CA-4968-99B6-274BED15C7D9}" type="presOf" srcId="{A154B93B-83AF-479D-AD98-9E54D3E3B324}" destId="{8CB79664-7619-4635-903E-5D22381752E1}" srcOrd="1" destOrd="0" presId="urn:microsoft.com/office/officeart/2005/8/layout/lProcess2"/>
    <dgm:cxn modelId="{123C5504-630A-4C6B-8269-944755933489}" type="presOf" srcId="{AA10F276-4A2E-4430-93AE-DE519DC25612}" destId="{7AB891DA-79D1-46C6-AFFD-4860FB702A68}" srcOrd="0" destOrd="0" presId="urn:microsoft.com/office/officeart/2005/8/layout/lProcess2"/>
    <dgm:cxn modelId="{6165B207-248F-46BB-B365-65836D64E687}" type="presOf" srcId="{A154B93B-83AF-479D-AD98-9E54D3E3B324}" destId="{E6ABE46E-6BB3-47A0-A03C-B48AA880FDBB}" srcOrd="0" destOrd="0" presId="urn:microsoft.com/office/officeart/2005/8/layout/lProcess2"/>
    <dgm:cxn modelId="{DA8DCB10-F4AF-4874-86D7-3C4946D011C1}" type="presOf" srcId="{C5BE8C56-D9E0-441A-81BC-E4DF41F233F1}" destId="{65D534D0-48DE-48CD-9C53-488E1460129E}" srcOrd="1" destOrd="0" presId="urn:microsoft.com/office/officeart/2005/8/layout/lProcess2"/>
    <dgm:cxn modelId="{AC7BFA13-DE71-4C52-88AE-63365F21AF42}" srcId="{3624CD1C-C380-413F-89D2-1302B8C0DA65}" destId="{C5BE8C56-D9E0-441A-81BC-E4DF41F233F1}" srcOrd="2" destOrd="0" parTransId="{53381DD6-11F8-4145-8FFF-4FBB4A74F8B0}" sibTransId="{A5B67F06-FDEC-4841-824F-95649C92B7CA}"/>
    <dgm:cxn modelId="{08809218-6F18-4D46-BE4A-5C63DC7010B8}" type="presOf" srcId="{AA10F276-4A2E-4430-93AE-DE519DC25612}" destId="{EA09FF99-7319-43FE-8649-6A8C73D1F82A}" srcOrd="1" destOrd="0" presId="urn:microsoft.com/office/officeart/2005/8/layout/lProcess2"/>
    <dgm:cxn modelId="{9625C91A-4397-48C3-95BD-71454F3A7130}" type="presOf" srcId="{90E453CC-3A43-406F-AC4C-AAFB462B54B0}" destId="{86990AC3-8CE5-4BD6-A411-2114B415393D}" srcOrd="0" destOrd="0" presId="urn:microsoft.com/office/officeart/2005/8/layout/lProcess2"/>
    <dgm:cxn modelId="{E8C0192A-0554-466F-917F-754FB42DE446}" type="presOf" srcId="{243D4A37-E607-4DE4-80FD-ABA26CBE10FC}" destId="{C0C09A33-8A08-42FD-851C-69AB31F1FA95}" srcOrd="1" destOrd="0" presId="urn:microsoft.com/office/officeart/2005/8/layout/lProcess2"/>
    <dgm:cxn modelId="{E5B7453F-D81B-42E0-A43E-9B3E4F7672FC}" type="presOf" srcId="{CEA12F08-1EA8-40E9-931E-6A4588F0BAA6}" destId="{637FFAA4-CA38-4247-992D-879CF51FA455}" srcOrd="0" destOrd="0" presId="urn:microsoft.com/office/officeart/2005/8/layout/lProcess2"/>
    <dgm:cxn modelId="{73A53E5D-B639-41E4-926C-4013CA00E001}" srcId="{90C3530E-478E-417A-8C27-6951A945FA71}" destId="{90E453CC-3A43-406F-AC4C-AAFB462B54B0}" srcOrd="0" destOrd="0" parTransId="{A8042C60-F403-4247-A875-ECFDBFE0AA87}" sibTransId="{F37BB24B-0269-429E-A041-1966ADE8B6CC}"/>
    <dgm:cxn modelId="{439BAF63-B9D1-40CA-A22D-118626284339}" srcId="{A154B93B-83AF-479D-AD98-9E54D3E3B324}" destId="{CEA12F08-1EA8-40E9-931E-6A4588F0BAA6}" srcOrd="0" destOrd="0" parTransId="{54B56099-5CB9-4005-BFD7-3300B23197D5}" sibTransId="{1820AD22-CBF1-4D9E-A4C8-1E59B508E39F}"/>
    <dgm:cxn modelId="{E89E6067-C7AB-4A08-BB6D-580B9B88BFCD}" srcId="{3624CD1C-C380-413F-89D2-1302B8C0DA65}" destId="{0C5132FE-24B1-4C94-A52E-7043139CD8F3}" srcOrd="4" destOrd="0" parTransId="{8B527A51-E818-4732-AB7D-A9F56AFB4057}" sibTransId="{3E840173-66F8-42D3-BF37-3A99F6ECA002}"/>
    <dgm:cxn modelId="{7A887B67-4334-4E47-AB47-5177D7E2FF6F}" srcId="{3624CD1C-C380-413F-89D2-1302B8C0DA65}" destId="{243D4A37-E607-4DE4-80FD-ABA26CBE10FC}" srcOrd="5" destOrd="0" parTransId="{AC35D5F8-82F5-45C0-B17F-2EC2B14ADF18}" sibTransId="{C33B090E-DBF0-429B-843A-149D6633A2A1}"/>
    <dgm:cxn modelId="{968F9D4C-830E-4C97-BC8E-9AA207F6C6C0}" type="presOf" srcId="{90C3530E-478E-417A-8C27-6951A945FA71}" destId="{43E42F84-CBC1-47B6-A8BB-3E05D8B03590}" srcOrd="0" destOrd="0" presId="urn:microsoft.com/office/officeart/2005/8/layout/lProcess2"/>
    <dgm:cxn modelId="{58489876-12DE-440F-91B3-9D7A017F5CEB}" srcId="{3624CD1C-C380-413F-89D2-1302B8C0DA65}" destId="{90C3530E-478E-417A-8C27-6951A945FA71}" srcOrd="0" destOrd="0" parTransId="{45E7E251-14BB-4D5B-BBFE-F7351400E9AE}" sibTransId="{0A72FE15-8447-4B74-BAD2-B53BC0298FD6}"/>
    <dgm:cxn modelId="{24F12759-A49A-466F-9191-DA399B46B398}" srcId="{243D4A37-E607-4DE4-80FD-ABA26CBE10FC}" destId="{9BD2B43D-19B3-4B69-A212-C7DAA43D7821}" srcOrd="0" destOrd="0" parTransId="{ECF5D919-9C22-4BB1-9BC7-4138E713C33E}" sibTransId="{C22D19D5-96A0-4C10-9AE1-CD71C4F97202}"/>
    <dgm:cxn modelId="{12A3C58A-B718-413B-86D3-C4198AD6D4D3}" type="presOf" srcId="{6C453C09-C428-412C-A0C7-A36702F7F460}" destId="{421D023F-3059-4BD8-9F3A-F3B153AB7432}" srcOrd="0" destOrd="0" presId="urn:microsoft.com/office/officeart/2005/8/layout/lProcess2"/>
    <dgm:cxn modelId="{4053749E-DCD6-4857-A161-BBBE019A768E}" type="presOf" srcId="{1040F7D1-DC8E-428B-A611-1B9FA5227FC3}" destId="{C29DAB3B-7F35-40CE-A6FD-06C522D714BD}" srcOrd="0" destOrd="0" presId="urn:microsoft.com/office/officeart/2005/8/layout/lProcess2"/>
    <dgm:cxn modelId="{8FEB98A6-5002-4FF1-A8C3-AF0E929B65C7}" srcId="{C5BE8C56-D9E0-441A-81BC-E4DF41F233F1}" destId="{6C453C09-C428-412C-A0C7-A36702F7F460}" srcOrd="0" destOrd="0" parTransId="{C7444B16-8090-4B92-B72F-19A195C54458}" sibTransId="{DA767C34-8A44-4291-84D2-5710EAF89805}"/>
    <dgm:cxn modelId="{CB58C5AB-C32F-4D2C-8E59-DF37471D3CD8}" srcId="{0C5132FE-24B1-4C94-A52E-7043139CD8F3}" destId="{37934A89-B17E-49DF-85F1-9453C9545333}" srcOrd="0" destOrd="0" parTransId="{C47809E9-DB0C-4C40-892E-EB91286DC0A7}" sibTransId="{937C7FB1-CDC5-4E31-8EF2-1AB8A53ECFCB}"/>
    <dgm:cxn modelId="{656B40AE-8D43-4339-B752-99D07B5DD300}" type="presOf" srcId="{9BD2B43D-19B3-4B69-A212-C7DAA43D7821}" destId="{614910C5-908B-4B7F-84DE-F05B7AB671F5}" srcOrd="0" destOrd="0" presId="urn:microsoft.com/office/officeart/2005/8/layout/lProcess2"/>
    <dgm:cxn modelId="{5290ABB2-9082-4DC5-BD6E-C6E64D876CBC}" type="presOf" srcId="{C5BE8C56-D9E0-441A-81BC-E4DF41F233F1}" destId="{D864FDB7-1A5F-46E5-A36C-CB027DA7DE8B}" srcOrd="0" destOrd="0" presId="urn:microsoft.com/office/officeart/2005/8/layout/lProcess2"/>
    <dgm:cxn modelId="{8055E7BA-AE98-4E0A-99E1-0595454C61E8}" type="presOf" srcId="{0C5132FE-24B1-4C94-A52E-7043139CD8F3}" destId="{D14775AF-92DB-419F-9C9C-536ECA27F24E}" srcOrd="1" destOrd="0" presId="urn:microsoft.com/office/officeart/2005/8/layout/lProcess2"/>
    <dgm:cxn modelId="{A72223C5-D39E-42AB-A478-40BE4FFE0561}" srcId="{3624CD1C-C380-413F-89D2-1302B8C0DA65}" destId="{A154B93B-83AF-479D-AD98-9E54D3E3B324}" srcOrd="3" destOrd="0" parTransId="{CBB241BF-9D8D-4BF9-AC3F-2182E1619AFC}" sibTransId="{6294B298-56E8-47F5-AD22-FC120EC8B16E}"/>
    <dgm:cxn modelId="{CE803BD1-F48B-44A9-90BF-4CC412494491}" type="presOf" srcId="{3624CD1C-C380-413F-89D2-1302B8C0DA65}" destId="{5E30F0EC-2A5B-4D30-8875-4D821FEAB6CF}" srcOrd="0" destOrd="0" presId="urn:microsoft.com/office/officeart/2005/8/layout/lProcess2"/>
    <dgm:cxn modelId="{803751DC-ED74-48CD-9857-D52648D8BE19}" type="presOf" srcId="{0C5132FE-24B1-4C94-A52E-7043139CD8F3}" destId="{50044C62-68D3-4C0F-85F4-4C8B76AF24FB}" srcOrd="0" destOrd="0" presId="urn:microsoft.com/office/officeart/2005/8/layout/lProcess2"/>
    <dgm:cxn modelId="{A35161DE-DAE8-4866-8680-A431ABB9AE02}" srcId="{AA10F276-4A2E-4430-93AE-DE519DC25612}" destId="{1040F7D1-DC8E-428B-A611-1B9FA5227FC3}" srcOrd="0" destOrd="0" parTransId="{F47CF934-A831-43C6-96EF-0EC2FC55BCAF}" sibTransId="{FBF9086F-EE71-46D8-8FD8-A5795DA6082C}"/>
    <dgm:cxn modelId="{B57CDFEB-F2B1-4EAB-B92B-215CCD333008}" type="presOf" srcId="{90C3530E-478E-417A-8C27-6951A945FA71}" destId="{A31C4FDC-9732-4D40-83DD-81FECACFA311}" srcOrd="1" destOrd="0" presId="urn:microsoft.com/office/officeart/2005/8/layout/lProcess2"/>
    <dgm:cxn modelId="{54E9A1EF-05AE-4A23-8D27-05336ACA2CED}" type="presOf" srcId="{243D4A37-E607-4DE4-80FD-ABA26CBE10FC}" destId="{6464C13F-4BD9-473B-918B-6A34140B1EF7}" srcOrd="0" destOrd="0" presId="urn:microsoft.com/office/officeart/2005/8/layout/lProcess2"/>
    <dgm:cxn modelId="{82B55CF7-C4A7-4DE3-905D-4581F97139EC}" type="presOf" srcId="{37934A89-B17E-49DF-85F1-9453C9545333}" destId="{1BF0C72E-F374-4F34-B3E9-9ADB617EAFCC}" srcOrd="0" destOrd="0" presId="urn:microsoft.com/office/officeart/2005/8/layout/lProcess2"/>
    <dgm:cxn modelId="{37EA76FB-08A0-4571-B8AB-D4B3D0AF7E60}" srcId="{3624CD1C-C380-413F-89D2-1302B8C0DA65}" destId="{AA10F276-4A2E-4430-93AE-DE519DC25612}" srcOrd="1" destOrd="0" parTransId="{B5BD4538-77BC-4C7E-A0D4-A3DBD2080A1B}" sibTransId="{4C7CC440-6FD2-4513-8EB9-FBA7461621E2}"/>
    <dgm:cxn modelId="{C37E435C-A5B1-4B56-BF2E-C702D32FC441}" type="presParOf" srcId="{5E30F0EC-2A5B-4D30-8875-4D821FEAB6CF}" destId="{3A429B5F-CB61-4BA4-8B7A-6C4916EAA092}" srcOrd="0" destOrd="0" presId="urn:microsoft.com/office/officeart/2005/8/layout/lProcess2"/>
    <dgm:cxn modelId="{90DCEA05-7AB9-458B-8D94-CE1A4BE3E737}" type="presParOf" srcId="{3A429B5F-CB61-4BA4-8B7A-6C4916EAA092}" destId="{43E42F84-CBC1-47B6-A8BB-3E05D8B03590}" srcOrd="0" destOrd="0" presId="urn:microsoft.com/office/officeart/2005/8/layout/lProcess2"/>
    <dgm:cxn modelId="{FB02BC96-A7BE-4664-B2FB-258C6ECD64E2}" type="presParOf" srcId="{3A429B5F-CB61-4BA4-8B7A-6C4916EAA092}" destId="{A31C4FDC-9732-4D40-83DD-81FECACFA311}" srcOrd="1" destOrd="0" presId="urn:microsoft.com/office/officeart/2005/8/layout/lProcess2"/>
    <dgm:cxn modelId="{E8ABE7F6-43E3-47A2-9F2F-39CD20DF803E}" type="presParOf" srcId="{3A429B5F-CB61-4BA4-8B7A-6C4916EAA092}" destId="{721A03C9-0EB7-4C99-A9EF-4D9ADAD14F64}" srcOrd="2" destOrd="0" presId="urn:microsoft.com/office/officeart/2005/8/layout/lProcess2"/>
    <dgm:cxn modelId="{DDD81CC3-9C3D-41DE-A103-B83F0FBD2517}" type="presParOf" srcId="{721A03C9-0EB7-4C99-A9EF-4D9ADAD14F64}" destId="{40442F55-7BF6-425F-8264-8A5BEA124DDB}" srcOrd="0" destOrd="0" presId="urn:microsoft.com/office/officeart/2005/8/layout/lProcess2"/>
    <dgm:cxn modelId="{423E47D1-85D5-4650-B76C-996C2FD928D8}" type="presParOf" srcId="{40442F55-7BF6-425F-8264-8A5BEA124DDB}" destId="{86990AC3-8CE5-4BD6-A411-2114B415393D}" srcOrd="0" destOrd="0" presId="urn:microsoft.com/office/officeart/2005/8/layout/lProcess2"/>
    <dgm:cxn modelId="{AFFF64CF-7734-45EA-8FE9-C87BEB026E5F}" type="presParOf" srcId="{5E30F0EC-2A5B-4D30-8875-4D821FEAB6CF}" destId="{D0CAF840-A09F-404D-BCEC-AD94E6C172FC}" srcOrd="1" destOrd="0" presId="urn:microsoft.com/office/officeart/2005/8/layout/lProcess2"/>
    <dgm:cxn modelId="{78F13542-A2BD-4FC8-BE4F-157800DC41E1}" type="presParOf" srcId="{5E30F0EC-2A5B-4D30-8875-4D821FEAB6CF}" destId="{7EF429B8-4619-4C0E-A520-A8539236DB19}" srcOrd="2" destOrd="0" presId="urn:microsoft.com/office/officeart/2005/8/layout/lProcess2"/>
    <dgm:cxn modelId="{93A98A00-1662-4324-A113-553A7D2D737D}" type="presParOf" srcId="{7EF429B8-4619-4C0E-A520-A8539236DB19}" destId="{7AB891DA-79D1-46C6-AFFD-4860FB702A68}" srcOrd="0" destOrd="0" presId="urn:microsoft.com/office/officeart/2005/8/layout/lProcess2"/>
    <dgm:cxn modelId="{6D2BBBEB-86FE-4528-B6EA-BB6A0507D402}" type="presParOf" srcId="{7EF429B8-4619-4C0E-A520-A8539236DB19}" destId="{EA09FF99-7319-43FE-8649-6A8C73D1F82A}" srcOrd="1" destOrd="0" presId="urn:microsoft.com/office/officeart/2005/8/layout/lProcess2"/>
    <dgm:cxn modelId="{F51B831A-5BC6-4B4A-8B36-001F1E6E30B8}" type="presParOf" srcId="{7EF429B8-4619-4C0E-A520-A8539236DB19}" destId="{838C69E3-5EDE-431C-AD66-141B64AB4A34}" srcOrd="2" destOrd="0" presId="urn:microsoft.com/office/officeart/2005/8/layout/lProcess2"/>
    <dgm:cxn modelId="{89F2F6A8-8CB0-4CA7-8A33-377E4361BC30}" type="presParOf" srcId="{838C69E3-5EDE-431C-AD66-141B64AB4A34}" destId="{D81CF4C5-11FA-4EAA-A00E-26A54859C56C}" srcOrd="0" destOrd="0" presId="urn:microsoft.com/office/officeart/2005/8/layout/lProcess2"/>
    <dgm:cxn modelId="{132A455F-3059-4595-80AB-62462CC9EDD8}" type="presParOf" srcId="{D81CF4C5-11FA-4EAA-A00E-26A54859C56C}" destId="{C29DAB3B-7F35-40CE-A6FD-06C522D714BD}" srcOrd="0" destOrd="0" presId="urn:microsoft.com/office/officeart/2005/8/layout/lProcess2"/>
    <dgm:cxn modelId="{3F7D1E61-19F1-4A43-A937-6E3903D30E79}" type="presParOf" srcId="{5E30F0EC-2A5B-4D30-8875-4D821FEAB6CF}" destId="{5C0BBB56-951E-4A46-BB68-FB923B743CC4}" srcOrd="3" destOrd="0" presId="urn:microsoft.com/office/officeart/2005/8/layout/lProcess2"/>
    <dgm:cxn modelId="{B9752503-2B3C-4401-A2BA-C612AE59DD30}" type="presParOf" srcId="{5E30F0EC-2A5B-4D30-8875-4D821FEAB6CF}" destId="{2C4CD066-D3C1-41DC-89A4-AA3D8E34ADFB}" srcOrd="4" destOrd="0" presId="urn:microsoft.com/office/officeart/2005/8/layout/lProcess2"/>
    <dgm:cxn modelId="{228C3BEC-14C7-4649-941D-F0DFDBA784C9}" type="presParOf" srcId="{2C4CD066-D3C1-41DC-89A4-AA3D8E34ADFB}" destId="{D864FDB7-1A5F-46E5-A36C-CB027DA7DE8B}" srcOrd="0" destOrd="0" presId="urn:microsoft.com/office/officeart/2005/8/layout/lProcess2"/>
    <dgm:cxn modelId="{A7726D25-6B1E-405B-97F9-36C7B7D18921}" type="presParOf" srcId="{2C4CD066-D3C1-41DC-89A4-AA3D8E34ADFB}" destId="{65D534D0-48DE-48CD-9C53-488E1460129E}" srcOrd="1" destOrd="0" presId="urn:microsoft.com/office/officeart/2005/8/layout/lProcess2"/>
    <dgm:cxn modelId="{FDC61BB9-2F34-475F-9A20-54F16EF2D62F}" type="presParOf" srcId="{2C4CD066-D3C1-41DC-89A4-AA3D8E34ADFB}" destId="{18939750-DF1B-442D-97BB-D8BF08AA8C75}" srcOrd="2" destOrd="0" presId="urn:microsoft.com/office/officeart/2005/8/layout/lProcess2"/>
    <dgm:cxn modelId="{1AFA50D6-E657-4A0C-A507-4ACDA434858A}" type="presParOf" srcId="{18939750-DF1B-442D-97BB-D8BF08AA8C75}" destId="{D3F05676-9FDF-456B-9DEA-0541FB2830D0}" srcOrd="0" destOrd="0" presId="urn:microsoft.com/office/officeart/2005/8/layout/lProcess2"/>
    <dgm:cxn modelId="{25DA2AEC-3C70-4CE2-8A02-114EDDC18788}" type="presParOf" srcId="{D3F05676-9FDF-456B-9DEA-0541FB2830D0}" destId="{421D023F-3059-4BD8-9F3A-F3B153AB7432}" srcOrd="0" destOrd="0" presId="urn:microsoft.com/office/officeart/2005/8/layout/lProcess2"/>
    <dgm:cxn modelId="{2538C149-B21E-4343-88E4-212A08F5BE7A}" type="presParOf" srcId="{5E30F0EC-2A5B-4D30-8875-4D821FEAB6CF}" destId="{67C82214-D2D3-4042-8641-940E2B9BCD3E}" srcOrd="5" destOrd="0" presId="urn:microsoft.com/office/officeart/2005/8/layout/lProcess2"/>
    <dgm:cxn modelId="{7CD0F589-AB07-4A84-9C37-5948893F2805}" type="presParOf" srcId="{5E30F0EC-2A5B-4D30-8875-4D821FEAB6CF}" destId="{5EFAEBE9-4ADE-490A-A687-49D77602F837}" srcOrd="6" destOrd="0" presId="urn:microsoft.com/office/officeart/2005/8/layout/lProcess2"/>
    <dgm:cxn modelId="{FA2BC670-B091-4CBD-A227-F636E7B5577C}" type="presParOf" srcId="{5EFAEBE9-4ADE-490A-A687-49D77602F837}" destId="{E6ABE46E-6BB3-47A0-A03C-B48AA880FDBB}" srcOrd="0" destOrd="0" presId="urn:microsoft.com/office/officeart/2005/8/layout/lProcess2"/>
    <dgm:cxn modelId="{83DF6F50-F5E3-41EE-86C6-574758490A37}" type="presParOf" srcId="{5EFAEBE9-4ADE-490A-A687-49D77602F837}" destId="{8CB79664-7619-4635-903E-5D22381752E1}" srcOrd="1" destOrd="0" presId="urn:microsoft.com/office/officeart/2005/8/layout/lProcess2"/>
    <dgm:cxn modelId="{ECAC056B-A6CC-4551-8B16-B1D671E37BD3}" type="presParOf" srcId="{5EFAEBE9-4ADE-490A-A687-49D77602F837}" destId="{34C2E716-63DD-4CE0-BECC-0EA036FB2759}" srcOrd="2" destOrd="0" presId="urn:microsoft.com/office/officeart/2005/8/layout/lProcess2"/>
    <dgm:cxn modelId="{94C0E3A5-DBD7-4A95-93C5-D33CE5DA7DB2}" type="presParOf" srcId="{34C2E716-63DD-4CE0-BECC-0EA036FB2759}" destId="{003377FD-4867-416B-B77D-11DAEA3BAABB}" srcOrd="0" destOrd="0" presId="urn:microsoft.com/office/officeart/2005/8/layout/lProcess2"/>
    <dgm:cxn modelId="{4B12C18B-78B5-479B-86D2-89C6137F7745}" type="presParOf" srcId="{003377FD-4867-416B-B77D-11DAEA3BAABB}" destId="{637FFAA4-CA38-4247-992D-879CF51FA455}" srcOrd="0" destOrd="0" presId="urn:microsoft.com/office/officeart/2005/8/layout/lProcess2"/>
    <dgm:cxn modelId="{3A3F9623-B215-49EE-95B2-00D9D0F31007}" type="presParOf" srcId="{5E30F0EC-2A5B-4D30-8875-4D821FEAB6CF}" destId="{D67B3695-2770-4FA0-830E-BBC2DC8EC594}" srcOrd="7" destOrd="0" presId="urn:microsoft.com/office/officeart/2005/8/layout/lProcess2"/>
    <dgm:cxn modelId="{B45EC6E6-914F-401F-9665-D7976FB9B3FB}" type="presParOf" srcId="{5E30F0EC-2A5B-4D30-8875-4D821FEAB6CF}" destId="{C174F3F1-1E3A-4BFE-A3E6-3B94E4A490C0}" srcOrd="8" destOrd="0" presId="urn:microsoft.com/office/officeart/2005/8/layout/lProcess2"/>
    <dgm:cxn modelId="{3B396B79-1B0F-48C4-8865-4534EA5F4EC9}" type="presParOf" srcId="{C174F3F1-1E3A-4BFE-A3E6-3B94E4A490C0}" destId="{50044C62-68D3-4C0F-85F4-4C8B76AF24FB}" srcOrd="0" destOrd="0" presId="urn:microsoft.com/office/officeart/2005/8/layout/lProcess2"/>
    <dgm:cxn modelId="{240DE4B4-8AEA-4873-8C19-DCDCEDED76BC}" type="presParOf" srcId="{C174F3F1-1E3A-4BFE-A3E6-3B94E4A490C0}" destId="{D14775AF-92DB-419F-9C9C-536ECA27F24E}" srcOrd="1" destOrd="0" presId="urn:microsoft.com/office/officeart/2005/8/layout/lProcess2"/>
    <dgm:cxn modelId="{02CA29C6-E519-4C38-A75E-98CE8D574C47}" type="presParOf" srcId="{C174F3F1-1E3A-4BFE-A3E6-3B94E4A490C0}" destId="{B8B91D55-9400-4C39-9E92-229B599E4D7E}" srcOrd="2" destOrd="0" presId="urn:microsoft.com/office/officeart/2005/8/layout/lProcess2"/>
    <dgm:cxn modelId="{A27AD993-BAD4-4E2C-9C78-87D8EDB56A8D}" type="presParOf" srcId="{B8B91D55-9400-4C39-9E92-229B599E4D7E}" destId="{1CE3A5AB-FE92-41A6-B0B2-F9AEF6D97248}" srcOrd="0" destOrd="0" presId="urn:microsoft.com/office/officeart/2005/8/layout/lProcess2"/>
    <dgm:cxn modelId="{6D43AA56-56F3-43FE-BCBF-FF3C9901CAEF}" type="presParOf" srcId="{1CE3A5AB-FE92-41A6-B0B2-F9AEF6D97248}" destId="{1BF0C72E-F374-4F34-B3E9-9ADB617EAFCC}" srcOrd="0" destOrd="0" presId="urn:microsoft.com/office/officeart/2005/8/layout/lProcess2"/>
    <dgm:cxn modelId="{0A944027-D2C3-42C3-B0E5-83D4A4486856}" type="presParOf" srcId="{5E30F0EC-2A5B-4D30-8875-4D821FEAB6CF}" destId="{2ACB17A3-DD37-48AF-B77E-11454AF82A1F}" srcOrd="9" destOrd="0" presId="urn:microsoft.com/office/officeart/2005/8/layout/lProcess2"/>
    <dgm:cxn modelId="{E169187A-96E9-4A00-9C6E-C7C2690EAB6D}" type="presParOf" srcId="{5E30F0EC-2A5B-4D30-8875-4D821FEAB6CF}" destId="{76BD40C7-0338-4204-8194-B97BCDAB3FE8}" srcOrd="10" destOrd="0" presId="urn:microsoft.com/office/officeart/2005/8/layout/lProcess2"/>
    <dgm:cxn modelId="{59028C44-7490-4ED9-AE27-203785372F77}" type="presParOf" srcId="{76BD40C7-0338-4204-8194-B97BCDAB3FE8}" destId="{6464C13F-4BD9-473B-918B-6A34140B1EF7}" srcOrd="0" destOrd="0" presId="urn:microsoft.com/office/officeart/2005/8/layout/lProcess2"/>
    <dgm:cxn modelId="{4D691584-89AA-4E02-A453-6924DA56E55F}" type="presParOf" srcId="{76BD40C7-0338-4204-8194-B97BCDAB3FE8}" destId="{C0C09A33-8A08-42FD-851C-69AB31F1FA95}" srcOrd="1" destOrd="0" presId="urn:microsoft.com/office/officeart/2005/8/layout/lProcess2"/>
    <dgm:cxn modelId="{33EE4758-FBB9-4F9E-8A15-CDC1EC528C5D}" type="presParOf" srcId="{76BD40C7-0338-4204-8194-B97BCDAB3FE8}" destId="{53E502E2-B926-4FC0-8EB5-8FDED13779A3}" srcOrd="2" destOrd="0" presId="urn:microsoft.com/office/officeart/2005/8/layout/lProcess2"/>
    <dgm:cxn modelId="{8DF92A09-B4D4-4697-9A58-E1BA7D69E187}" type="presParOf" srcId="{53E502E2-B926-4FC0-8EB5-8FDED13779A3}" destId="{68E1A4A8-A949-44A7-96FB-177D0761FF5D}" srcOrd="0" destOrd="0" presId="urn:microsoft.com/office/officeart/2005/8/layout/lProcess2"/>
    <dgm:cxn modelId="{C48FDCA0-A4C5-4FD5-A20A-FF8E5FDD3904}" type="presParOf" srcId="{68E1A4A8-A949-44A7-96FB-177D0761FF5D}" destId="{614910C5-908B-4B7F-84DE-F05B7AB671F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CC6253-5737-4D4B-AD1A-47A3FBC59423}" type="doc">
      <dgm:prSet loTypeId="urn:microsoft.com/office/officeart/2005/8/layout/hProcess7" loCatId="list" qsTypeId="urn:microsoft.com/office/officeart/2005/8/quickstyle/simple1" qsCatId="simple" csTypeId="urn:microsoft.com/office/officeart/2005/8/colors/colorful4" csCatId="colorful" phldr="1"/>
      <dgm:spPr/>
      <dgm:t>
        <a:bodyPr/>
        <a:lstStyle/>
        <a:p>
          <a:endParaRPr lang="en-US"/>
        </a:p>
      </dgm:t>
    </dgm:pt>
    <dgm:pt modelId="{0808AEED-AC4A-4113-B39F-62B63DB65CC2}">
      <dgm:prSet phldrT="[Text]"/>
      <dgm:spPr/>
      <dgm:t>
        <a:bodyPr/>
        <a:lstStyle/>
        <a:p>
          <a:r>
            <a:rPr lang="en-US"/>
            <a:t>Identify</a:t>
          </a:r>
        </a:p>
      </dgm:t>
    </dgm:pt>
    <dgm:pt modelId="{BE8BA853-6BE4-4E16-9694-B8843171C812}" type="parTrans" cxnId="{CBC32FAE-85CF-45E8-A3D1-4AB07B25346D}">
      <dgm:prSet/>
      <dgm:spPr/>
      <dgm:t>
        <a:bodyPr/>
        <a:lstStyle/>
        <a:p>
          <a:endParaRPr lang="en-US"/>
        </a:p>
      </dgm:t>
    </dgm:pt>
    <dgm:pt modelId="{4E35DC3E-5E11-447F-A37A-AE9E256DCFF6}" type="sibTrans" cxnId="{CBC32FAE-85CF-45E8-A3D1-4AB07B25346D}">
      <dgm:prSet/>
      <dgm:spPr/>
      <dgm:t>
        <a:bodyPr/>
        <a:lstStyle/>
        <a:p>
          <a:endParaRPr lang="en-US"/>
        </a:p>
      </dgm:t>
    </dgm:pt>
    <dgm:pt modelId="{530CA7F6-A82A-4D51-9EDB-5D7FB73A338C}">
      <dgm:prSet phldrT="[Text]"/>
      <dgm:spPr/>
      <dgm:t>
        <a:bodyPr/>
        <a:lstStyle/>
        <a:p>
          <a:r>
            <a:rPr lang="en-US"/>
            <a:t>Identify new services needed through conversations and assessments (this includes services to support a child’s emotional, behavioral, and developmental needs and supports for the parent/guardian)</a:t>
          </a:r>
        </a:p>
      </dgm:t>
    </dgm:pt>
    <dgm:pt modelId="{91107903-61FE-40AE-BEF8-D130F28C7CD9}" type="parTrans" cxnId="{C12F32A6-BF2C-499B-82DE-456DC45E0536}">
      <dgm:prSet/>
      <dgm:spPr/>
      <dgm:t>
        <a:bodyPr/>
        <a:lstStyle/>
        <a:p>
          <a:endParaRPr lang="en-US"/>
        </a:p>
      </dgm:t>
    </dgm:pt>
    <dgm:pt modelId="{18E5E9AF-1D1F-4EEF-BB2D-CBC0F75EA8F5}" type="sibTrans" cxnId="{C12F32A6-BF2C-499B-82DE-456DC45E0536}">
      <dgm:prSet/>
      <dgm:spPr/>
      <dgm:t>
        <a:bodyPr/>
        <a:lstStyle/>
        <a:p>
          <a:endParaRPr lang="en-US"/>
        </a:p>
      </dgm:t>
    </dgm:pt>
    <dgm:pt modelId="{9E0E13A1-B85A-4E49-A78B-FF33A169BFE2}">
      <dgm:prSet phldrT="[Text]"/>
      <dgm:spPr/>
      <dgm:t>
        <a:bodyPr/>
        <a:lstStyle/>
        <a:p>
          <a:r>
            <a:rPr lang="en-US"/>
            <a:t>Connect</a:t>
          </a:r>
        </a:p>
      </dgm:t>
    </dgm:pt>
    <dgm:pt modelId="{15977551-FD28-4B1F-BC4F-653AE5EB6146}" type="parTrans" cxnId="{A1730AC0-BDC4-46CB-895C-BDF70E3ED266}">
      <dgm:prSet/>
      <dgm:spPr/>
      <dgm:t>
        <a:bodyPr/>
        <a:lstStyle/>
        <a:p>
          <a:endParaRPr lang="en-US"/>
        </a:p>
      </dgm:t>
    </dgm:pt>
    <dgm:pt modelId="{755C207F-28E5-45F3-B42D-EC4C6666BAE3}" type="sibTrans" cxnId="{A1730AC0-BDC4-46CB-895C-BDF70E3ED266}">
      <dgm:prSet/>
      <dgm:spPr/>
      <dgm:t>
        <a:bodyPr/>
        <a:lstStyle/>
        <a:p>
          <a:endParaRPr lang="en-US"/>
        </a:p>
      </dgm:t>
    </dgm:pt>
    <dgm:pt modelId="{A5416D13-E038-40A8-A99E-6D68772F8E6E}">
      <dgm:prSet phldrT="[Text]"/>
      <dgm:spPr/>
      <dgm:t>
        <a:bodyPr/>
        <a:lstStyle/>
        <a:p>
          <a:r>
            <a:rPr lang="en-US"/>
            <a:t>Connect Members to new services (e.g., assisting with appointment scheduling, completing needed paperwork, educating about service authorizations)</a:t>
          </a:r>
        </a:p>
      </dgm:t>
    </dgm:pt>
    <dgm:pt modelId="{6C3321CD-61F1-41BA-9E86-143EBBF79170}" type="parTrans" cxnId="{09020499-5BC5-45C2-A9F6-4BF4EFB33F57}">
      <dgm:prSet/>
      <dgm:spPr/>
      <dgm:t>
        <a:bodyPr/>
        <a:lstStyle/>
        <a:p>
          <a:endParaRPr lang="en-US"/>
        </a:p>
      </dgm:t>
    </dgm:pt>
    <dgm:pt modelId="{C859770B-5FA3-4ADA-9479-6F9F9F9CE699}" type="sibTrans" cxnId="{09020499-5BC5-45C2-A9F6-4BF4EFB33F57}">
      <dgm:prSet/>
      <dgm:spPr/>
      <dgm:t>
        <a:bodyPr/>
        <a:lstStyle/>
        <a:p>
          <a:endParaRPr lang="en-US"/>
        </a:p>
      </dgm:t>
    </dgm:pt>
    <dgm:pt modelId="{C00ABB78-727C-411C-AD1C-336F8F727122}">
      <dgm:prSet phldrT="[Text]"/>
      <dgm:spPr/>
      <dgm:t>
        <a:bodyPr/>
        <a:lstStyle/>
        <a:p>
          <a:r>
            <a:rPr lang="en-US"/>
            <a:t>Educate</a:t>
          </a:r>
        </a:p>
      </dgm:t>
    </dgm:pt>
    <dgm:pt modelId="{05086D87-B53C-4368-9EF4-C656594032DB}" type="parTrans" cxnId="{C53BEF24-6460-4F9C-B44B-3718D71E50D6}">
      <dgm:prSet/>
      <dgm:spPr/>
      <dgm:t>
        <a:bodyPr/>
        <a:lstStyle/>
        <a:p>
          <a:endParaRPr lang="en-US"/>
        </a:p>
      </dgm:t>
    </dgm:pt>
    <dgm:pt modelId="{792BF07B-6121-47CE-A782-7DF4D91A600E}" type="sibTrans" cxnId="{C53BEF24-6460-4F9C-B44B-3718D71E50D6}">
      <dgm:prSet/>
      <dgm:spPr/>
      <dgm:t>
        <a:bodyPr/>
        <a:lstStyle/>
        <a:p>
          <a:endParaRPr lang="en-US"/>
        </a:p>
      </dgm:t>
    </dgm:pt>
    <dgm:pt modelId="{6C30D32E-6339-4810-903A-C17BDD0C99B7}">
      <dgm:prSet phldrT="[Text]"/>
      <dgm:spPr/>
      <dgm:t>
        <a:bodyPr/>
        <a:lstStyle/>
        <a:p>
          <a:r>
            <a:rPr lang="en-US"/>
            <a:t>Educate and coach the child and family about new or changing conditions, services, equipment, etc. (or facilitate connections to such education/coaching as applicable)</a:t>
          </a:r>
        </a:p>
      </dgm:t>
    </dgm:pt>
    <dgm:pt modelId="{7402EF92-1BCF-42BB-9552-6218A34A579F}" type="parTrans" cxnId="{67C1C3A7-DC77-4E2E-9ACF-9EA06E1D1FD5}">
      <dgm:prSet/>
      <dgm:spPr/>
      <dgm:t>
        <a:bodyPr/>
        <a:lstStyle/>
        <a:p>
          <a:endParaRPr lang="en-US"/>
        </a:p>
      </dgm:t>
    </dgm:pt>
    <dgm:pt modelId="{9D1B3808-FB05-4C75-B7EF-D0B3782FFBC3}" type="sibTrans" cxnId="{67C1C3A7-DC77-4E2E-9ACF-9EA06E1D1FD5}">
      <dgm:prSet/>
      <dgm:spPr/>
      <dgm:t>
        <a:bodyPr/>
        <a:lstStyle/>
        <a:p>
          <a:endParaRPr lang="en-US"/>
        </a:p>
      </dgm:t>
    </dgm:pt>
    <dgm:pt modelId="{1FDF40B4-D2AF-46D2-B230-ED88DBE67D64}" type="pres">
      <dgm:prSet presAssocID="{2ACC6253-5737-4D4B-AD1A-47A3FBC59423}" presName="Name0" presStyleCnt="0">
        <dgm:presLayoutVars>
          <dgm:dir/>
          <dgm:animLvl val="lvl"/>
          <dgm:resizeHandles val="exact"/>
        </dgm:presLayoutVars>
      </dgm:prSet>
      <dgm:spPr/>
    </dgm:pt>
    <dgm:pt modelId="{5DDC41A7-F1D3-4BAA-ABAA-7C541A912EC5}" type="pres">
      <dgm:prSet presAssocID="{0808AEED-AC4A-4113-B39F-62B63DB65CC2}" presName="compositeNode" presStyleCnt="0">
        <dgm:presLayoutVars>
          <dgm:bulletEnabled val="1"/>
        </dgm:presLayoutVars>
      </dgm:prSet>
      <dgm:spPr/>
    </dgm:pt>
    <dgm:pt modelId="{339ECD2F-F584-40CC-A9B0-48F0F21CF02C}" type="pres">
      <dgm:prSet presAssocID="{0808AEED-AC4A-4113-B39F-62B63DB65CC2}" presName="bgRect" presStyleLbl="node1" presStyleIdx="0" presStyleCnt="3"/>
      <dgm:spPr/>
    </dgm:pt>
    <dgm:pt modelId="{EC64FD49-714B-44A4-BC79-BB152139FFAF}" type="pres">
      <dgm:prSet presAssocID="{0808AEED-AC4A-4113-B39F-62B63DB65CC2}" presName="parentNode" presStyleLbl="node1" presStyleIdx="0" presStyleCnt="3">
        <dgm:presLayoutVars>
          <dgm:chMax val="0"/>
          <dgm:bulletEnabled val="1"/>
        </dgm:presLayoutVars>
      </dgm:prSet>
      <dgm:spPr/>
    </dgm:pt>
    <dgm:pt modelId="{DB51886C-BCB8-4D51-A6C6-2F86B3D75A46}" type="pres">
      <dgm:prSet presAssocID="{0808AEED-AC4A-4113-B39F-62B63DB65CC2}" presName="childNode" presStyleLbl="node1" presStyleIdx="0" presStyleCnt="3">
        <dgm:presLayoutVars>
          <dgm:bulletEnabled val="1"/>
        </dgm:presLayoutVars>
      </dgm:prSet>
      <dgm:spPr/>
    </dgm:pt>
    <dgm:pt modelId="{8605877D-449A-4DF9-8736-809F4FD5292F}" type="pres">
      <dgm:prSet presAssocID="{4E35DC3E-5E11-447F-A37A-AE9E256DCFF6}" presName="hSp" presStyleCnt="0"/>
      <dgm:spPr/>
    </dgm:pt>
    <dgm:pt modelId="{E00830C7-5FB5-46E2-8A71-603F8FAC0135}" type="pres">
      <dgm:prSet presAssocID="{4E35DC3E-5E11-447F-A37A-AE9E256DCFF6}" presName="vProcSp" presStyleCnt="0"/>
      <dgm:spPr/>
    </dgm:pt>
    <dgm:pt modelId="{0304F047-790A-40F2-8A96-E26C07A7C452}" type="pres">
      <dgm:prSet presAssocID="{4E35DC3E-5E11-447F-A37A-AE9E256DCFF6}" presName="vSp1" presStyleCnt="0"/>
      <dgm:spPr/>
    </dgm:pt>
    <dgm:pt modelId="{D5FA36AF-9218-434E-86CB-7B150C789300}" type="pres">
      <dgm:prSet presAssocID="{4E35DC3E-5E11-447F-A37A-AE9E256DCFF6}" presName="simulatedConn" presStyleLbl="solidFgAcc1" presStyleIdx="0" presStyleCnt="2"/>
      <dgm:spPr/>
    </dgm:pt>
    <dgm:pt modelId="{59AC9DCE-AC65-4C54-B8A1-FE2467199B5D}" type="pres">
      <dgm:prSet presAssocID="{4E35DC3E-5E11-447F-A37A-AE9E256DCFF6}" presName="vSp2" presStyleCnt="0"/>
      <dgm:spPr/>
    </dgm:pt>
    <dgm:pt modelId="{3762C71E-82C4-498D-A983-33E9D222D3E3}" type="pres">
      <dgm:prSet presAssocID="{4E35DC3E-5E11-447F-A37A-AE9E256DCFF6}" presName="sibTrans" presStyleCnt="0"/>
      <dgm:spPr/>
    </dgm:pt>
    <dgm:pt modelId="{81F8E539-ABCD-4642-B05C-D017302CD17D}" type="pres">
      <dgm:prSet presAssocID="{9E0E13A1-B85A-4E49-A78B-FF33A169BFE2}" presName="compositeNode" presStyleCnt="0">
        <dgm:presLayoutVars>
          <dgm:bulletEnabled val="1"/>
        </dgm:presLayoutVars>
      </dgm:prSet>
      <dgm:spPr/>
    </dgm:pt>
    <dgm:pt modelId="{5276BDB6-207C-429D-8EA7-F577A65CA9F1}" type="pres">
      <dgm:prSet presAssocID="{9E0E13A1-B85A-4E49-A78B-FF33A169BFE2}" presName="bgRect" presStyleLbl="node1" presStyleIdx="1" presStyleCnt="3"/>
      <dgm:spPr/>
    </dgm:pt>
    <dgm:pt modelId="{257368D8-1DD7-4A29-ACA2-2E015A9C7CEA}" type="pres">
      <dgm:prSet presAssocID="{9E0E13A1-B85A-4E49-A78B-FF33A169BFE2}" presName="parentNode" presStyleLbl="node1" presStyleIdx="1" presStyleCnt="3">
        <dgm:presLayoutVars>
          <dgm:chMax val="0"/>
          <dgm:bulletEnabled val="1"/>
        </dgm:presLayoutVars>
      </dgm:prSet>
      <dgm:spPr/>
    </dgm:pt>
    <dgm:pt modelId="{79E7E783-AE98-4303-A678-A22E8AAF6D8D}" type="pres">
      <dgm:prSet presAssocID="{9E0E13A1-B85A-4E49-A78B-FF33A169BFE2}" presName="childNode" presStyleLbl="node1" presStyleIdx="1" presStyleCnt="3">
        <dgm:presLayoutVars>
          <dgm:bulletEnabled val="1"/>
        </dgm:presLayoutVars>
      </dgm:prSet>
      <dgm:spPr/>
    </dgm:pt>
    <dgm:pt modelId="{2A9CF37D-E946-4EC0-A9C5-3042EA725D77}" type="pres">
      <dgm:prSet presAssocID="{755C207F-28E5-45F3-B42D-EC4C6666BAE3}" presName="hSp" presStyleCnt="0"/>
      <dgm:spPr/>
    </dgm:pt>
    <dgm:pt modelId="{9C5364A7-B1F5-4A86-9D4D-BD0998CBA369}" type="pres">
      <dgm:prSet presAssocID="{755C207F-28E5-45F3-B42D-EC4C6666BAE3}" presName="vProcSp" presStyleCnt="0"/>
      <dgm:spPr/>
    </dgm:pt>
    <dgm:pt modelId="{E915F3D5-F208-422A-99B8-994B30678A58}" type="pres">
      <dgm:prSet presAssocID="{755C207F-28E5-45F3-B42D-EC4C6666BAE3}" presName="vSp1" presStyleCnt="0"/>
      <dgm:spPr/>
    </dgm:pt>
    <dgm:pt modelId="{F453A2F1-E2AB-4B6A-A46D-73F7F9B7692C}" type="pres">
      <dgm:prSet presAssocID="{755C207F-28E5-45F3-B42D-EC4C6666BAE3}" presName="simulatedConn" presStyleLbl="solidFgAcc1" presStyleIdx="1" presStyleCnt="2"/>
      <dgm:spPr/>
    </dgm:pt>
    <dgm:pt modelId="{F747AF65-0E18-4AF8-AE75-0F3D7D340770}" type="pres">
      <dgm:prSet presAssocID="{755C207F-28E5-45F3-B42D-EC4C6666BAE3}" presName="vSp2" presStyleCnt="0"/>
      <dgm:spPr/>
    </dgm:pt>
    <dgm:pt modelId="{5062220E-7417-44B6-9978-88C6614B721C}" type="pres">
      <dgm:prSet presAssocID="{755C207F-28E5-45F3-B42D-EC4C6666BAE3}" presName="sibTrans" presStyleCnt="0"/>
      <dgm:spPr/>
    </dgm:pt>
    <dgm:pt modelId="{D051F1E2-AA66-41DE-B993-346546212C14}" type="pres">
      <dgm:prSet presAssocID="{C00ABB78-727C-411C-AD1C-336F8F727122}" presName="compositeNode" presStyleCnt="0">
        <dgm:presLayoutVars>
          <dgm:bulletEnabled val="1"/>
        </dgm:presLayoutVars>
      </dgm:prSet>
      <dgm:spPr/>
    </dgm:pt>
    <dgm:pt modelId="{65BC571A-1384-490A-B2A9-4E1B2B83791F}" type="pres">
      <dgm:prSet presAssocID="{C00ABB78-727C-411C-AD1C-336F8F727122}" presName="bgRect" presStyleLbl="node1" presStyleIdx="2" presStyleCnt="3"/>
      <dgm:spPr/>
    </dgm:pt>
    <dgm:pt modelId="{8E8485AA-AA03-459E-8558-23E0D2F2576B}" type="pres">
      <dgm:prSet presAssocID="{C00ABB78-727C-411C-AD1C-336F8F727122}" presName="parentNode" presStyleLbl="node1" presStyleIdx="2" presStyleCnt="3">
        <dgm:presLayoutVars>
          <dgm:chMax val="0"/>
          <dgm:bulletEnabled val="1"/>
        </dgm:presLayoutVars>
      </dgm:prSet>
      <dgm:spPr/>
    </dgm:pt>
    <dgm:pt modelId="{7B27F6CB-BD1A-407E-8A67-C19E833C846C}" type="pres">
      <dgm:prSet presAssocID="{C00ABB78-727C-411C-AD1C-336F8F727122}" presName="childNode" presStyleLbl="node1" presStyleIdx="2" presStyleCnt="3">
        <dgm:presLayoutVars>
          <dgm:bulletEnabled val="1"/>
        </dgm:presLayoutVars>
      </dgm:prSet>
      <dgm:spPr/>
    </dgm:pt>
  </dgm:ptLst>
  <dgm:cxnLst>
    <dgm:cxn modelId="{5BBCC203-47C0-4991-BC95-D23993D7339A}" type="presOf" srcId="{0808AEED-AC4A-4113-B39F-62B63DB65CC2}" destId="{339ECD2F-F584-40CC-A9B0-48F0F21CF02C}" srcOrd="0" destOrd="0" presId="urn:microsoft.com/office/officeart/2005/8/layout/hProcess7"/>
    <dgm:cxn modelId="{C53BEF24-6460-4F9C-B44B-3718D71E50D6}" srcId="{2ACC6253-5737-4D4B-AD1A-47A3FBC59423}" destId="{C00ABB78-727C-411C-AD1C-336F8F727122}" srcOrd="2" destOrd="0" parTransId="{05086D87-B53C-4368-9EF4-C656594032DB}" sibTransId="{792BF07B-6121-47CE-A782-7DF4D91A600E}"/>
    <dgm:cxn modelId="{9ADA0E35-429B-4732-AA8D-3FF82358AAD6}" type="presOf" srcId="{C00ABB78-727C-411C-AD1C-336F8F727122}" destId="{65BC571A-1384-490A-B2A9-4E1B2B83791F}" srcOrd="0" destOrd="0" presId="urn:microsoft.com/office/officeart/2005/8/layout/hProcess7"/>
    <dgm:cxn modelId="{0983905B-B1F2-48A8-841B-2D281549FD64}" type="presOf" srcId="{9E0E13A1-B85A-4E49-A78B-FF33A169BFE2}" destId="{257368D8-1DD7-4A29-ACA2-2E015A9C7CEA}" srcOrd="1" destOrd="0" presId="urn:microsoft.com/office/officeart/2005/8/layout/hProcess7"/>
    <dgm:cxn modelId="{0DE2EB5D-929D-4A03-8B4C-03C60A03CDF6}" type="presOf" srcId="{0808AEED-AC4A-4113-B39F-62B63DB65CC2}" destId="{EC64FD49-714B-44A4-BC79-BB152139FFAF}" srcOrd="1" destOrd="0" presId="urn:microsoft.com/office/officeart/2005/8/layout/hProcess7"/>
    <dgm:cxn modelId="{705C0C47-E0B5-4237-B720-EA4706716BE1}" type="presOf" srcId="{C00ABB78-727C-411C-AD1C-336F8F727122}" destId="{8E8485AA-AA03-459E-8558-23E0D2F2576B}" srcOrd="1" destOrd="0" presId="urn:microsoft.com/office/officeart/2005/8/layout/hProcess7"/>
    <dgm:cxn modelId="{4024ED71-B76E-472C-B1FC-BA566D17DCFC}" type="presOf" srcId="{A5416D13-E038-40A8-A99E-6D68772F8E6E}" destId="{79E7E783-AE98-4303-A678-A22E8AAF6D8D}" srcOrd="0" destOrd="0" presId="urn:microsoft.com/office/officeart/2005/8/layout/hProcess7"/>
    <dgm:cxn modelId="{318EBB7A-152D-4619-8D30-3837CCAC13FA}" type="presOf" srcId="{530CA7F6-A82A-4D51-9EDB-5D7FB73A338C}" destId="{DB51886C-BCB8-4D51-A6C6-2F86B3D75A46}" srcOrd="0" destOrd="0" presId="urn:microsoft.com/office/officeart/2005/8/layout/hProcess7"/>
    <dgm:cxn modelId="{7A84D37A-6C35-400B-A362-0D6F6DD2E86D}" type="presOf" srcId="{2ACC6253-5737-4D4B-AD1A-47A3FBC59423}" destId="{1FDF40B4-D2AF-46D2-B230-ED88DBE67D64}" srcOrd="0" destOrd="0" presId="urn:microsoft.com/office/officeart/2005/8/layout/hProcess7"/>
    <dgm:cxn modelId="{09020499-5BC5-45C2-A9F6-4BF4EFB33F57}" srcId="{9E0E13A1-B85A-4E49-A78B-FF33A169BFE2}" destId="{A5416D13-E038-40A8-A99E-6D68772F8E6E}" srcOrd="0" destOrd="0" parTransId="{6C3321CD-61F1-41BA-9E86-143EBBF79170}" sibTransId="{C859770B-5FA3-4ADA-9479-6F9F9F9CE699}"/>
    <dgm:cxn modelId="{C12F32A6-BF2C-499B-82DE-456DC45E0536}" srcId="{0808AEED-AC4A-4113-B39F-62B63DB65CC2}" destId="{530CA7F6-A82A-4D51-9EDB-5D7FB73A338C}" srcOrd="0" destOrd="0" parTransId="{91107903-61FE-40AE-BEF8-D130F28C7CD9}" sibTransId="{18E5E9AF-1D1F-4EEF-BB2D-CBC0F75EA8F5}"/>
    <dgm:cxn modelId="{67C1C3A7-DC77-4E2E-9ACF-9EA06E1D1FD5}" srcId="{C00ABB78-727C-411C-AD1C-336F8F727122}" destId="{6C30D32E-6339-4810-903A-C17BDD0C99B7}" srcOrd="0" destOrd="0" parTransId="{7402EF92-1BCF-42BB-9552-6218A34A579F}" sibTransId="{9D1B3808-FB05-4C75-B7EF-D0B3782FFBC3}"/>
    <dgm:cxn modelId="{CBC32FAE-85CF-45E8-A3D1-4AB07B25346D}" srcId="{2ACC6253-5737-4D4B-AD1A-47A3FBC59423}" destId="{0808AEED-AC4A-4113-B39F-62B63DB65CC2}" srcOrd="0" destOrd="0" parTransId="{BE8BA853-6BE4-4E16-9694-B8843171C812}" sibTransId="{4E35DC3E-5E11-447F-A37A-AE9E256DCFF6}"/>
    <dgm:cxn modelId="{A1730AC0-BDC4-46CB-895C-BDF70E3ED266}" srcId="{2ACC6253-5737-4D4B-AD1A-47A3FBC59423}" destId="{9E0E13A1-B85A-4E49-A78B-FF33A169BFE2}" srcOrd="1" destOrd="0" parTransId="{15977551-FD28-4B1F-BC4F-653AE5EB6146}" sibTransId="{755C207F-28E5-45F3-B42D-EC4C6666BAE3}"/>
    <dgm:cxn modelId="{ED2152E4-A8E8-4E69-A827-5F0C65B679EB}" type="presOf" srcId="{9E0E13A1-B85A-4E49-A78B-FF33A169BFE2}" destId="{5276BDB6-207C-429D-8EA7-F577A65CA9F1}" srcOrd="0" destOrd="0" presId="urn:microsoft.com/office/officeart/2005/8/layout/hProcess7"/>
    <dgm:cxn modelId="{717467E8-6081-4D06-98D2-6B7A66A83526}" type="presOf" srcId="{6C30D32E-6339-4810-903A-C17BDD0C99B7}" destId="{7B27F6CB-BD1A-407E-8A67-C19E833C846C}" srcOrd="0" destOrd="0" presId="urn:microsoft.com/office/officeart/2005/8/layout/hProcess7"/>
    <dgm:cxn modelId="{04231587-0B91-4AEB-99E7-F889AC493271}" type="presParOf" srcId="{1FDF40B4-D2AF-46D2-B230-ED88DBE67D64}" destId="{5DDC41A7-F1D3-4BAA-ABAA-7C541A912EC5}" srcOrd="0" destOrd="0" presId="urn:microsoft.com/office/officeart/2005/8/layout/hProcess7"/>
    <dgm:cxn modelId="{BD074D7B-0C13-401B-BA40-23CBD7A87240}" type="presParOf" srcId="{5DDC41A7-F1D3-4BAA-ABAA-7C541A912EC5}" destId="{339ECD2F-F584-40CC-A9B0-48F0F21CF02C}" srcOrd="0" destOrd="0" presId="urn:microsoft.com/office/officeart/2005/8/layout/hProcess7"/>
    <dgm:cxn modelId="{DD40CE24-4C8F-4197-8902-6BE13984023A}" type="presParOf" srcId="{5DDC41A7-F1D3-4BAA-ABAA-7C541A912EC5}" destId="{EC64FD49-714B-44A4-BC79-BB152139FFAF}" srcOrd="1" destOrd="0" presId="urn:microsoft.com/office/officeart/2005/8/layout/hProcess7"/>
    <dgm:cxn modelId="{F191FFCB-EB63-418C-A521-4FF5D3500F95}" type="presParOf" srcId="{5DDC41A7-F1D3-4BAA-ABAA-7C541A912EC5}" destId="{DB51886C-BCB8-4D51-A6C6-2F86B3D75A46}" srcOrd="2" destOrd="0" presId="urn:microsoft.com/office/officeart/2005/8/layout/hProcess7"/>
    <dgm:cxn modelId="{31F13901-4D7C-44F6-9DF5-3891CE7C1C88}" type="presParOf" srcId="{1FDF40B4-D2AF-46D2-B230-ED88DBE67D64}" destId="{8605877D-449A-4DF9-8736-809F4FD5292F}" srcOrd="1" destOrd="0" presId="urn:microsoft.com/office/officeart/2005/8/layout/hProcess7"/>
    <dgm:cxn modelId="{EC2A3C6C-7D66-40F0-B966-6F90F5DB7EE7}" type="presParOf" srcId="{1FDF40B4-D2AF-46D2-B230-ED88DBE67D64}" destId="{E00830C7-5FB5-46E2-8A71-603F8FAC0135}" srcOrd="2" destOrd="0" presId="urn:microsoft.com/office/officeart/2005/8/layout/hProcess7"/>
    <dgm:cxn modelId="{ACC1CC3D-2041-49C0-BBE4-AC2B812BC885}" type="presParOf" srcId="{E00830C7-5FB5-46E2-8A71-603F8FAC0135}" destId="{0304F047-790A-40F2-8A96-E26C07A7C452}" srcOrd="0" destOrd="0" presId="urn:microsoft.com/office/officeart/2005/8/layout/hProcess7"/>
    <dgm:cxn modelId="{A3B96BA4-9F82-460D-BCF0-5211D6576320}" type="presParOf" srcId="{E00830C7-5FB5-46E2-8A71-603F8FAC0135}" destId="{D5FA36AF-9218-434E-86CB-7B150C789300}" srcOrd="1" destOrd="0" presId="urn:microsoft.com/office/officeart/2005/8/layout/hProcess7"/>
    <dgm:cxn modelId="{6C79A6A0-9240-4E2F-B14D-6BD6A2B61669}" type="presParOf" srcId="{E00830C7-5FB5-46E2-8A71-603F8FAC0135}" destId="{59AC9DCE-AC65-4C54-B8A1-FE2467199B5D}" srcOrd="2" destOrd="0" presId="urn:microsoft.com/office/officeart/2005/8/layout/hProcess7"/>
    <dgm:cxn modelId="{2FFFE93D-6820-4BCE-A02E-59B716269B3D}" type="presParOf" srcId="{1FDF40B4-D2AF-46D2-B230-ED88DBE67D64}" destId="{3762C71E-82C4-498D-A983-33E9D222D3E3}" srcOrd="3" destOrd="0" presId="urn:microsoft.com/office/officeart/2005/8/layout/hProcess7"/>
    <dgm:cxn modelId="{6F5E72D9-F716-48DC-B399-34D0621E42F3}" type="presParOf" srcId="{1FDF40B4-D2AF-46D2-B230-ED88DBE67D64}" destId="{81F8E539-ABCD-4642-B05C-D017302CD17D}" srcOrd="4" destOrd="0" presId="urn:microsoft.com/office/officeart/2005/8/layout/hProcess7"/>
    <dgm:cxn modelId="{28C858BE-D891-44E0-980E-CF1D14D7640E}" type="presParOf" srcId="{81F8E539-ABCD-4642-B05C-D017302CD17D}" destId="{5276BDB6-207C-429D-8EA7-F577A65CA9F1}" srcOrd="0" destOrd="0" presId="urn:microsoft.com/office/officeart/2005/8/layout/hProcess7"/>
    <dgm:cxn modelId="{81DABC21-8379-4500-A292-10CBF4180F75}" type="presParOf" srcId="{81F8E539-ABCD-4642-B05C-D017302CD17D}" destId="{257368D8-1DD7-4A29-ACA2-2E015A9C7CEA}" srcOrd="1" destOrd="0" presId="urn:microsoft.com/office/officeart/2005/8/layout/hProcess7"/>
    <dgm:cxn modelId="{A456CF72-E849-41CF-8267-B35988FE4E20}" type="presParOf" srcId="{81F8E539-ABCD-4642-B05C-D017302CD17D}" destId="{79E7E783-AE98-4303-A678-A22E8AAF6D8D}" srcOrd="2" destOrd="0" presId="urn:microsoft.com/office/officeart/2005/8/layout/hProcess7"/>
    <dgm:cxn modelId="{BD9E2371-7281-436E-ADDA-910839AD7DFD}" type="presParOf" srcId="{1FDF40B4-D2AF-46D2-B230-ED88DBE67D64}" destId="{2A9CF37D-E946-4EC0-A9C5-3042EA725D77}" srcOrd="5" destOrd="0" presId="urn:microsoft.com/office/officeart/2005/8/layout/hProcess7"/>
    <dgm:cxn modelId="{67FD7FD9-B66D-4433-8041-4D8830A0CE35}" type="presParOf" srcId="{1FDF40B4-D2AF-46D2-B230-ED88DBE67D64}" destId="{9C5364A7-B1F5-4A86-9D4D-BD0998CBA369}" srcOrd="6" destOrd="0" presId="urn:microsoft.com/office/officeart/2005/8/layout/hProcess7"/>
    <dgm:cxn modelId="{6781ADC9-2C6E-46FC-8D95-4C8890C660EE}" type="presParOf" srcId="{9C5364A7-B1F5-4A86-9D4D-BD0998CBA369}" destId="{E915F3D5-F208-422A-99B8-994B30678A58}" srcOrd="0" destOrd="0" presId="urn:microsoft.com/office/officeart/2005/8/layout/hProcess7"/>
    <dgm:cxn modelId="{400A7B37-0F67-4CB5-AE8A-006722CA00E7}" type="presParOf" srcId="{9C5364A7-B1F5-4A86-9D4D-BD0998CBA369}" destId="{F453A2F1-E2AB-4B6A-A46D-73F7F9B7692C}" srcOrd="1" destOrd="0" presId="urn:microsoft.com/office/officeart/2005/8/layout/hProcess7"/>
    <dgm:cxn modelId="{E7F4A5AB-B5BC-461F-9712-1A3FC2AA64E5}" type="presParOf" srcId="{9C5364A7-B1F5-4A86-9D4D-BD0998CBA369}" destId="{F747AF65-0E18-4AF8-AE75-0F3D7D340770}" srcOrd="2" destOrd="0" presId="urn:microsoft.com/office/officeart/2005/8/layout/hProcess7"/>
    <dgm:cxn modelId="{415C5D58-7944-455D-BA3D-8225EF222713}" type="presParOf" srcId="{1FDF40B4-D2AF-46D2-B230-ED88DBE67D64}" destId="{5062220E-7417-44B6-9978-88C6614B721C}" srcOrd="7" destOrd="0" presId="urn:microsoft.com/office/officeart/2005/8/layout/hProcess7"/>
    <dgm:cxn modelId="{30ECE62D-30EE-4F95-9964-2C13DF631E43}" type="presParOf" srcId="{1FDF40B4-D2AF-46D2-B230-ED88DBE67D64}" destId="{D051F1E2-AA66-41DE-B993-346546212C14}" srcOrd="8" destOrd="0" presId="urn:microsoft.com/office/officeart/2005/8/layout/hProcess7"/>
    <dgm:cxn modelId="{7A3844DD-6372-46A5-AE30-9B604F3B4061}" type="presParOf" srcId="{D051F1E2-AA66-41DE-B993-346546212C14}" destId="{65BC571A-1384-490A-B2A9-4E1B2B83791F}" srcOrd="0" destOrd="0" presId="urn:microsoft.com/office/officeart/2005/8/layout/hProcess7"/>
    <dgm:cxn modelId="{97F8CC72-5360-4ABE-9ABB-07D1C6313FE5}" type="presParOf" srcId="{D051F1E2-AA66-41DE-B993-346546212C14}" destId="{8E8485AA-AA03-459E-8558-23E0D2F2576B}" srcOrd="1" destOrd="0" presId="urn:microsoft.com/office/officeart/2005/8/layout/hProcess7"/>
    <dgm:cxn modelId="{2D9CBA36-F9AE-4EB9-84E6-6897C868878E}" type="presParOf" srcId="{D051F1E2-AA66-41DE-B993-346546212C14}" destId="{7B27F6CB-BD1A-407E-8A67-C19E833C846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62AF3-432F-4646-8936-EFF2338D3853}">
      <dsp:nvSpPr>
        <dsp:cNvPr id="0" name=""/>
        <dsp:cNvSpPr/>
      </dsp:nvSpPr>
      <dsp:spPr>
        <a:xfrm>
          <a:off x="2803" y="722446"/>
          <a:ext cx="2990010" cy="294096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2889250">
            <a:lnSpc>
              <a:spcPct val="90000"/>
            </a:lnSpc>
            <a:spcBef>
              <a:spcPct val="0"/>
            </a:spcBef>
            <a:spcAft>
              <a:spcPct val="15000"/>
            </a:spcAft>
            <a:buChar char="•"/>
          </a:pPr>
          <a:endParaRPr lang="en-US" sz="6500" kern="1200"/>
        </a:p>
      </dsp:txBody>
      <dsp:txXfrm>
        <a:off x="70483" y="790126"/>
        <a:ext cx="2854650" cy="2175401"/>
      </dsp:txXfrm>
    </dsp:sp>
    <dsp:sp modelId="{B2CF2610-C64A-4B73-BEA0-3143BE83D8C0}">
      <dsp:nvSpPr>
        <dsp:cNvPr id="0" name=""/>
        <dsp:cNvSpPr/>
      </dsp:nvSpPr>
      <dsp:spPr>
        <a:xfrm>
          <a:off x="1535960" y="2158968"/>
          <a:ext cx="3595550" cy="3595550"/>
        </a:xfrm>
        <a:prstGeom prst="leftCircularArrow">
          <a:avLst>
            <a:gd name="adj1" fmla="val 2842"/>
            <a:gd name="adj2" fmla="val 347135"/>
            <a:gd name="adj3" fmla="val 2007899"/>
            <a:gd name="adj4" fmla="val 8909742"/>
            <a:gd name="adj5" fmla="val 3315"/>
          </a:avLst>
        </a:prstGeom>
        <a:noFill/>
        <a:ln>
          <a:noFill/>
        </a:ln>
        <a:effectLst/>
      </dsp:spPr>
      <dsp:style>
        <a:lnRef idx="0">
          <a:scrgbClr r="0" g="0" b="0"/>
        </a:lnRef>
        <a:fillRef idx="1">
          <a:scrgbClr r="0" g="0" b="0"/>
        </a:fillRef>
        <a:effectRef idx="0">
          <a:scrgbClr r="0" g="0" b="0"/>
        </a:effectRef>
        <a:fontRef idx="minor">
          <a:schemeClr val="lt1"/>
        </a:fontRef>
      </dsp:style>
    </dsp:sp>
    <dsp:sp modelId="{EED0B5A8-D98D-4A6E-ADFE-381AE4E4690E}">
      <dsp:nvSpPr>
        <dsp:cNvPr id="0" name=""/>
        <dsp:cNvSpPr/>
      </dsp:nvSpPr>
      <dsp:spPr>
        <a:xfrm>
          <a:off x="490957" y="1785427"/>
          <a:ext cx="2808726" cy="305292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Identify the domains of the </a:t>
          </a:r>
          <a:r>
            <a:rPr lang="en-US" sz="1800" b="1" u="sng" kern="1200"/>
            <a:t>National Care Coordination Standards </a:t>
          </a:r>
          <a:r>
            <a:rPr lang="en-US" sz="1800" kern="1200"/>
            <a:t>for CYSHCN</a:t>
          </a:r>
        </a:p>
      </dsp:txBody>
      <dsp:txXfrm>
        <a:off x="573222" y="1867692"/>
        <a:ext cx="2644196" cy="2888395"/>
      </dsp:txXfrm>
    </dsp:sp>
    <dsp:sp modelId="{E8356D7A-D7D3-4B20-B185-CD0B671AB86B}">
      <dsp:nvSpPr>
        <dsp:cNvPr id="0" name=""/>
        <dsp:cNvSpPr/>
      </dsp:nvSpPr>
      <dsp:spPr>
        <a:xfrm>
          <a:off x="3849782" y="1753384"/>
          <a:ext cx="3154754" cy="270834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944512"/>
              <a:satOff val="19966"/>
              <a:lumOff val="-686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4FCC77-4D6D-4009-86CC-10C8751D3A8D}">
      <dsp:nvSpPr>
        <dsp:cNvPr id="0" name=""/>
        <dsp:cNvSpPr/>
      </dsp:nvSpPr>
      <dsp:spPr>
        <a:xfrm>
          <a:off x="5937736" y="-285768"/>
          <a:ext cx="3805964" cy="3805964"/>
        </a:xfrm>
        <a:prstGeom prst="circularArrow">
          <a:avLst>
            <a:gd name="adj1" fmla="val 2685"/>
            <a:gd name="adj2" fmla="val 326742"/>
            <a:gd name="adj3" fmla="val 18774082"/>
            <a:gd name="adj4" fmla="val 11851845"/>
            <a:gd name="adj5" fmla="val 3132"/>
          </a:avLst>
        </a:prstGeom>
        <a:noFill/>
        <a:ln>
          <a:noFill/>
        </a:ln>
        <a:effectLst/>
      </dsp:spPr>
      <dsp:style>
        <a:lnRef idx="0">
          <a:scrgbClr r="0" g="0" b="0"/>
        </a:lnRef>
        <a:fillRef idx="1">
          <a:scrgbClr r="0" g="0" b="0"/>
        </a:fillRef>
        <a:effectRef idx="0">
          <a:scrgbClr r="0" g="0" b="0"/>
        </a:effectRef>
        <a:fontRef idx="minor">
          <a:schemeClr val="lt1"/>
        </a:fontRef>
      </dsp:style>
    </dsp:sp>
    <dsp:sp modelId="{B1EE60A3-C18C-4178-A358-A64260C3A2E6}">
      <dsp:nvSpPr>
        <dsp:cNvPr id="0" name=""/>
        <dsp:cNvSpPr/>
      </dsp:nvSpPr>
      <dsp:spPr>
        <a:xfrm>
          <a:off x="4534963" y="1176030"/>
          <a:ext cx="2727551" cy="257688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Explain how </a:t>
          </a:r>
          <a:r>
            <a:rPr lang="en-US" sz="1800" b="1" u="sng" kern="1200"/>
            <a:t>coordinated, holistic and integrated care </a:t>
          </a:r>
          <a:r>
            <a:rPr lang="en-US" sz="1800" kern="1200"/>
            <a:t>is important for CYSHCN and their families</a:t>
          </a:r>
          <a:endParaRPr lang="en-US" sz="1800" b="1" kern="1200"/>
        </a:p>
      </dsp:txBody>
      <dsp:txXfrm>
        <a:off x="4610437" y="1251504"/>
        <a:ext cx="2576603" cy="2425936"/>
      </dsp:txXfrm>
    </dsp:sp>
    <dsp:sp modelId="{EA40C7C3-8C9D-4CC1-B886-6B3F1FCCFDC2}">
      <dsp:nvSpPr>
        <dsp:cNvPr id="0" name=""/>
        <dsp:cNvSpPr/>
      </dsp:nvSpPr>
      <dsp:spPr>
        <a:xfrm>
          <a:off x="7527822" y="802622"/>
          <a:ext cx="3422328" cy="270996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889025"/>
              <a:satOff val="39932"/>
              <a:lumOff val="-137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BFA092-F7BD-435B-8EBD-7826DA9D6EC2}">
      <dsp:nvSpPr>
        <dsp:cNvPr id="0" name=""/>
        <dsp:cNvSpPr/>
      </dsp:nvSpPr>
      <dsp:spPr>
        <a:xfrm>
          <a:off x="8308629" y="2052696"/>
          <a:ext cx="2818587" cy="2782683"/>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Describe how care coordinators can ensure that their enrollees receive needed </a:t>
          </a:r>
          <a:r>
            <a:rPr lang="en-US" sz="1800" b="1" u="sng" kern="1200"/>
            <a:t>ongoing services and supports </a:t>
          </a:r>
          <a:r>
            <a:rPr lang="en-US" sz="1800" kern="1200"/>
            <a:t>to promote healthy outcomes and quality of life</a:t>
          </a:r>
          <a:endParaRPr lang="en-US" sz="1800" b="1" kern="1200"/>
        </a:p>
      </dsp:txBody>
      <dsp:txXfrm>
        <a:off x="8390131" y="2134198"/>
        <a:ext cx="2655583" cy="261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42F84-CBC1-47B6-A8BB-3E05D8B03590}">
      <dsp:nvSpPr>
        <dsp:cNvPr id="0" name=""/>
        <dsp:cNvSpPr/>
      </dsp:nvSpPr>
      <dsp:spPr>
        <a:xfrm>
          <a:off x="4057" y="0"/>
          <a:ext cx="1603146" cy="48975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Domain 1: Screening, Identification, and Assessment</a:t>
          </a:r>
        </a:p>
      </dsp:txBody>
      <dsp:txXfrm>
        <a:off x="4057" y="0"/>
        <a:ext cx="1603146" cy="1469272"/>
      </dsp:txXfrm>
    </dsp:sp>
    <dsp:sp modelId="{86990AC3-8CE5-4BD6-A411-2114B415393D}">
      <dsp:nvSpPr>
        <dsp:cNvPr id="0" name=""/>
        <dsp:cNvSpPr/>
      </dsp:nvSpPr>
      <dsp:spPr>
        <a:xfrm>
          <a:off x="164372" y="1469272"/>
          <a:ext cx="1282517" cy="318342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t>Screening, identification, and assessment of a child’s needs provides the foundation for effective, high-quality care coordination. Assessment is a continuous process that reflects ongoing conversations with CYSHCN and families about their needs, preferences, and priorities.</a:t>
          </a:r>
        </a:p>
      </dsp:txBody>
      <dsp:txXfrm>
        <a:off x="201936" y="1506836"/>
        <a:ext cx="1207389" cy="3108296"/>
      </dsp:txXfrm>
    </dsp:sp>
    <dsp:sp modelId="{7AB891DA-79D1-46C6-AFFD-4860FB702A68}">
      <dsp:nvSpPr>
        <dsp:cNvPr id="0" name=""/>
        <dsp:cNvSpPr/>
      </dsp:nvSpPr>
      <dsp:spPr>
        <a:xfrm>
          <a:off x="1727440" y="0"/>
          <a:ext cx="1603146" cy="48975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Domain 2: Shared Plan of Care</a:t>
          </a:r>
        </a:p>
      </dsp:txBody>
      <dsp:txXfrm>
        <a:off x="1727440" y="0"/>
        <a:ext cx="1603146" cy="1469272"/>
      </dsp:txXfrm>
    </dsp:sp>
    <dsp:sp modelId="{C29DAB3B-7F35-40CE-A6FD-06C522D714BD}">
      <dsp:nvSpPr>
        <dsp:cNvPr id="0" name=""/>
        <dsp:cNvSpPr/>
      </dsp:nvSpPr>
      <dsp:spPr>
        <a:xfrm>
          <a:off x="1887754" y="1469272"/>
          <a:ext cx="1282517" cy="3183424"/>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t>The shared plan of care provides a roadmap and an accountability system for integrating care based on family needs and priorities identified in the assessment and is used in coordinating a child’s care.</a:t>
          </a:r>
        </a:p>
      </dsp:txBody>
      <dsp:txXfrm>
        <a:off x="1925318" y="1506836"/>
        <a:ext cx="1207389" cy="3108296"/>
      </dsp:txXfrm>
    </dsp:sp>
    <dsp:sp modelId="{D864FDB7-1A5F-46E5-A36C-CB027DA7DE8B}">
      <dsp:nvSpPr>
        <dsp:cNvPr id="0" name=""/>
        <dsp:cNvSpPr/>
      </dsp:nvSpPr>
      <dsp:spPr>
        <a:xfrm>
          <a:off x="3450822" y="0"/>
          <a:ext cx="1603146" cy="48975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Domain 3: Team-Based Communication</a:t>
          </a:r>
        </a:p>
      </dsp:txBody>
      <dsp:txXfrm>
        <a:off x="3450822" y="0"/>
        <a:ext cx="1603146" cy="1469272"/>
      </dsp:txXfrm>
    </dsp:sp>
    <dsp:sp modelId="{421D023F-3059-4BD8-9F3A-F3B153AB7432}">
      <dsp:nvSpPr>
        <dsp:cNvPr id="0" name=""/>
        <dsp:cNvSpPr/>
      </dsp:nvSpPr>
      <dsp:spPr>
        <a:xfrm>
          <a:off x="3611137" y="1469272"/>
          <a:ext cx="1282517" cy="3183424"/>
        </a:xfrm>
        <a:prstGeom prst="roundRect">
          <a:avLst>
            <a:gd name="adj" fmla="val 10000"/>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t>Communication between members of the care team is timely, efficient, respectful, and culturally sensitive.</a:t>
          </a:r>
        </a:p>
      </dsp:txBody>
      <dsp:txXfrm>
        <a:off x="3648701" y="1506836"/>
        <a:ext cx="1207389" cy="3108296"/>
      </dsp:txXfrm>
    </dsp:sp>
    <dsp:sp modelId="{E6ABE46E-6BB3-47A0-A03C-B48AA880FDBB}">
      <dsp:nvSpPr>
        <dsp:cNvPr id="0" name=""/>
        <dsp:cNvSpPr/>
      </dsp:nvSpPr>
      <dsp:spPr>
        <a:xfrm>
          <a:off x="5174204" y="0"/>
          <a:ext cx="1603146" cy="48975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Domain 4: Child and Family Empowerment and Skills Development</a:t>
          </a:r>
        </a:p>
      </dsp:txBody>
      <dsp:txXfrm>
        <a:off x="5174204" y="0"/>
        <a:ext cx="1603146" cy="1469272"/>
      </dsp:txXfrm>
    </dsp:sp>
    <dsp:sp modelId="{637FFAA4-CA38-4247-992D-879CF51FA455}">
      <dsp:nvSpPr>
        <dsp:cNvPr id="0" name=""/>
        <dsp:cNvSpPr/>
      </dsp:nvSpPr>
      <dsp:spPr>
        <a:xfrm>
          <a:off x="5334519" y="1469272"/>
          <a:ext cx="1282517" cy="3183424"/>
        </a:xfrm>
        <a:prstGeom prst="roundRect">
          <a:avLst>
            <a:gd name="adj" fmla="val 1000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t>Care Coordination includes education, coaching, and training for CYSHCN, families, and care teams. This includes providing resources and advocating for and with CYSHCN and their families.</a:t>
          </a:r>
        </a:p>
      </dsp:txBody>
      <dsp:txXfrm>
        <a:off x="5372083" y="1506836"/>
        <a:ext cx="1207389" cy="3108296"/>
      </dsp:txXfrm>
    </dsp:sp>
    <dsp:sp modelId="{50044C62-68D3-4C0F-85F4-4C8B76AF24FB}">
      <dsp:nvSpPr>
        <dsp:cNvPr id="0" name=""/>
        <dsp:cNvSpPr/>
      </dsp:nvSpPr>
      <dsp:spPr>
        <a:xfrm>
          <a:off x="6897587" y="0"/>
          <a:ext cx="1603146" cy="48975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Domain 5: Care Coordination Workforce</a:t>
          </a:r>
        </a:p>
      </dsp:txBody>
      <dsp:txXfrm>
        <a:off x="6897587" y="0"/>
        <a:ext cx="1603146" cy="1469272"/>
      </dsp:txXfrm>
    </dsp:sp>
    <dsp:sp modelId="{1BF0C72E-F374-4F34-B3E9-9ADB617EAFCC}">
      <dsp:nvSpPr>
        <dsp:cNvPr id="0" name=""/>
        <dsp:cNvSpPr/>
      </dsp:nvSpPr>
      <dsp:spPr>
        <a:xfrm>
          <a:off x="7057902" y="1469272"/>
          <a:ext cx="1282517" cy="3183424"/>
        </a:xfrm>
        <a:prstGeom prst="roundRect">
          <a:avLst>
            <a:gd name="adj" fmla="val 10000"/>
          </a:avLst>
        </a:prstGeom>
        <a:solidFill>
          <a:srgbClr val="00649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t>The care coordination workforce is well trained and prepared to serve CYSHCN and their families. All care team members have opportunities to gain the knowledge needed to perform their roles effectively.</a:t>
          </a:r>
        </a:p>
      </dsp:txBody>
      <dsp:txXfrm>
        <a:off x="7095466" y="1506836"/>
        <a:ext cx="1207389" cy="3108296"/>
      </dsp:txXfrm>
    </dsp:sp>
    <dsp:sp modelId="{6464C13F-4BD9-473B-918B-6A34140B1EF7}">
      <dsp:nvSpPr>
        <dsp:cNvPr id="0" name=""/>
        <dsp:cNvSpPr/>
      </dsp:nvSpPr>
      <dsp:spPr>
        <a:xfrm>
          <a:off x="8620969" y="0"/>
          <a:ext cx="1603146" cy="48975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Domain 6: Care Transitions</a:t>
          </a:r>
        </a:p>
      </dsp:txBody>
      <dsp:txXfrm>
        <a:off x="8620969" y="0"/>
        <a:ext cx="1603146" cy="1469272"/>
      </dsp:txXfrm>
    </dsp:sp>
    <dsp:sp modelId="{614910C5-908B-4B7F-84DE-F05B7AB671F5}">
      <dsp:nvSpPr>
        <dsp:cNvPr id="0" name=""/>
        <dsp:cNvSpPr/>
      </dsp:nvSpPr>
      <dsp:spPr>
        <a:xfrm>
          <a:off x="8781284" y="1469272"/>
          <a:ext cx="1282517" cy="3183424"/>
        </a:xfrm>
        <a:prstGeom prst="roundRect">
          <a:avLst>
            <a:gd name="adj" fmla="val 10000"/>
          </a:avLst>
        </a:prstGeom>
        <a:solidFill>
          <a:srgbClr val="86AB5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a:t>Care transitions refer to the transfer of care between and within medical, behavioral health, social service, education, and justice systems.</a:t>
          </a:r>
        </a:p>
      </dsp:txBody>
      <dsp:txXfrm>
        <a:off x="8818848" y="1506836"/>
        <a:ext cx="1207389" cy="3108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ECD2F-F584-40CC-A9B0-48F0F21CF02C}">
      <dsp:nvSpPr>
        <dsp:cNvPr id="0" name=""/>
        <dsp:cNvSpPr/>
      </dsp:nvSpPr>
      <dsp:spPr>
        <a:xfrm>
          <a:off x="615" y="1121039"/>
          <a:ext cx="2647156" cy="3176587"/>
        </a:xfrm>
        <a:prstGeom prst="roundRect">
          <a:avLst>
            <a:gd name="adj" fmla="val 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a:t>Identify</a:t>
          </a:r>
        </a:p>
      </dsp:txBody>
      <dsp:txXfrm rot="16200000">
        <a:off x="-1037070" y="2158725"/>
        <a:ext cx="2604801" cy="529431"/>
      </dsp:txXfrm>
    </dsp:sp>
    <dsp:sp modelId="{DB51886C-BCB8-4D51-A6C6-2F86B3D75A46}">
      <dsp:nvSpPr>
        <dsp:cNvPr id="0" name=""/>
        <dsp:cNvSpPr/>
      </dsp:nvSpPr>
      <dsp:spPr>
        <a:xfrm>
          <a:off x="530046" y="1121039"/>
          <a:ext cx="1972131" cy="3176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a:t>Identify new services needed through conversations and assessments (this includes services to support a child’s emotional, behavioral, and developmental needs and supports for the parent/guardian)</a:t>
          </a:r>
        </a:p>
      </dsp:txBody>
      <dsp:txXfrm>
        <a:off x="530046" y="1121039"/>
        <a:ext cx="1972131" cy="3176587"/>
      </dsp:txXfrm>
    </dsp:sp>
    <dsp:sp modelId="{5276BDB6-207C-429D-8EA7-F577A65CA9F1}">
      <dsp:nvSpPr>
        <dsp:cNvPr id="0" name=""/>
        <dsp:cNvSpPr/>
      </dsp:nvSpPr>
      <dsp:spPr>
        <a:xfrm>
          <a:off x="2740421" y="1121039"/>
          <a:ext cx="2647156" cy="3176587"/>
        </a:xfrm>
        <a:prstGeom prst="roundRect">
          <a:avLst>
            <a:gd name="adj" fmla="val 5000"/>
          </a:avLst>
        </a:prstGeom>
        <a:solidFill>
          <a:schemeClr val="accent4">
            <a:hueOff val="1824979"/>
            <a:satOff val="66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a:t>Connect</a:t>
          </a:r>
        </a:p>
      </dsp:txBody>
      <dsp:txXfrm rot="16200000">
        <a:off x="1702736" y="2158725"/>
        <a:ext cx="2604801" cy="529431"/>
      </dsp:txXfrm>
    </dsp:sp>
    <dsp:sp modelId="{D5FA36AF-9218-434E-86CB-7B150C789300}">
      <dsp:nvSpPr>
        <dsp:cNvPr id="0" name=""/>
        <dsp:cNvSpPr/>
      </dsp:nvSpPr>
      <dsp:spPr>
        <a:xfrm rot="5400000">
          <a:off x="2520299" y="3645011"/>
          <a:ext cx="466715" cy="397073"/>
        </a:xfrm>
        <a:prstGeom prst="flowChartExtra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E7E783-AE98-4303-A678-A22E8AAF6D8D}">
      <dsp:nvSpPr>
        <dsp:cNvPr id="0" name=""/>
        <dsp:cNvSpPr/>
      </dsp:nvSpPr>
      <dsp:spPr>
        <a:xfrm>
          <a:off x="3269853" y="1121039"/>
          <a:ext cx="1972131" cy="3176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a:t>Connect Members to new services (e.g., assisting with appointment scheduling, completing needed paperwork, educating about service authorizations)</a:t>
          </a:r>
        </a:p>
      </dsp:txBody>
      <dsp:txXfrm>
        <a:off x="3269853" y="1121039"/>
        <a:ext cx="1972131" cy="3176587"/>
      </dsp:txXfrm>
    </dsp:sp>
    <dsp:sp modelId="{65BC571A-1384-490A-B2A9-4E1B2B83791F}">
      <dsp:nvSpPr>
        <dsp:cNvPr id="0" name=""/>
        <dsp:cNvSpPr/>
      </dsp:nvSpPr>
      <dsp:spPr>
        <a:xfrm>
          <a:off x="5480228" y="1121039"/>
          <a:ext cx="2647156" cy="3176587"/>
        </a:xfrm>
        <a:prstGeom prst="roundRect">
          <a:avLst>
            <a:gd name="adj" fmla="val 5000"/>
          </a:avLst>
        </a:prstGeom>
        <a:solidFill>
          <a:schemeClr val="accent4">
            <a:hueOff val="3649958"/>
            <a:satOff val="13205"/>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a:t>Educate</a:t>
          </a:r>
        </a:p>
      </dsp:txBody>
      <dsp:txXfrm rot="16200000">
        <a:off x="4442543" y="2158725"/>
        <a:ext cx="2604801" cy="529431"/>
      </dsp:txXfrm>
    </dsp:sp>
    <dsp:sp modelId="{F453A2F1-E2AB-4B6A-A46D-73F7F9B7692C}">
      <dsp:nvSpPr>
        <dsp:cNvPr id="0" name=""/>
        <dsp:cNvSpPr/>
      </dsp:nvSpPr>
      <dsp:spPr>
        <a:xfrm rot="5400000">
          <a:off x="5260106" y="3645011"/>
          <a:ext cx="466715" cy="397073"/>
        </a:xfrm>
        <a:prstGeom prst="flowChartExtract">
          <a:avLst/>
        </a:prstGeom>
        <a:solidFill>
          <a:schemeClr val="lt1">
            <a:hueOff val="0"/>
            <a:satOff val="0"/>
            <a:lumOff val="0"/>
            <a:alphaOff val="0"/>
          </a:schemeClr>
        </a:solidFill>
        <a:ln w="12700" cap="flat" cmpd="sng" algn="ctr">
          <a:solidFill>
            <a:schemeClr val="accent4">
              <a:hueOff val="3649958"/>
              <a:satOff val="13205"/>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27F6CB-BD1A-407E-8A67-C19E833C846C}">
      <dsp:nvSpPr>
        <dsp:cNvPr id="0" name=""/>
        <dsp:cNvSpPr/>
      </dsp:nvSpPr>
      <dsp:spPr>
        <a:xfrm>
          <a:off x="6009659" y="1121039"/>
          <a:ext cx="1972131" cy="3176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a:t>Educate and coach the child and family about new or changing conditions, services, equipment, etc. (or facilitate connections to such education/coaching as applicable)</a:t>
          </a:r>
        </a:p>
      </dsp:txBody>
      <dsp:txXfrm>
        <a:off x="6009659" y="1121039"/>
        <a:ext cx="1972131" cy="31765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3F342-4430-5249-AE0A-96EA2B2C82B6}" type="datetimeFigureOut">
              <a:rPr lang="en-US" smtClean="0"/>
              <a:t>6/28/2024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C906A-1AB3-524E-ABAB-CE6D5FA35EE0}" type="slidenum">
              <a:rPr lang="en-US" smtClean="0"/>
              <a:t>‹#›</a:t>
            </a:fld>
            <a:endParaRPr lang="en-US"/>
          </a:p>
        </p:txBody>
      </p:sp>
    </p:spTree>
    <p:extLst>
      <p:ext uri="{BB962C8B-B14F-4D97-AF65-F5344CB8AC3E}">
        <p14:creationId xmlns:p14="http://schemas.microsoft.com/office/powerpoint/2010/main" val="197106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C906A-1AB3-524E-ABAB-CE6D5FA35EE0}" type="slidenum">
              <a:rPr lang="en-US" smtClean="0"/>
              <a:t>1</a:t>
            </a:fld>
            <a:endParaRPr lang="en-US"/>
          </a:p>
        </p:txBody>
      </p:sp>
    </p:spTree>
    <p:extLst>
      <p:ext uri="{BB962C8B-B14F-4D97-AF65-F5344CB8AC3E}">
        <p14:creationId xmlns:p14="http://schemas.microsoft.com/office/powerpoint/2010/main" val="225019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35</a:t>
            </a:fld>
            <a:endParaRPr lang="en-US"/>
          </a:p>
        </p:txBody>
      </p:sp>
    </p:spTree>
    <p:extLst>
      <p:ext uri="{BB962C8B-B14F-4D97-AF65-F5344CB8AC3E}">
        <p14:creationId xmlns:p14="http://schemas.microsoft.com/office/powerpoint/2010/main" val="3786869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36</a:t>
            </a:fld>
            <a:endParaRPr lang="en-US"/>
          </a:p>
        </p:txBody>
      </p:sp>
    </p:spTree>
    <p:extLst>
      <p:ext uri="{BB962C8B-B14F-4D97-AF65-F5344CB8AC3E}">
        <p14:creationId xmlns:p14="http://schemas.microsoft.com/office/powerpoint/2010/main" val="1116274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37</a:t>
            </a:fld>
            <a:endParaRPr lang="en-US"/>
          </a:p>
        </p:txBody>
      </p:sp>
    </p:spTree>
    <p:extLst>
      <p:ext uri="{BB962C8B-B14F-4D97-AF65-F5344CB8AC3E}">
        <p14:creationId xmlns:p14="http://schemas.microsoft.com/office/powerpoint/2010/main" val="3001820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38</a:t>
            </a:fld>
            <a:endParaRPr lang="en-US"/>
          </a:p>
        </p:txBody>
      </p:sp>
    </p:spTree>
    <p:extLst>
      <p:ext uri="{BB962C8B-B14F-4D97-AF65-F5344CB8AC3E}">
        <p14:creationId xmlns:p14="http://schemas.microsoft.com/office/powerpoint/2010/main" val="372692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5C906A-1AB3-524E-ABAB-CE6D5FA35E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72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45</a:t>
            </a:fld>
            <a:endParaRPr lang="en-US"/>
          </a:p>
        </p:txBody>
      </p:sp>
    </p:spTree>
    <p:extLst>
      <p:ext uri="{BB962C8B-B14F-4D97-AF65-F5344CB8AC3E}">
        <p14:creationId xmlns:p14="http://schemas.microsoft.com/office/powerpoint/2010/main" val="45216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46</a:t>
            </a:fld>
            <a:endParaRPr lang="en-US"/>
          </a:p>
        </p:txBody>
      </p:sp>
    </p:spTree>
    <p:extLst>
      <p:ext uri="{BB962C8B-B14F-4D97-AF65-F5344CB8AC3E}">
        <p14:creationId xmlns:p14="http://schemas.microsoft.com/office/powerpoint/2010/main" val="422147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3</a:t>
            </a:fld>
            <a:endParaRPr lang="en-US"/>
          </a:p>
        </p:txBody>
      </p:sp>
    </p:spTree>
    <p:extLst>
      <p:ext uri="{BB962C8B-B14F-4D97-AF65-F5344CB8AC3E}">
        <p14:creationId xmlns:p14="http://schemas.microsoft.com/office/powerpoint/2010/main" val="122038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4</a:t>
            </a:fld>
            <a:endParaRPr lang="en-US"/>
          </a:p>
        </p:txBody>
      </p:sp>
    </p:spTree>
    <p:extLst>
      <p:ext uri="{BB962C8B-B14F-4D97-AF65-F5344CB8AC3E}">
        <p14:creationId xmlns:p14="http://schemas.microsoft.com/office/powerpoint/2010/main" val="327250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5</a:t>
            </a:fld>
            <a:endParaRPr lang="en-US"/>
          </a:p>
        </p:txBody>
      </p:sp>
    </p:spTree>
    <p:extLst>
      <p:ext uri="{BB962C8B-B14F-4D97-AF65-F5344CB8AC3E}">
        <p14:creationId xmlns:p14="http://schemas.microsoft.com/office/powerpoint/2010/main" val="17831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7</a:t>
            </a:fld>
            <a:endParaRPr lang="en-US"/>
          </a:p>
        </p:txBody>
      </p:sp>
    </p:spTree>
    <p:extLst>
      <p:ext uri="{BB962C8B-B14F-4D97-AF65-F5344CB8AC3E}">
        <p14:creationId xmlns:p14="http://schemas.microsoft.com/office/powerpoint/2010/main" val="3761957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15</a:t>
            </a:fld>
            <a:endParaRPr lang="en-US"/>
          </a:p>
        </p:txBody>
      </p:sp>
    </p:spTree>
    <p:extLst>
      <p:ext uri="{BB962C8B-B14F-4D97-AF65-F5344CB8AC3E}">
        <p14:creationId xmlns:p14="http://schemas.microsoft.com/office/powerpoint/2010/main" val="2148653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16</a:t>
            </a:fld>
            <a:endParaRPr lang="en-US"/>
          </a:p>
        </p:txBody>
      </p:sp>
    </p:spTree>
    <p:extLst>
      <p:ext uri="{BB962C8B-B14F-4D97-AF65-F5344CB8AC3E}">
        <p14:creationId xmlns:p14="http://schemas.microsoft.com/office/powerpoint/2010/main" val="648972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20</a:t>
            </a:fld>
            <a:endParaRPr lang="en-US"/>
          </a:p>
        </p:txBody>
      </p:sp>
    </p:spTree>
    <p:extLst>
      <p:ext uri="{BB962C8B-B14F-4D97-AF65-F5344CB8AC3E}">
        <p14:creationId xmlns:p14="http://schemas.microsoft.com/office/powerpoint/2010/main" val="4066583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C906A-1AB3-524E-ABAB-CE6D5FA35EE0}" type="slidenum">
              <a:rPr lang="en-US" smtClean="0"/>
              <a:t>22</a:t>
            </a:fld>
            <a:endParaRPr lang="en-US"/>
          </a:p>
        </p:txBody>
      </p:sp>
    </p:spTree>
    <p:extLst>
      <p:ext uri="{BB962C8B-B14F-4D97-AF65-F5344CB8AC3E}">
        <p14:creationId xmlns:p14="http://schemas.microsoft.com/office/powerpoint/2010/main" val="1879477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3433204"/>
            <a:ext cx="12192000" cy="3419175"/>
          </a:xfrm>
          <a:prstGeom prst="rect">
            <a:avLst/>
          </a:prstGeom>
          <a:solidFill>
            <a:srgbClr val="006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2501" y="4138988"/>
            <a:ext cx="4143928" cy="1640995"/>
          </a:xfrm>
          <a:prstGeom prst="rect">
            <a:avLst/>
          </a:prstGeom>
        </p:spPr>
      </p:pic>
      <p:cxnSp>
        <p:nvCxnSpPr>
          <p:cNvPr id="20" name="Straight Connector 19"/>
          <p:cNvCxnSpPr/>
          <p:nvPr userDrawn="1"/>
        </p:nvCxnSpPr>
        <p:spPr>
          <a:xfrm>
            <a:off x="5839146" y="3813916"/>
            <a:ext cx="0" cy="2291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a:off x="0" y="3429000"/>
            <a:ext cx="12192000"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C23CC9-C890-2F33-29B4-397971ADC64B}"/>
              </a:ext>
            </a:extLst>
          </p:cNvPr>
          <p:cNvSpPr>
            <a:spLocks noGrp="1"/>
          </p:cNvSpPr>
          <p:nvPr>
            <p:ph type="title"/>
          </p:nvPr>
        </p:nvSpPr>
        <p:spPr>
          <a:xfrm>
            <a:off x="6096000" y="3845049"/>
            <a:ext cx="5587548" cy="1325563"/>
          </a:xfrm>
        </p:spPr>
        <p:txBody>
          <a:bodyPr anchor="b" anchorCtr="0">
            <a:normAutofit/>
          </a:bodyPr>
          <a:lstStyle>
            <a:lvl1pPr algn="l" defTabSz="914400" rtl="0" eaLnBrk="1" latinLnBrk="0" hangingPunct="1">
              <a:lnSpc>
                <a:spcPct val="90000"/>
              </a:lnSpc>
              <a:spcBef>
                <a:spcPct val="0"/>
              </a:spcBef>
              <a:buNone/>
              <a:defRPr lang="en-US" sz="4000" b="1" kern="1200" dirty="0">
                <a:solidFill>
                  <a:schemeClr val="bg1"/>
                </a:solidFill>
                <a:latin typeface="+mj-lt"/>
                <a:ea typeface="+mj-ea"/>
                <a:cs typeface="+mj-cs"/>
              </a:defRPr>
            </a:lvl1pPr>
          </a:lstStyle>
          <a:p>
            <a:r>
              <a:rPr lang="en-US"/>
              <a:t>Click to edit Master title style</a:t>
            </a:r>
          </a:p>
        </p:txBody>
      </p:sp>
      <p:sp>
        <p:nvSpPr>
          <p:cNvPr id="6" name="Picture Placeholder 5">
            <a:extLst>
              <a:ext uri="{FF2B5EF4-FFF2-40B4-BE49-F238E27FC236}">
                <a16:creationId xmlns:a16="http://schemas.microsoft.com/office/drawing/2014/main" id="{9FD5660E-9264-828A-5538-58275AC228F7}"/>
              </a:ext>
            </a:extLst>
          </p:cNvPr>
          <p:cNvSpPr>
            <a:spLocks noGrp="1"/>
          </p:cNvSpPr>
          <p:nvPr>
            <p:ph type="pic" sz="quarter" idx="10"/>
          </p:nvPr>
        </p:nvSpPr>
        <p:spPr>
          <a:xfrm>
            <a:off x="0" y="0"/>
            <a:ext cx="12192000" cy="3488846"/>
          </a:xfrm>
        </p:spPr>
        <p:txBody>
          <a:bodyPr/>
          <a:lstStyle/>
          <a:p>
            <a:r>
              <a:rPr lang="en-US"/>
              <a:t>Click icon to add picture</a:t>
            </a:r>
          </a:p>
        </p:txBody>
      </p:sp>
      <p:sp>
        <p:nvSpPr>
          <p:cNvPr id="10" name="Text Placeholder 9">
            <a:extLst>
              <a:ext uri="{FF2B5EF4-FFF2-40B4-BE49-F238E27FC236}">
                <a16:creationId xmlns:a16="http://schemas.microsoft.com/office/drawing/2014/main" id="{DE6902C6-5939-68F2-889D-0FAB5C546BB0}"/>
              </a:ext>
            </a:extLst>
          </p:cNvPr>
          <p:cNvSpPr>
            <a:spLocks noGrp="1"/>
          </p:cNvSpPr>
          <p:nvPr>
            <p:ph type="body" sz="quarter" idx="11" hasCustomPrompt="1"/>
          </p:nvPr>
        </p:nvSpPr>
        <p:spPr>
          <a:xfrm>
            <a:off x="6095999" y="5473700"/>
            <a:ext cx="5581650" cy="631825"/>
          </a:xfrm>
        </p:spPr>
        <p:txBody>
          <a:bodyPr>
            <a:noAutofit/>
          </a:bodyPr>
          <a:lstStyle>
            <a:lvl1pPr marL="0" indent="0" algn="l" defTabSz="914400" rtl="0" eaLnBrk="1" latinLnBrk="0" hangingPunct="1">
              <a:buNone/>
              <a:defRPr lang="en-US" sz="1600" b="1" kern="1200" cap="all" baseline="0" dirty="0" smtClean="0">
                <a:solidFill>
                  <a:srgbClr val="552533"/>
                </a:solidFill>
                <a:latin typeface="Arial" charset="0"/>
                <a:ea typeface="Arial" charset="0"/>
                <a:cs typeface="Arial" charset="0"/>
              </a:defRPr>
            </a:lvl1pPr>
            <a:lvl2pPr marL="0" algn="l" defTabSz="914400" rtl="0" eaLnBrk="1" latinLnBrk="0" hangingPunct="1">
              <a:defRPr lang="en-US" sz="1200" b="1" kern="1200" dirty="0" smtClean="0">
                <a:solidFill>
                  <a:srgbClr val="552533"/>
                </a:solidFill>
                <a:latin typeface="Arial" charset="0"/>
                <a:ea typeface="Arial" charset="0"/>
                <a:cs typeface="Arial" charset="0"/>
              </a:defRPr>
            </a:lvl2pPr>
            <a:lvl3pPr marL="0" algn="l" defTabSz="914400" rtl="0" eaLnBrk="1" latinLnBrk="0" hangingPunct="1">
              <a:defRPr lang="en-US" sz="1200" b="1" kern="1200" dirty="0" smtClean="0">
                <a:solidFill>
                  <a:srgbClr val="552533"/>
                </a:solidFill>
                <a:latin typeface="Arial" charset="0"/>
                <a:ea typeface="Arial" charset="0"/>
                <a:cs typeface="Arial" charset="0"/>
              </a:defRPr>
            </a:lvl3pPr>
            <a:lvl4pPr marL="0" algn="l" defTabSz="914400" rtl="0" eaLnBrk="1" latinLnBrk="0" hangingPunct="1">
              <a:defRPr lang="en-US" sz="1200" b="1" kern="1200" dirty="0" smtClean="0">
                <a:solidFill>
                  <a:srgbClr val="552533"/>
                </a:solidFill>
                <a:latin typeface="Arial" charset="0"/>
                <a:ea typeface="Arial" charset="0"/>
                <a:cs typeface="Arial" charset="0"/>
              </a:defRPr>
            </a:lvl4pPr>
            <a:lvl5pPr marL="0" algn="l" defTabSz="914400" rtl="0" eaLnBrk="1" latinLnBrk="0" hangingPunct="1">
              <a:defRPr lang="en-US" sz="1200" b="1" kern="1200" dirty="0">
                <a:solidFill>
                  <a:srgbClr val="552533"/>
                </a:solidFill>
                <a:latin typeface="Arial" charset="0"/>
                <a:ea typeface="Arial" charset="0"/>
                <a:cs typeface="Arial" charset="0"/>
              </a:defRPr>
            </a:lvl5pPr>
          </a:lstStyle>
          <a:p>
            <a:pPr lvl="0"/>
            <a:r>
              <a:rPr lang="en-US"/>
              <a:t>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245E6-43FE-3EF2-4251-F86DCABAF59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10A2E61-A703-94E7-B6E4-2D32CE38E922}"/>
              </a:ext>
            </a:extLst>
          </p:cNvPr>
          <p:cNvSpPr/>
          <p:nvPr userDrawn="1"/>
        </p:nvSpPr>
        <p:spPr>
          <a:xfrm>
            <a:off x="0" y="0"/>
            <a:ext cx="12192000" cy="6858000"/>
          </a:xfrm>
          <a:prstGeom prst="rect">
            <a:avLst/>
          </a:prstGeom>
          <a:solidFill>
            <a:srgbClr val="55273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03A1B05-0E0C-E41F-902B-91BF662293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2176" y="6094712"/>
            <a:ext cx="11269248" cy="410277"/>
          </a:xfrm>
          <a:prstGeom prst="rect">
            <a:avLst/>
          </a:prstGeom>
        </p:spPr>
      </p:pic>
      <p:cxnSp>
        <p:nvCxnSpPr>
          <p:cNvPr id="9" name="Straight Connector 8">
            <a:extLst>
              <a:ext uri="{FF2B5EF4-FFF2-40B4-BE49-F238E27FC236}">
                <a16:creationId xmlns:a16="http://schemas.microsoft.com/office/drawing/2014/main" id="{BBA84757-CD21-17C8-DD63-3A794016C694}"/>
              </a:ext>
            </a:extLst>
          </p:cNvPr>
          <p:cNvCxnSpPr/>
          <p:nvPr userDrawn="1"/>
        </p:nvCxnSpPr>
        <p:spPr>
          <a:xfrm>
            <a:off x="-220717" y="5859783"/>
            <a:ext cx="126124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58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 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245E6-43FE-3EF2-4251-F86DCABAF59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10A2E61-A703-94E7-B6E4-2D32CE38E922}"/>
              </a:ext>
            </a:extLst>
          </p:cNvPr>
          <p:cNvSpPr/>
          <p:nvPr userDrawn="1"/>
        </p:nvSpPr>
        <p:spPr>
          <a:xfrm>
            <a:off x="0" y="0"/>
            <a:ext cx="12192000" cy="6858000"/>
          </a:xfrm>
          <a:prstGeom prst="rect">
            <a:avLst/>
          </a:prstGeom>
          <a:solidFill>
            <a:srgbClr val="55273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5DC852-CDAB-2F2E-BC81-4F2A1B4EC8B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5182885"/>
            <a:ext cx="3463691" cy="1030383"/>
          </a:xfrm>
          <a:prstGeom prst="rect">
            <a:avLst/>
          </a:prstGeom>
        </p:spPr>
      </p:pic>
      <p:pic>
        <p:nvPicPr>
          <p:cNvPr id="14" name="Picture 13">
            <a:extLst>
              <a:ext uri="{FF2B5EF4-FFF2-40B4-BE49-F238E27FC236}">
                <a16:creationId xmlns:a16="http://schemas.microsoft.com/office/drawing/2014/main" id="{2C5948C3-504B-02F2-C42E-F7C0031817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170426" y="5182885"/>
            <a:ext cx="3021574" cy="1030383"/>
          </a:xfrm>
          <a:prstGeom prst="rect">
            <a:avLst/>
          </a:prstGeom>
        </p:spPr>
      </p:pic>
      <p:pic>
        <p:nvPicPr>
          <p:cNvPr id="6" name="Picture 5">
            <a:extLst>
              <a:ext uri="{FF2B5EF4-FFF2-40B4-BE49-F238E27FC236}">
                <a16:creationId xmlns:a16="http://schemas.microsoft.com/office/drawing/2014/main" id="{8D7E4BE0-5AA4-DF00-D4FC-8E991B1326E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52025" y="87493"/>
            <a:ext cx="7687951" cy="6443729"/>
          </a:xfrm>
          <a:prstGeom prst="rect">
            <a:avLst/>
          </a:prstGeom>
        </p:spPr>
      </p:pic>
      <p:sp>
        <p:nvSpPr>
          <p:cNvPr id="7" name="TextBox 6">
            <a:extLst>
              <a:ext uri="{FF2B5EF4-FFF2-40B4-BE49-F238E27FC236}">
                <a16:creationId xmlns:a16="http://schemas.microsoft.com/office/drawing/2014/main" id="{EF5947A2-7DFD-C0C5-980E-01D07CD4A9DA}"/>
              </a:ext>
            </a:extLst>
          </p:cNvPr>
          <p:cNvSpPr txBox="1"/>
          <p:nvPr userDrawn="1"/>
        </p:nvSpPr>
        <p:spPr>
          <a:xfrm>
            <a:off x="2485534" y="883442"/>
            <a:ext cx="7220932" cy="369332"/>
          </a:xfrm>
          <a:prstGeom prst="rect">
            <a:avLst/>
          </a:prstGeom>
          <a:noFill/>
        </p:spPr>
        <p:txBody>
          <a:bodyPr wrap="square" rtlCol="0">
            <a:spAutoFit/>
          </a:bodyPr>
          <a:lstStyle/>
          <a:p>
            <a:pPr algn="ctr"/>
            <a:r>
              <a:rPr lang="en-US">
                <a:solidFill>
                  <a:srgbClr val="86AB5D"/>
                </a:solidFill>
                <a:latin typeface="Arial" charset="0"/>
                <a:ea typeface="Arial" charset="0"/>
                <a:cs typeface="Arial" charset="0"/>
              </a:rPr>
              <a:t>CONTACT ME</a:t>
            </a:r>
          </a:p>
        </p:txBody>
      </p:sp>
      <p:cxnSp>
        <p:nvCxnSpPr>
          <p:cNvPr id="11" name="Straight Connector 10">
            <a:extLst>
              <a:ext uri="{FF2B5EF4-FFF2-40B4-BE49-F238E27FC236}">
                <a16:creationId xmlns:a16="http://schemas.microsoft.com/office/drawing/2014/main" id="{7B8A4FBE-F0C0-E049-13DF-68E965FD4B3F}"/>
              </a:ext>
            </a:extLst>
          </p:cNvPr>
          <p:cNvCxnSpPr>
            <a:cxnSpLocks/>
          </p:cNvCxnSpPr>
          <p:nvPr userDrawn="1"/>
        </p:nvCxnSpPr>
        <p:spPr>
          <a:xfrm>
            <a:off x="4909595" y="1394182"/>
            <a:ext cx="2372810" cy="0"/>
          </a:xfrm>
          <a:prstGeom prst="line">
            <a:avLst/>
          </a:prstGeom>
          <a:ln w="12700">
            <a:solidFill>
              <a:schemeClr val="tx1">
                <a:lumMod val="50000"/>
                <a:lumOff val="50000"/>
                <a:alpha val="49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537B438-3289-22AB-FB24-B645AFF9103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60026" y="5457693"/>
            <a:ext cx="7164371" cy="480767"/>
          </a:xfrm>
          <a:prstGeom prst="rect">
            <a:avLst/>
          </a:prstGeom>
        </p:spPr>
      </p:pic>
      <p:cxnSp>
        <p:nvCxnSpPr>
          <p:cNvPr id="13" name="Straight Connector 12">
            <a:extLst>
              <a:ext uri="{FF2B5EF4-FFF2-40B4-BE49-F238E27FC236}">
                <a16:creationId xmlns:a16="http://schemas.microsoft.com/office/drawing/2014/main" id="{3FEF53F0-39CF-9AE3-A13A-62395A06F96F}"/>
              </a:ext>
            </a:extLst>
          </p:cNvPr>
          <p:cNvCxnSpPr/>
          <p:nvPr userDrawn="1"/>
        </p:nvCxnSpPr>
        <p:spPr>
          <a:xfrm>
            <a:off x="2842830" y="5022768"/>
            <a:ext cx="6636470" cy="0"/>
          </a:xfrm>
          <a:prstGeom prst="line">
            <a:avLst/>
          </a:prstGeom>
          <a:ln w="127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F6A28544-B2FF-0329-C0D0-D9226D3E3272}"/>
              </a:ext>
            </a:extLst>
          </p:cNvPr>
          <p:cNvSpPr>
            <a:spLocks noGrp="1"/>
          </p:cNvSpPr>
          <p:nvPr>
            <p:ph type="body" sz="quarter" idx="10" hasCustomPrompt="1"/>
          </p:nvPr>
        </p:nvSpPr>
        <p:spPr>
          <a:xfrm>
            <a:off x="3302000" y="1641400"/>
            <a:ext cx="5588000" cy="930275"/>
          </a:xfrm>
        </p:spPr>
        <p:txBody>
          <a:bodyPr/>
          <a:lstStyle>
            <a:lvl1pPr marL="0" indent="0" algn="ctr">
              <a:buNone/>
              <a:defRPr lang="en-US" sz="1800" b="1" kern="1200" cap="all" dirty="0" smtClean="0">
                <a:solidFill>
                  <a:srgbClr val="0066A3"/>
                </a:solidFill>
                <a:latin typeface="Arial" charset="0"/>
                <a:ea typeface="Arial" charset="0"/>
                <a:cs typeface="Arial" charset="0"/>
              </a:defRPr>
            </a:lvl1pPr>
            <a:lvl2pPr marL="0" indent="0" algn="ctr">
              <a:buNone/>
              <a:defRPr lang="en-US" sz="1800" i="1" kern="1200" dirty="0" smtClean="0">
                <a:solidFill>
                  <a:schemeClr val="tx1">
                    <a:lumMod val="50000"/>
                    <a:lumOff val="50000"/>
                  </a:schemeClr>
                </a:solidFill>
                <a:latin typeface="Arial" charset="0"/>
                <a:ea typeface="Arial" charset="0"/>
                <a:cs typeface="Arial" charset="0"/>
              </a:defRPr>
            </a:lvl2pPr>
            <a:lvl3pPr marL="0" indent="0" algn="ctr" defTabSz="914400" rtl="0" eaLnBrk="1" latinLnBrk="0" hangingPunct="1">
              <a:buNone/>
              <a:defRPr lang="en-US" sz="1600" kern="1200" dirty="0" smtClean="0">
                <a:solidFill>
                  <a:schemeClr val="tx1"/>
                </a:solidFill>
                <a:latin typeface="Arial" charset="0"/>
                <a:ea typeface="Arial" charset="0"/>
                <a:cs typeface="Arial" charset="0"/>
              </a:defRPr>
            </a:lvl3pPr>
            <a:lvl4pPr marL="0" indent="0" algn="ctr" defTabSz="914400" rtl="0" eaLnBrk="1" latinLnBrk="0" hangingPunct="1">
              <a:buNone/>
              <a:defRPr lang="en-US" sz="1600" kern="1200" dirty="0" smtClean="0">
                <a:solidFill>
                  <a:schemeClr val="tx1"/>
                </a:solidFill>
                <a:latin typeface="Arial" charset="0"/>
                <a:ea typeface="Arial" charset="0"/>
                <a:cs typeface="Arial" charset="0"/>
              </a:defRPr>
            </a:lvl4pPr>
            <a:lvl5pPr marL="0" indent="0" algn="ctr" defTabSz="914400" rtl="0" eaLnBrk="1" latinLnBrk="0" hangingPunct="1">
              <a:buNone/>
              <a:defRPr lang="en-US" sz="1600" kern="1200" dirty="0">
                <a:solidFill>
                  <a:schemeClr val="tx1"/>
                </a:solidFill>
                <a:latin typeface="Arial" charset="0"/>
                <a:ea typeface="Arial" charset="0"/>
                <a:cs typeface="Arial" charset="0"/>
              </a:defRPr>
            </a:lvl5pPr>
          </a:lstStyle>
          <a:p>
            <a:pPr lvl="0"/>
            <a:r>
              <a:rPr lang="en-US"/>
              <a:t>Your Name</a:t>
            </a:r>
          </a:p>
          <a:p>
            <a:pPr lvl="1"/>
            <a:r>
              <a:rPr lang="en-US"/>
              <a:t>Second level</a:t>
            </a:r>
          </a:p>
          <a:p>
            <a:pPr lvl="1"/>
            <a:endParaRPr lang="en-US"/>
          </a:p>
          <a:p>
            <a:pPr lvl="2"/>
            <a:r>
              <a:rPr lang="en-US"/>
              <a:t>Address</a:t>
            </a:r>
          </a:p>
          <a:p>
            <a:pPr lvl="2"/>
            <a:r>
              <a:rPr lang="en-US"/>
              <a:t>Email</a:t>
            </a:r>
          </a:p>
          <a:p>
            <a:pPr lvl="2"/>
            <a:r>
              <a:rPr lang="en-US"/>
              <a:t>Phone</a:t>
            </a:r>
          </a:p>
        </p:txBody>
      </p:sp>
    </p:spTree>
    <p:extLst>
      <p:ext uri="{BB962C8B-B14F-4D97-AF65-F5344CB8AC3E}">
        <p14:creationId xmlns:p14="http://schemas.microsoft.com/office/powerpoint/2010/main" val="20317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lashy Agenda">
    <p:spTree>
      <p:nvGrpSpPr>
        <p:cNvPr id="1" name=""/>
        <p:cNvGrpSpPr/>
        <p:nvPr/>
      </p:nvGrpSpPr>
      <p:grpSpPr>
        <a:xfrm>
          <a:off x="0" y="0"/>
          <a:ext cx="0" cy="0"/>
          <a:chOff x="0" y="0"/>
          <a:chExt cx="0" cy="0"/>
        </a:xfrm>
      </p:grpSpPr>
      <p:pic>
        <p:nvPicPr>
          <p:cNvPr id="5" name="Picture 4" descr="A picture containing blur&#10;&#10;Description automatically generated">
            <a:extLst>
              <a:ext uri="{FF2B5EF4-FFF2-40B4-BE49-F238E27FC236}">
                <a16:creationId xmlns:a16="http://schemas.microsoft.com/office/drawing/2014/main" id="{297E0C72-5597-4250-870E-F883D9FBC2A3}"/>
              </a:ext>
            </a:extLst>
          </p:cNvPr>
          <p:cNvPicPr>
            <a:picLocks noChangeAspect="1"/>
          </p:cNvPicPr>
          <p:nvPr userDrawn="1"/>
        </p:nvPicPr>
        <p:blipFill rotWithShape="1">
          <a:blip r:embed="rId2" cstate="email">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0"/>
            <a:ext cx="5714055" cy="68580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4725574" y="-8915"/>
            <a:ext cx="1908906" cy="68669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5">
            <a:extLst>
              <a:ext uri="{FF2B5EF4-FFF2-40B4-BE49-F238E27FC236}">
                <a16:creationId xmlns:a16="http://schemas.microsoft.com/office/drawing/2014/main" id="{33BB4951-A851-B396-2966-C661A4AE0B7B}"/>
              </a:ext>
            </a:extLst>
          </p:cNvPr>
          <p:cNvSpPr>
            <a:spLocks noGrp="1"/>
          </p:cNvSpPr>
          <p:nvPr>
            <p:ph type="sldNum" sz="quarter" idx="12"/>
          </p:nvPr>
        </p:nvSpPr>
        <p:spPr>
          <a:xfrm>
            <a:off x="8610600" y="6356350"/>
            <a:ext cx="2743200" cy="365125"/>
          </a:xfrm>
        </p:spPr>
        <p:txBody>
          <a:bodyPr/>
          <a:lstStyle/>
          <a:p>
            <a:fld id="{DBB69489-DF73-4A76-950F-93D686310CE9}" type="slidenum">
              <a:rPr lang="en-US" smtClean="0"/>
              <a:t>‹#›</a:t>
            </a:fld>
            <a:endParaRPr lang="en-US"/>
          </a:p>
        </p:txBody>
      </p:sp>
      <p:pic>
        <p:nvPicPr>
          <p:cNvPr id="6" name="Picture 5">
            <a:extLst>
              <a:ext uri="{FF2B5EF4-FFF2-40B4-BE49-F238E27FC236}">
                <a16:creationId xmlns:a16="http://schemas.microsoft.com/office/drawing/2014/main" id="{177E9560-62E4-3305-0B05-57C949B73CC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699158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3433204"/>
            <a:ext cx="12192000" cy="3419175"/>
          </a:xfrm>
          <a:prstGeom prst="rect">
            <a:avLst/>
          </a:prstGeom>
          <a:solidFill>
            <a:srgbClr val="006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2501" y="4138988"/>
            <a:ext cx="4143928" cy="1640995"/>
          </a:xfrm>
          <a:prstGeom prst="rect">
            <a:avLst/>
          </a:prstGeom>
        </p:spPr>
      </p:pic>
      <p:cxnSp>
        <p:nvCxnSpPr>
          <p:cNvPr id="20" name="Straight Connector 19"/>
          <p:cNvCxnSpPr/>
          <p:nvPr userDrawn="1"/>
        </p:nvCxnSpPr>
        <p:spPr>
          <a:xfrm>
            <a:off x="5839146" y="3813916"/>
            <a:ext cx="0" cy="2291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a:off x="0" y="3429000"/>
            <a:ext cx="12192000"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C23CC9-C890-2F33-29B4-397971ADC64B}"/>
              </a:ext>
            </a:extLst>
          </p:cNvPr>
          <p:cNvSpPr>
            <a:spLocks noGrp="1"/>
          </p:cNvSpPr>
          <p:nvPr>
            <p:ph type="title"/>
          </p:nvPr>
        </p:nvSpPr>
        <p:spPr>
          <a:xfrm>
            <a:off x="6096000" y="3845049"/>
            <a:ext cx="5587548" cy="1325563"/>
          </a:xfrm>
        </p:spPr>
        <p:txBody>
          <a:bodyPr anchor="b" anchorCtr="0">
            <a:normAutofit/>
          </a:bodyPr>
          <a:lstStyle>
            <a:lvl1pPr algn="l" defTabSz="914400" rtl="0" eaLnBrk="1" latinLnBrk="0" hangingPunct="1">
              <a:lnSpc>
                <a:spcPct val="90000"/>
              </a:lnSpc>
              <a:spcBef>
                <a:spcPct val="0"/>
              </a:spcBef>
              <a:buNone/>
              <a:defRPr lang="en-US" sz="4000" b="1" kern="1200" dirty="0">
                <a:solidFill>
                  <a:schemeClr val="bg1"/>
                </a:solidFill>
                <a:latin typeface="+mj-lt"/>
                <a:ea typeface="+mj-ea"/>
                <a:cs typeface="+mj-cs"/>
              </a:defRPr>
            </a:lvl1pPr>
          </a:lstStyle>
          <a:p>
            <a:r>
              <a:rPr lang="en-US"/>
              <a:t>Click to edit Master title style</a:t>
            </a:r>
          </a:p>
        </p:txBody>
      </p:sp>
      <p:sp>
        <p:nvSpPr>
          <p:cNvPr id="6" name="Picture Placeholder 5">
            <a:extLst>
              <a:ext uri="{FF2B5EF4-FFF2-40B4-BE49-F238E27FC236}">
                <a16:creationId xmlns:a16="http://schemas.microsoft.com/office/drawing/2014/main" id="{9FD5660E-9264-828A-5538-58275AC228F7}"/>
              </a:ext>
            </a:extLst>
          </p:cNvPr>
          <p:cNvSpPr>
            <a:spLocks noGrp="1"/>
          </p:cNvSpPr>
          <p:nvPr>
            <p:ph type="pic" sz="quarter" idx="10"/>
          </p:nvPr>
        </p:nvSpPr>
        <p:spPr>
          <a:xfrm>
            <a:off x="0" y="0"/>
            <a:ext cx="12192000" cy="3488846"/>
          </a:xfrm>
        </p:spPr>
        <p:txBody>
          <a:bodyPr/>
          <a:lstStyle/>
          <a:p>
            <a:r>
              <a:rPr lang="en-US"/>
              <a:t>Click icon to add picture</a:t>
            </a:r>
          </a:p>
        </p:txBody>
      </p:sp>
      <p:sp>
        <p:nvSpPr>
          <p:cNvPr id="10" name="Text Placeholder 9">
            <a:extLst>
              <a:ext uri="{FF2B5EF4-FFF2-40B4-BE49-F238E27FC236}">
                <a16:creationId xmlns:a16="http://schemas.microsoft.com/office/drawing/2014/main" id="{DE6902C6-5939-68F2-889D-0FAB5C546BB0}"/>
              </a:ext>
            </a:extLst>
          </p:cNvPr>
          <p:cNvSpPr>
            <a:spLocks noGrp="1"/>
          </p:cNvSpPr>
          <p:nvPr>
            <p:ph type="body" sz="quarter" idx="11" hasCustomPrompt="1"/>
          </p:nvPr>
        </p:nvSpPr>
        <p:spPr>
          <a:xfrm>
            <a:off x="6095999" y="5473700"/>
            <a:ext cx="5581650" cy="631825"/>
          </a:xfrm>
        </p:spPr>
        <p:txBody>
          <a:bodyPr>
            <a:noAutofit/>
          </a:bodyPr>
          <a:lstStyle>
            <a:lvl1pPr marL="0" indent="0" algn="l" defTabSz="914400" rtl="0" eaLnBrk="1" latinLnBrk="0" hangingPunct="1">
              <a:buNone/>
              <a:defRPr lang="en-US" sz="1600" b="1" kern="1200" cap="all" baseline="0" dirty="0" smtClean="0">
                <a:solidFill>
                  <a:srgbClr val="552533"/>
                </a:solidFill>
                <a:latin typeface="Arial" charset="0"/>
                <a:ea typeface="Arial" charset="0"/>
                <a:cs typeface="Arial" charset="0"/>
              </a:defRPr>
            </a:lvl1pPr>
            <a:lvl2pPr marL="0" algn="l" defTabSz="914400" rtl="0" eaLnBrk="1" latinLnBrk="0" hangingPunct="1">
              <a:defRPr lang="en-US" sz="1200" b="1" kern="1200" dirty="0" smtClean="0">
                <a:solidFill>
                  <a:srgbClr val="552533"/>
                </a:solidFill>
                <a:latin typeface="Arial" charset="0"/>
                <a:ea typeface="Arial" charset="0"/>
                <a:cs typeface="Arial" charset="0"/>
              </a:defRPr>
            </a:lvl2pPr>
            <a:lvl3pPr marL="0" algn="l" defTabSz="914400" rtl="0" eaLnBrk="1" latinLnBrk="0" hangingPunct="1">
              <a:defRPr lang="en-US" sz="1200" b="1" kern="1200" dirty="0" smtClean="0">
                <a:solidFill>
                  <a:srgbClr val="552533"/>
                </a:solidFill>
                <a:latin typeface="Arial" charset="0"/>
                <a:ea typeface="Arial" charset="0"/>
                <a:cs typeface="Arial" charset="0"/>
              </a:defRPr>
            </a:lvl3pPr>
            <a:lvl4pPr marL="0" algn="l" defTabSz="914400" rtl="0" eaLnBrk="1" latinLnBrk="0" hangingPunct="1">
              <a:defRPr lang="en-US" sz="1200" b="1" kern="1200" dirty="0" smtClean="0">
                <a:solidFill>
                  <a:srgbClr val="552533"/>
                </a:solidFill>
                <a:latin typeface="Arial" charset="0"/>
                <a:ea typeface="Arial" charset="0"/>
                <a:cs typeface="Arial" charset="0"/>
              </a:defRPr>
            </a:lvl4pPr>
            <a:lvl5pPr marL="0" algn="l" defTabSz="914400" rtl="0" eaLnBrk="1" latinLnBrk="0" hangingPunct="1">
              <a:defRPr lang="en-US" sz="1200" b="1" kern="1200" dirty="0">
                <a:solidFill>
                  <a:srgbClr val="552533"/>
                </a:solidFill>
                <a:latin typeface="Arial" charset="0"/>
                <a:ea typeface="Arial" charset="0"/>
                <a:cs typeface="Arial" charset="0"/>
              </a:defRPr>
            </a:lvl5pPr>
          </a:lstStyle>
          <a:p>
            <a:pPr lvl="0"/>
            <a:r>
              <a:rPr lang="en-US"/>
              <a:t>subtitle</a:t>
            </a:r>
          </a:p>
        </p:txBody>
      </p:sp>
    </p:spTree>
    <p:extLst>
      <p:ext uri="{BB962C8B-B14F-4D97-AF65-F5344CB8AC3E}">
        <p14:creationId xmlns:p14="http://schemas.microsoft.com/office/powerpoint/2010/main" val="2078901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201738"/>
            <a:ext cx="5607050" cy="3116262"/>
          </a:xfrm>
        </p:spPr>
        <p:txBody>
          <a:bodyPr anchor="b"/>
          <a:lstStyle>
            <a:lvl1pPr>
              <a:defRPr sz="6000" b="1">
                <a:solidFill>
                  <a:srgbClr val="006498"/>
                </a:solidFill>
              </a:defRPr>
            </a:lvl1pPr>
          </a:lstStyle>
          <a:p>
            <a:r>
              <a:rPr lang="en-US"/>
              <a:t>Click to edit Master title style</a:t>
            </a:r>
          </a:p>
        </p:txBody>
      </p:sp>
      <p:sp>
        <p:nvSpPr>
          <p:cNvPr id="3" name="Text Placeholder 2"/>
          <p:cNvSpPr>
            <a:spLocks noGrp="1"/>
          </p:cNvSpPr>
          <p:nvPr>
            <p:ph type="body" idx="1"/>
          </p:nvPr>
        </p:nvSpPr>
        <p:spPr>
          <a:xfrm>
            <a:off x="831850" y="4589463"/>
            <a:ext cx="5607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7" name="Rectangle 6"/>
          <p:cNvSpPr/>
          <p:nvPr userDrawn="1"/>
        </p:nvSpPr>
        <p:spPr>
          <a:xfrm>
            <a:off x="8425543" y="2"/>
            <a:ext cx="3444635" cy="6089650"/>
          </a:xfrm>
          <a:prstGeom prst="rect">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85F2F4C7-D8A0-3141-B86F-6DEB1F632B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850467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3" name="Picture 2">
            <a:extLst>
              <a:ext uri="{FF2B5EF4-FFF2-40B4-BE49-F238E27FC236}">
                <a16:creationId xmlns:a16="http://schemas.microsoft.com/office/drawing/2014/main" id="{3C2C96CD-4C2F-EC53-9041-9F57E4644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2605568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3">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7A2A92E1-E175-3A6D-674E-B6D64157F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265926869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3">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382138" y="235560"/>
            <a:ext cx="10515601" cy="443198"/>
          </a:xfrm>
        </p:spPr>
        <p:txBody>
          <a:bodyPr lIns="0" tIns="0" rIns="0" bIns="0" anchor="t" anchorCtr="0">
            <a:spAutoFit/>
          </a:bodyPr>
          <a:lstStyle>
            <a:lvl1pPr>
              <a:defRPr sz="3200" b="1" i="0" cap="all" baseline="0">
                <a:solidFill>
                  <a:schemeClr val="tx1"/>
                </a:solidFill>
                <a:latin typeface="Arial" charset="0"/>
                <a:ea typeface="Arial" charset="0"/>
                <a:cs typeface="Arial" charset="0"/>
              </a:defRPr>
            </a:lvl1pPr>
          </a:lstStyle>
          <a:p>
            <a:r>
              <a:rPr lang="en-US"/>
              <a:t>Slide title</a:t>
            </a:r>
          </a:p>
        </p:txBody>
      </p: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26CDFBC1-0A41-C8D9-6A87-A3E343B782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144132168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00381C45-6686-2787-4BEE-3D43720D28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18006488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6525"/>
            <a:ext cx="10515600"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cxnSp>
        <p:nvCxnSpPr>
          <p:cNvPr id="8" name="Straight Connector 7"/>
          <p:cNvCxnSpPr/>
          <p:nvPr userDrawn="1"/>
        </p:nvCxnSpPr>
        <p:spPr>
          <a:xfrm>
            <a:off x="0" y="783771"/>
            <a:ext cx="12192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DC4692D0-9C21-E25D-678D-A47E839E95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153938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201738"/>
            <a:ext cx="5607050" cy="3116262"/>
          </a:xfrm>
        </p:spPr>
        <p:txBody>
          <a:bodyPr anchor="b"/>
          <a:lstStyle>
            <a:lvl1pPr>
              <a:defRPr sz="6000" b="1">
                <a:solidFill>
                  <a:srgbClr val="006498"/>
                </a:solidFill>
              </a:defRPr>
            </a:lvl1pPr>
          </a:lstStyle>
          <a:p>
            <a:r>
              <a:rPr lang="en-US"/>
              <a:t>Click to edit Master title style</a:t>
            </a:r>
          </a:p>
        </p:txBody>
      </p:sp>
      <p:sp>
        <p:nvSpPr>
          <p:cNvPr id="3" name="Text Placeholder 2"/>
          <p:cNvSpPr>
            <a:spLocks noGrp="1"/>
          </p:cNvSpPr>
          <p:nvPr>
            <p:ph type="body" idx="1"/>
          </p:nvPr>
        </p:nvSpPr>
        <p:spPr>
          <a:xfrm>
            <a:off x="831850" y="4589463"/>
            <a:ext cx="5607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7" name="Rectangle 6"/>
          <p:cNvSpPr/>
          <p:nvPr userDrawn="1"/>
        </p:nvSpPr>
        <p:spPr>
          <a:xfrm>
            <a:off x="8425543" y="2"/>
            <a:ext cx="3444635" cy="6089650"/>
          </a:xfrm>
          <a:prstGeom prst="rect">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3CF1CE45-D6C4-8553-65D6-E924F1BA1E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06525"/>
            <a:ext cx="5004355"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cxnSp>
        <p:nvCxnSpPr>
          <p:cNvPr id="8" name="Straight Connector 7"/>
          <p:cNvCxnSpPr/>
          <p:nvPr userDrawn="1"/>
        </p:nvCxnSpPr>
        <p:spPr>
          <a:xfrm>
            <a:off x="0" y="783771"/>
            <a:ext cx="12192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FC807489-24CF-241C-7CA4-2C5BF6777C12}"/>
              </a:ext>
            </a:extLst>
          </p:cNvPr>
          <p:cNvSpPr>
            <a:spLocks noGrp="1"/>
          </p:cNvSpPr>
          <p:nvPr>
            <p:ph idx="13"/>
          </p:nvPr>
        </p:nvSpPr>
        <p:spPr>
          <a:xfrm>
            <a:off x="6349448" y="1416051"/>
            <a:ext cx="5004355"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A89D32C8-434A-E64B-E8A4-2EA71FDAAA2A}"/>
              </a:ext>
            </a:extLst>
          </p:cNvPr>
          <p:cNvSpPr>
            <a:spLocks noGrp="1"/>
          </p:cNvSpPr>
          <p:nvPr>
            <p:ph idx="14" hasCustomPrompt="1"/>
          </p:nvPr>
        </p:nvSpPr>
        <p:spPr>
          <a:xfrm>
            <a:off x="838286" y="844048"/>
            <a:ext cx="5004355" cy="480131"/>
          </a:xfrm>
        </p:spPr>
        <p:txBody>
          <a:bodyPr>
            <a:spAutoFit/>
          </a:bodyPr>
          <a:lstStyle>
            <a:lvl1pPr marL="0" indent="0">
              <a:buClr>
                <a:srgbClr val="006498"/>
              </a:buClr>
              <a:buFont typeface=".AppleSystemUIFont" charset="-120"/>
              <a:buNone/>
              <a:tabLst/>
              <a:defRPr b="1" cap="all" baseline="0">
                <a:solidFill>
                  <a:schemeClr val="accent1"/>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Subtitle</a:t>
            </a:r>
          </a:p>
        </p:txBody>
      </p:sp>
      <p:sp>
        <p:nvSpPr>
          <p:cNvPr id="9" name="Content Placeholder 2">
            <a:extLst>
              <a:ext uri="{FF2B5EF4-FFF2-40B4-BE49-F238E27FC236}">
                <a16:creationId xmlns:a16="http://schemas.microsoft.com/office/drawing/2014/main" id="{41CD0C58-D26C-A71A-70F7-01CF1D6FF982}"/>
              </a:ext>
            </a:extLst>
          </p:cNvPr>
          <p:cNvSpPr>
            <a:spLocks noGrp="1"/>
          </p:cNvSpPr>
          <p:nvPr>
            <p:ph idx="15" hasCustomPrompt="1"/>
          </p:nvPr>
        </p:nvSpPr>
        <p:spPr>
          <a:xfrm>
            <a:off x="6349447" y="868325"/>
            <a:ext cx="5004355" cy="480131"/>
          </a:xfrm>
        </p:spPr>
        <p:txBody>
          <a:bodyPr>
            <a:spAutoFit/>
          </a:bodyPr>
          <a:lstStyle>
            <a:lvl1pPr marL="0" indent="0">
              <a:buClr>
                <a:srgbClr val="006498"/>
              </a:buClr>
              <a:buFont typeface=".AppleSystemUIFont" charset="-120"/>
              <a:buNone/>
              <a:tabLst/>
              <a:defRPr b="1" cap="all" baseline="0">
                <a:solidFill>
                  <a:schemeClr val="accent1"/>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Subtitle</a:t>
            </a:r>
          </a:p>
        </p:txBody>
      </p:sp>
      <p:sp>
        <p:nvSpPr>
          <p:cNvPr id="11" name="Title 1">
            <a:extLst>
              <a:ext uri="{FF2B5EF4-FFF2-40B4-BE49-F238E27FC236}">
                <a16:creationId xmlns:a16="http://schemas.microsoft.com/office/drawing/2014/main" id="{1A786938-7F86-BE1D-D8D0-D52CC44CE10F}"/>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12" name="Straight Connector 11">
            <a:extLst>
              <a:ext uri="{FF2B5EF4-FFF2-40B4-BE49-F238E27FC236}">
                <a16:creationId xmlns:a16="http://schemas.microsoft.com/office/drawing/2014/main" id="{A7315BAD-D61F-C3A7-D76F-F6CC8EADAA1D}"/>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F10EEFA2-540D-FD5D-D05D-CE299D8A93AA}"/>
              </a:ext>
            </a:extLst>
          </p:cNvPr>
          <p:cNvSpPr>
            <a:spLocks noGrp="1"/>
          </p:cNvSpPr>
          <p:nvPr>
            <p:ph type="body" sz="quarter" idx="16"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13" name="Picture 12">
            <a:extLst>
              <a:ext uri="{FF2B5EF4-FFF2-40B4-BE49-F238E27FC236}">
                <a16:creationId xmlns:a16="http://schemas.microsoft.com/office/drawing/2014/main" id="{B173B024-9F25-9D4D-1745-39C1A62543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747564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06525"/>
            <a:ext cx="5004355"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cxnSp>
        <p:nvCxnSpPr>
          <p:cNvPr id="8" name="Straight Connector 7"/>
          <p:cNvCxnSpPr/>
          <p:nvPr userDrawn="1"/>
        </p:nvCxnSpPr>
        <p:spPr>
          <a:xfrm>
            <a:off x="0" y="783771"/>
            <a:ext cx="12192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F94F9540-04CD-25AC-FE15-3416943765E8}"/>
              </a:ext>
            </a:extLst>
          </p:cNvPr>
          <p:cNvSpPr>
            <a:spLocks noGrp="1"/>
          </p:cNvSpPr>
          <p:nvPr>
            <p:ph type="pic" sz="quarter" idx="15"/>
          </p:nvPr>
        </p:nvSpPr>
        <p:spPr>
          <a:xfrm>
            <a:off x="6286500" y="784226"/>
            <a:ext cx="5905500" cy="4973638"/>
          </a:xfrm>
        </p:spPr>
        <p:txBody>
          <a:bodyPr/>
          <a:lstStyle/>
          <a:p>
            <a:r>
              <a:rPr lang="en-US"/>
              <a:t>Click icon to add picture</a:t>
            </a:r>
          </a:p>
        </p:txBody>
      </p:sp>
      <p:sp>
        <p:nvSpPr>
          <p:cNvPr id="13" name="Title 1">
            <a:extLst>
              <a:ext uri="{FF2B5EF4-FFF2-40B4-BE49-F238E27FC236}">
                <a16:creationId xmlns:a16="http://schemas.microsoft.com/office/drawing/2014/main" id="{4D414515-7094-EA51-C7B1-DAFC643355E8}"/>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14" name="Straight Connector 13">
            <a:extLst>
              <a:ext uri="{FF2B5EF4-FFF2-40B4-BE49-F238E27FC236}">
                <a16:creationId xmlns:a16="http://schemas.microsoft.com/office/drawing/2014/main" id="{CFC0A740-3462-CE61-FEDF-9A42CFF6CA1C}"/>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79C10DFE-EE27-B262-E9E8-95A00E9B3F44}"/>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4" name="Picture 3">
            <a:extLst>
              <a:ext uri="{FF2B5EF4-FFF2-40B4-BE49-F238E27FC236}">
                <a16:creationId xmlns:a16="http://schemas.microsoft.com/office/drawing/2014/main" id="{7E1204B2-ACA3-6C78-942B-97701F2041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559773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lashy Agenda">
    <p:spTree>
      <p:nvGrpSpPr>
        <p:cNvPr id="1" name=""/>
        <p:cNvGrpSpPr/>
        <p:nvPr/>
      </p:nvGrpSpPr>
      <p:grpSpPr>
        <a:xfrm>
          <a:off x="0" y="0"/>
          <a:ext cx="0" cy="0"/>
          <a:chOff x="0" y="0"/>
          <a:chExt cx="0" cy="0"/>
        </a:xfrm>
      </p:grpSpPr>
      <p:pic>
        <p:nvPicPr>
          <p:cNvPr id="5" name="Picture 4" descr="A picture containing blur&#10;&#10;Description automatically generated">
            <a:extLst>
              <a:ext uri="{FF2B5EF4-FFF2-40B4-BE49-F238E27FC236}">
                <a16:creationId xmlns:a16="http://schemas.microsoft.com/office/drawing/2014/main" id="{297E0C72-5597-4250-870E-F883D9FBC2A3}"/>
              </a:ext>
            </a:extLst>
          </p:cNvPr>
          <p:cNvPicPr>
            <a:picLocks noChangeAspect="1"/>
          </p:cNvPicPr>
          <p:nvPr userDrawn="1"/>
        </p:nvPicPr>
        <p:blipFill rotWithShape="1">
          <a:blip r:embed="rId2" cstate="email">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0"/>
            <a:ext cx="5714055" cy="68580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4725574" y="1245"/>
            <a:ext cx="1752373" cy="68669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5">
            <a:extLst>
              <a:ext uri="{FF2B5EF4-FFF2-40B4-BE49-F238E27FC236}">
                <a16:creationId xmlns:a16="http://schemas.microsoft.com/office/drawing/2014/main" id="{33BB4951-A851-B396-2966-C661A4AE0B7B}"/>
              </a:ext>
            </a:extLst>
          </p:cNvPr>
          <p:cNvSpPr>
            <a:spLocks noGrp="1"/>
          </p:cNvSpPr>
          <p:nvPr>
            <p:ph type="sldNum" sz="quarter" idx="12"/>
          </p:nvPr>
        </p:nvSpPr>
        <p:spPr>
          <a:xfrm>
            <a:off x="8610600" y="6356350"/>
            <a:ext cx="2743200" cy="365125"/>
          </a:xfrm>
        </p:spPr>
        <p:txBody>
          <a:bodyPr/>
          <a:lstStyle/>
          <a:p>
            <a:fld id="{DBB69489-DF73-4A76-950F-93D686310CE9}" type="slidenum">
              <a:rPr lang="en-US" smtClean="0"/>
              <a:t>‹#›</a:t>
            </a:fld>
            <a:endParaRPr lang="en-US"/>
          </a:p>
        </p:txBody>
      </p:sp>
      <p:pic>
        <p:nvPicPr>
          <p:cNvPr id="6" name="Picture 5">
            <a:extLst>
              <a:ext uri="{FF2B5EF4-FFF2-40B4-BE49-F238E27FC236}">
                <a16:creationId xmlns:a16="http://schemas.microsoft.com/office/drawing/2014/main" id="{4C5935DF-00B8-D6BE-8CF7-09893F22BC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219353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0F6ADF5A-09F0-B83E-9DD4-567E0CF4B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158984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3">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39A8F995-BE8D-C05F-5CA6-4BB64A4BB2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42756150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3">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382138" y="235560"/>
            <a:ext cx="10515601" cy="443198"/>
          </a:xfrm>
        </p:spPr>
        <p:txBody>
          <a:bodyPr lIns="0" tIns="0" rIns="0" bIns="0" anchor="t" anchorCtr="0">
            <a:spAutoFit/>
          </a:bodyPr>
          <a:lstStyle>
            <a:lvl1pPr>
              <a:defRPr sz="3200" b="1" i="0" cap="all" baseline="0">
                <a:solidFill>
                  <a:schemeClr val="tx1"/>
                </a:solidFill>
                <a:latin typeface="Arial" charset="0"/>
                <a:ea typeface="Arial" charset="0"/>
                <a:cs typeface="Arial" charset="0"/>
              </a:defRPr>
            </a:lvl1pPr>
          </a:lstStyle>
          <a:p>
            <a:r>
              <a:rPr lang="en-US"/>
              <a:t>Slide title</a:t>
            </a:r>
          </a:p>
        </p:txBody>
      </p: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E15D39A1-1403-59AA-A9F3-06062DC9B0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3" name="Rectangle 2">
            <a:extLst>
              <a:ext uri="{FF2B5EF4-FFF2-40B4-BE49-F238E27FC236}">
                <a16:creationId xmlns:a16="http://schemas.microsoft.com/office/drawing/2014/main" id="{0BBF035E-A524-5E1A-3822-F68384FBC53A}"/>
              </a:ext>
            </a:extLst>
          </p:cNvPr>
          <p:cNvSpPr/>
          <p:nvPr userDrawn="1"/>
        </p:nvSpPr>
        <p:spPr>
          <a:xfrm>
            <a:off x="5842555" y="6416626"/>
            <a:ext cx="5248696" cy="369332"/>
          </a:xfrm>
          <a:prstGeom prst="rect">
            <a:avLst/>
          </a:prstGeom>
        </p:spPr>
        <p:txBody>
          <a:bodyPr wrap="square">
            <a:spAutoFit/>
          </a:bodyPr>
          <a:lstStyle/>
          <a:p>
            <a:r>
              <a:rPr lang="en-US" sz="900">
                <a:solidFill>
                  <a:schemeClr val="tx1">
                    <a:lumMod val="95000"/>
                  </a:schemeClr>
                </a:solidFill>
                <a:latin typeface="Calibri" panose="020F0502020204030204" pitchFamily="34" charset="0"/>
              </a:rPr>
              <a:t>Copyright ©2024  Health Management Associates, Inc. All rights reserved. PROPRIETARY and CONFIDENTIAL</a:t>
            </a:r>
          </a:p>
          <a:p>
            <a:r>
              <a:rPr lang="en-US" sz="900">
                <a:solidFill>
                  <a:schemeClr val="tx1">
                    <a:lumMod val="95000"/>
                  </a:schemeClr>
                </a:solidFill>
                <a:latin typeface="Calibri" panose="020F0502020204030204" pitchFamily="34" charset="0"/>
              </a:rPr>
              <a:t>Module 3: V1_06282024</a:t>
            </a:r>
            <a:endParaRPr lang="en-US" sz="900">
              <a:solidFill>
                <a:schemeClr val="tx1">
                  <a:lumMod val="95000"/>
                </a:schemeClr>
              </a:solidFill>
            </a:endParaRPr>
          </a:p>
        </p:txBody>
      </p:sp>
    </p:spTree>
    <p:extLst>
      <p:ext uri="{BB962C8B-B14F-4D97-AF65-F5344CB8AC3E}">
        <p14:creationId xmlns:p14="http://schemas.microsoft.com/office/powerpoint/2010/main" val="270056855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4454270D-7984-9D7E-9EF2-1DFA4D96F2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28991959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6525"/>
            <a:ext cx="10515600"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sp>
        <p:nvSpPr>
          <p:cNvPr id="4" name="Title 1">
            <a:extLst>
              <a:ext uri="{FF2B5EF4-FFF2-40B4-BE49-F238E27FC236}">
                <a16:creationId xmlns:a16="http://schemas.microsoft.com/office/drawing/2014/main" id="{0CEB90DA-34C9-2484-6BC0-38A7F6D45EE5}"/>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5" name="Straight Connector 4">
            <a:extLst>
              <a:ext uri="{FF2B5EF4-FFF2-40B4-BE49-F238E27FC236}">
                <a16:creationId xmlns:a16="http://schemas.microsoft.com/office/drawing/2014/main" id="{FC605198-329C-FCE0-E338-BB93A0F2A0E1}"/>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7A26056-E818-F33D-BD4C-95DF3E0370EE}"/>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2" name="Picture 1">
            <a:extLst>
              <a:ext uri="{FF2B5EF4-FFF2-40B4-BE49-F238E27FC236}">
                <a16:creationId xmlns:a16="http://schemas.microsoft.com/office/drawing/2014/main" id="{7F6BDCF1-6EB5-1A59-DF96-6EAE931B53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06525"/>
            <a:ext cx="5004355"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cxnSp>
        <p:nvCxnSpPr>
          <p:cNvPr id="8" name="Straight Connector 7"/>
          <p:cNvCxnSpPr/>
          <p:nvPr userDrawn="1"/>
        </p:nvCxnSpPr>
        <p:spPr>
          <a:xfrm>
            <a:off x="0" y="783771"/>
            <a:ext cx="12192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FC807489-24CF-241C-7CA4-2C5BF6777C12}"/>
              </a:ext>
            </a:extLst>
          </p:cNvPr>
          <p:cNvSpPr>
            <a:spLocks noGrp="1"/>
          </p:cNvSpPr>
          <p:nvPr>
            <p:ph idx="13"/>
          </p:nvPr>
        </p:nvSpPr>
        <p:spPr>
          <a:xfrm>
            <a:off x="6349448" y="1416051"/>
            <a:ext cx="5004355"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A89D32C8-434A-E64B-E8A4-2EA71FDAAA2A}"/>
              </a:ext>
            </a:extLst>
          </p:cNvPr>
          <p:cNvSpPr>
            <a:spLocks noGrp="1"/>
          </p:cNvSpPr>
          <p:nvPr>
            <p:ph idx="14" hasCustomPrompt="1"/>
          </p:nvPr>
        </p:nvSpPr>
        <p:spPr>
          <a:xfrm>
            <a:off x="838286" y="844048"/>
            <a:ext cx="5004355" cy="480131"/>
          </a:xfrm>
        </p:spPr>
        <p:txBody>
          <a:bodyPr>
            <a:spAutoFit/>
          </a:bodyPr>
          <a:lstStyle>
            <a:lvl1pPr marL="0" indent="0">
              <a:buClr>
                <a:srgbClr val="006498"/>
              </a:buClr>
              <a:buFont typeface=".AppleSystemUIFont" charset="-120"/>
              <a:buNone/>
              <a:tabLst/>
              <a:defRPr b="1" cap="all" baseline="0">
                <a:solidFill>
                  <a:schemeClr val="accent1"/>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Subtitle</a:t>
            </a:r>
          </a:p>
        </p:txBody>
      </p:sp>
      <p:sp>
        <p:nvSpPr>
          <p:cNvPr id="9" name="Content Placeholder 2">
            <a:extLst>
              <a:ext uri="{FF2B5EF4-FFF2-40B4-BE49-F238E27FC236}">
                <a16:creationId xmlns:a16="http://schemas.microsoft.com/office/drawing/2014/main" id="{41CD0C58-D26C-A71A-70F7-01CF1D6FF982}"/>
              </a:ext>
            </a:extLst>
          </p:cNvPr>
          <p:cNvSpPr>
            <a:spLocks noGrp="1"/>
          </p:cNvSpPr>
          <p:nvPr>
            <p:ph idx="15" hasCustomPrompt="1"/>
          </p:nvPr>
        </p:nvSpPr>
        <p:spPr>
          <a:xfrm>
            <a:off x="6349447" y="868325"/>
            <a:ext cx="5004355" cy="480131"/>
          </a:xfrm>
        </p:spPr>
        <p:txBody>
          <a:bodyPr>
            <a:spAutoFit/>
          </a:bodyPr>
          <a:lstStyle>
            <a:lvl1pPr marL="0" indent="0">
              <a:buClr>
                <a:srgbClr val="006498"/>
              </a:buClr>
              <a:buFont typeface=".AppleSystemUIFont" charset="-120"/>
              <a:buNone/>
              <a:tabLst/>
              <a:defRPr b="1" cap="all" baseline="0">
                <a:solidFill>
                  <a:schemeClr val="accent1"/>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Subtitle</a:t>
            </a:r>
          </a:p>
        </p:txBody>
      </p:sp>
      <p:sp>
        <p:nvSpPr>
          <p:cNvPr id="11" name="Title 1">
            <a:extLst>
              <a:ext uri="{FF2B5EF4-FFF2-40B4-BE49-F238E27FC236}">
                <a16:creationId xmlns:a16="http://schemas.microsoft.com/office/drawing/2014/main" id="{1A786938-7F86-BE1D-D8D0-D52CC44CE10F}"/>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12" name="Straight Connector 11">
            <a:extLst>
              <a:ext uri="{FF2B5EF4-FFF2-40B4-BE49-F238E27FC236}">
                <a16:creationId xmlns:a16="http://schemas.microsoft.com/office/drawing/2014/main" id="{A7315BAD-D61F-C3A7-D76F-F6CC8EADAA1D}"/>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F10EEFA2-540D-FD5D-D05D-CE299D8A93AA}"/>
              </a:ext>
            </a:extLst>
          </p:cNvPr>
          <p:cNvSpPr>
            <a:spLocks noGrp="1"/>
          </p:cNvSpPr>
          <p:nvPr>
            <p:ph type="body" sz="quarter" idx="16"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spTree>
    <p:extLst>
      <p:ext uri="{BB962C8B-B14F-4D97-AF65-F5344CB8AC3E}">
        <p14:creationId xmlns:p14="http://schemas.microsoft.com/office/powerpoint/2010/main" val="363437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06525"/>
            <a:ext cx="5004355" cy="4351338"/>
          </a:xfrm>
        </p:spPr>
        <p:txBody>
          <a:bodyPr/>
          <a:lstStyle>
            <a:lvl1pPr marL="347663" indent="-347663">
              <a:buClr>
                <a:srgbClr val="006498"/>
              </a:buClr>
              <a:buFont typeface=".AppleSystemUIFont" charset="-120"/>
              <a:buChar char="+"/>
              <a:tabLst/>
              <a:defRPr>
                <a:solidFill>
                  <a:schemeClr val="bg2">
                    <a:lumMod val="25000"/>
                  </a:schemeClr>
                </a:solidFill>
              </a:defRPr>
            </a:lvl1pPr>
            <a:lvl2pPr marL="808038" indent="-350838">
              <a:buClr>
                <a:srgbClr val="006498"/>
              </a:buClr>
              <a:buFont typeface=".AppleSystemUIFont" charset="-120"/>
              <a:buChar char="+"/>
              <a:tabLst/>
              <a:defRPr>
                <a:solidFill>
                  <a:schemeClr val="bg2">
                    <a:lumMod val="25000"/>
                  </a:schemeClr>
                </a:solidFill>
              </a:defRPr>
            </a:lvl2pPr>
            <a:lvl3pPr marL="1143000" indent="-228600">
              <a:buClr>
                <a:srgbClr val="006498"/>
              </a:buClr>
              <a:buFont typeface=".AppleSystemUIFont" charset="-120"/>
              <a:buChar char="+"/>
              <a:defRPr>
                <a:solidFill>
                  <a:schemeClr val="bg2">
                    <a:lumMod val="25000"/>
                  </a:schemeClr>
                </a:solidFill>
              </a:defRPr>
            </a:lvl3pPr>
            <a:lvl4pPr marL="1600200" indent="-228600">
              <a:buClr>
                <a:srgbClr val="006498"/>
              </a:buClr>
              <a:buFont typeface=".AppleSystemUIFont" charset="-120"/>
              <a:buChar char="+"/>
              <a:defRPr>
                <a:solidFill>
                  <a:schemeClr val="bg2">
                    <a:lumMod val="25000"/>
                  </a:schemeClr>
                </a:solidFill>
              </a:defRPr>
            </a:lvl4pPr>
            <a:lvl5pPr marL="2057400" indent="-228600">
              <a:buClr>
                <a:srgbClr val="006498"/>
              </a:buClr>
              <a:buFont typeface=".AppleSystemUIFont" charset="-120"/>
              <a:buChar cha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t>‹#›</a:t>
            </a:fld>
            <a:endParaRPr lang="en-US"/>
          </a:p>
        </p:txBody>
      </p:sp>
      <p:cxnSp>
        <p:nvCxnSpPr>
          <p:cNvPr id="8" name="Straight Connector 7"/>
          <p:cNvCxnSpPr/>
          <p:nvPr userDrawn="1"/>
        </p:nvCxnSpPr>
        <p:spPr>
          <a:xfrm>
            <a:off x="0" y="783771"/>
            <a:ext cx="12192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F94F9540-04CD-25AC-FE15-3416943765E8}"/>
              </a:ext>
            </a:extLst>
          </p:cNvPr>
          <p:cNvSpPr>
            <a:spLocks noGrp="1"/>
          </p:cNvSpPr>
          <p:nvPr>
            <p:ph type="pic" sz="quarter" idx="15"/>
          </p:nvPr>
        </p:nvSpPr>
        <p:spPr>
          <a:xfrm>
            <a:off x="6286500" y="784226"/>
            <a:ext cx="5905500" cy="4973638"/>
          </a:xfrm>
        </p:spPr>
        <p:txBody>
          <a:bodyPr/>
          <a:lstStyle/>
          <a:p>
            <a:r>
              <a:rPr lang="en-US"/>
              <a:t>Click icon to add picture</a:t>
            </a:r>
          </a:p>
        </p:txBody>
      </p:sp>
      <p:sp>
        <p:nvSpPr>
          <p:cNvPr id="13" name="Title 1">
            <a:extLst>
              <a:ext uri="{FF2B5EF4-FFF2-40B4-BE49-F238E27FC236}">
                <a16:creationId xmlns:a16="http://schemas.microsoft.com/office/drawing/2014/main" id="{4D414515-7094-EA51-C7B1-DAFC643355E8}"/>
              </a:ext>
            </a:extLst>
          </p:cNvPr>
          <p:cNvSpPr>
            <a:spLocks noGrp="1"/>
          </p:cNvSpPr>
          <p:nvPr>
            <p:ph type="title" hasCustomPrompt="1"/>
          </p:nvPr>
        </p:nvSpPr>
        <p:spPr>
          <a:xfrm>
            <a:off x="838199" y="379685"/>
            <a:ext cx="10515601" cy="276999"/>
          </a:xfrm>
        </p:spPr>
        <p:txBody>
          <a:bodyPr lIns="0" tIns="0" rIns="0" bIns="0" anchor="t" anchorCtr="0">
            <a:spAutoFit/>
          </a:bodyPr>
          <a:lstStyle>
            <a:lvl1pPr>
              <a:defRPr sz="2000" b="1" i="0" cap="all" baseline="0">
                <a:solidFill>
                  <a:srgbClr val="552733"/>
                </a:solidFill>
                <a:latin typeface="Arial" charset="0"/>
                <a:ea typeface="Arial" charset="0"/>
                <a:cs typeface="Arial" charset="0"/>
              </a:defRPr>
            </a:lvl1pPr>
          </a:lstStyle>
          <a:p>
            <a:r>
              <a:rPr lang="en-US"/>
              <a:t>Slide title</a:t>
            </a:r>
          </a:p>
        </p:txBody>
      </p:sp>
      <p:cxnSp>
        <p:nvCxnSpPr>
          <p:cNvPr id="14" name="Straight Connector 13">
            <a:extLst>
              <a:ext uri="{FF2B5EF4-FFF2-40B4-BE49-F238E27FC236}">
                <a16:creationId xmlns:a16="http://schemas.microsoft.com/office/drawing/2014/main" id="{CFC0A740-3462-CE61-FEDF-9A42CFF6CA1C}"/>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79C10DFE-EE27-B262-E9E8-95A00E9B3F44}"/>
              </a:ext>
            </a:extLst>
          </p:cNvPr>
          <p:cNvSpPr>
            <a:spLocks noGrp="1"/>
          </p:cNvSpPr>
          <p:nvPr>
            <p:ph type="body" sz="quarter" idx="13" hasCustomPrompt="1"/>
          </p:nvPr>
        </p:nvSpPr>
        <p:spPr>
          <a:xfrm>
            <a:off x="838200" y="5891213"/>
            <a:ext cx="10515600" cy="365125"/>
          </a:xfrm>
        </p:spPr>
        <p:txBody>
          <a:bodyPr anchor="b" anchorCtr="0">
            <a:normAutofit/>
          </a:bodyPr>
          <a:lstStyle>
            <a:lvl1pPr marL="0" indent="0">
              <a:buNone/>
              <a:defRPr sz="1000">
                <a:latin typeface="+mj-lt"/>
              </a:defRPr>
            </a:lvl1pPr>
          </a:lstStyle>
          <a:p>
            <a:pPr lvl="0"/>
            <a:r>
              <a:rPr lang="en-US"/>
              <a:t>Notes:</a:t>
            </a:r>
          </a:p>
        </p:txBody>
      </p:sp>
      <p:pic>
        <p:nvPicPr>
          <p:cNvPr id="4" name="Picture 3">
            <a:extLst>
              <a:ext uri="{FF2B5EF4-FFF2-40B4-BE49-F238E27FC236}">
                <a16:creationId xmlns:a16="http://schemas.microsoft.com/office/drawing/2014/main" id="{C316A64F-F056-EE5D-FCDA-7F6991E4D5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38056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69489-DF73-4A76-950F-93D686310CE9}" type="slidenum">
              <a:rPr lang="en-US" smtClean="0"/>
              <a:t>‹#›</a:t>
            </a:fld>
            <a:endParaRPr lang="en-US"/>
          </a:p>
        </p:txBody>
      </p:sp>
      <p:sp>
        <p:nvSpPr>
          <p:cNvPr id="7" name="Rectangle 6">
            <a:extLst>
              <a:ext uri="{FF2B5EF4-FFF2-40B4-BE49-F238E27FC236}">
                <a16:creationId xmlns:a16="http://schemas.microsoft.com/office/drawing/2014/main" id="{D9DA231C-BDFE-CCB4-2661-318BAD09829F}"/>
              </a:ext>
            </a:extLst>
          </p:cNvPr>
          <p:cNvSpPr/>
          <p:nvPr userDrawn="1"/>
        </p:nvSpPr>
        <p:spPr>
          <a:xfrm>
            <a:off x="5842555" y="6416626"/>
            <a:ext cx="5248696" cy="369332"/>
          </a:xfrm>
          <a:prstGeom prst="rect">
            <a:avLst/>
          </a:prstGeom>
        </p:spPr>
        <p:txBody>
          <a:bodyPr wrap="square">
            <a:spAutoFit/>
          </a:bodyPr>
          <a:lstStyle/>
          <a:p>
            <a:r>
              <a:rPr lang="en-US" sz="900">
                <a:solidFill>
                  <a:schemeClr val="bg2">
                    <a:lumMod val="75000"/>
                  </a:schemeClr>
                </a:solidFill>
                <a:latin typeface="Calibri" panose="020F0502020204030204" pitchFamily="34" charset="0"/>
              </a:rPr>
              <a:t>Copyright ©2024  Health Management Associates, Inc. All rights reserved. PROPRIETARY and CONFIDENTIAL</a:t>
            </a:r>
          </a:p>
          <a:p>
            <a:r>
              <a:rPr lang="en-US" sz="900">
                <a:solidFill>
                  <a:schemeClr val="bg2">
                    <a:lumMod val="75000"/>
                  </a:schemeClr>
                </a:solidFill>
                <a:latin typeface="Calibri" panose="020F0502020204030204" pitchFamily="34" charset="0"/>
              </a:rPr>
              <a:t>Module 3: V1_06282024</a:t>
            </a:r>
            <a:endParaRPr lang="en-US" sz="900">
              <a:solidFill>
                <a:schemeClr val="bg2">
                  <a:lumMod val="75000"/>
                </a:schemeClr>
              </a:solidFill>
            </a:endParaRPr>
          </a:p>
        </p:txBody>
      </p:sp>
    </p:spTree>
    <p:extLst>
      <p:ext uri="{BB962C8B-B14F-4D97-AF65-F5344CB8AC3E}">
        <p14:creationId xmlns:p14="http://schemas.microsoft.com/office/powerpoint/2010/main" val="1337776354"/>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90" r:id="rId3"/>
    <p:sldLayoutId id="2147483691" r:id="rId4"/>
    <p:sldLayoutId id="2147483692" r:id="rId5"/>
    <p:sldLayoutId id="2147483693" r:id="rId6"/>
    <p:sldLayoutId id="2147483674" r:id="rId7"/>
    <p:sldLayoutId id="2147483684" r:id="rId8"/>
    <p:sldLayoutId id="2147483685" r:id="rId9"/>
    <p:sldLayoutId id="2147483686" r:id="rId10"/>
    <p:sldLayoutId id="2147483687" r:id="rId11"/>
    <p:sldLayoutId id="214748368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69489-DF73-4A76-950F-93D686310CE9}" type="slidenum">
              <a:rPr lang="en-US" smtClean="0"/>
              <a:t>‹#›</a:t>
            </a:fld>
            <a:endParaRPr lang="en-US"/>
          </a:p>
        </p:txBody>
      </p:sp>
      <p:sp>
        <p:nvSpPr>
          <p:cNvPr id="8" name="Rectangle 7">
            <a:extLst>
              <a:ext uri="{FF2B5EF4-FFF2-40B4-BE49-F238E27FC236}">
                <a16:creationId xmlns:a16="http://schemas.microsoft.com/office/drawing/2014/main" id="{32CF9FA7-FD47-5C29-DA9F-8034B5DE0180}"/>
              </a:ext>
            </a:extLst>
          </p:cNvPr>
          <p:cNvSpPr/>
          <p:nvPr userDrawn="1"/>
        </p:nvSpPr>
        <p:spPr>
          <a:xfrm>
            <a:off x="5842555" y="6416626"/>
            <a:ext cx="5248696" cy="369332"/>
          </a:xfrm>
          <a:prstGeom prst="rect">
            <a:avLst/>
          </a:prstGeom>
        </p:spPr>
        <p:txBody>
          <a:bodyPr wrap="square">
            <a:spAutoFit/>
          </a:bodyPr>
          <a:lstStyle/>
          <a:p>
            <a:r>
              <a:rPr lang="en-US" sz="900">
                <a:solidFill>
                  <a:schemeClr val="bg2">
                    <a:lumMod val="75000"/>
                  </a:schemeClr>
                </a:solidFill>
                <a:latin typeface="Calibri" panose="020F0502020204030204" pitchFamily="34" charset="0"/>
              </a:rPr>
              <a:t>Copyright ©2024  Health Management Associates, Inc. All rights reserved. PROPRIETARY and CONFIDENTIAL</a:t>
            </a:r>
          </a:p>
          <a:p>
            <a:r>
              <a:rPr lang="en-US" sz="900">
                <a:solidFill>
                  <a:schemeClr val="bg2">
                    <a:lumMod val="75000"/>
                  </a:schemeClr>
                </a:solidFill>
                <a:latin typeface="Calibri" panose="020F0502020204030204" pitchFamily="34" charset="0"/>
              </a:rPr>
              <a:t>Module 3: V1_06282024</a:t>
            </a:r>
            <a:endParaRPr lang="en-US" sz="900">
              <a:solidFill>
                <a:schemeClr val="bg2">
                  <a:lumMod val="75000"/>
                </a:schemeClr>
              </a:solidFill>
            </a:endParaRPr>
          </a:p>
        </p:txBody>
      </p:sp>
    </p:spTree>
    <p:extLst>
      <p:ext uri="{BB962C8B-B14F-4D97-AF65-F5344CB8AC3E}">
        <p14:creationId xmlns:p14="http://schemas.microsoft.com/office/powerpoint/2010/main" val="196596864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hyperlink" Target="https://nashp.org/national-care-coordination-standards-for-children-and-youth-with-special-health-care-need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nashp.org/national-care-coordination-standards-for-children-and-youth-with-special-health-care-need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nashp.org/national-care-coordination-standards-for-children-and-youth-with-special-health-care-need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nashp.org/national-care-coordination-standards-for-children-and-youth-with-special-health-care-need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nashp.org/national-care-coordination-standards-for-children-and-youth-with-special-health-care-need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27.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www.floridahealth.gov/programs-and-services/womens-health/florida-life-course-indicator-report/lc-concepts-ecological-model-PPT-01.jpg" TargetMode="External"/><Relationship Id="rId4" Type="http://schemas.openxmlformats.org/officeDocument/2006/relationships/hyperlink" Target="https://www.aucd.org/template/page.cfm?id=76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hyperlink" Target="https://www.childhealthdata.org/docs/cshcn/cshcn-life-course-paper.pdf" TargetMode="External"/><Relationship Id="rId5" Type="http://schemas.openxmlformats.org/officeDocument/2006/relationships/image" Target="../media/image34.sv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www.nccih.nih.gov/health/whole-person-health-what-you-need-to-kno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hyperlink" Target="https://publications.aap.org/pediatrics/issue/149/Supplement%207?autologincheck=redirected" TargetMode="External"/><Relationship Id="rId5" Type="http://schemas.openxmlformats.org/officeDocument/2006/relationships/image" Target="../media/image37.sv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hyperlink" Target="https://publications.aap.org/pediatrics/issue/149/Supplement%207?autologincheck=redirected"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27.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hyperlink" Target="mailto:PDNFamilies@ahca.myflorida.com" TargetMode="Externa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istockphoto.com/search/2/image-film?phrase=special+needs+childre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www.istockphoto.com/search/2/image-film?phrase=special+needs+children"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27.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 Id="rId9" Type="http://schemas.openxmlformats.org/officeDocument/2006/relationships/image" Target="../media/image58.png"/></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61.sv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65.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4.sv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eadn-wc03-8290287.nxedge.io/wp-content/uploads/2022/12/care-coordination-report-v5.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eadn-wc03-8290287.nxedge.io/wp-content/uploads/2022/12/care-coordination-report-v5.pdf"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hyperlink" Target="https://nashp.org/national-care-coordination-standards-for-children-and-youth-with-special-health-care-need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Module 3 – </a:t>
            </a:r>
            <a:br>
              <a:rPr lang="en-US"/>
            </a:br>
            <a:r>
              <a:rPr lang="en-US"/>
              <a:t>Care Coordination Training</a:t>
            </a:r>
          </a:p>
        </p:txBody>
      </p:sp>
      <p:pic>
        <p:nvPicPr>
          <p:cNvPr id="7" name="Picture Placeholder 6" descr="Large and small hands holding red heart">
            <a:extLst>
              <a:ext uri="{FF2B5EF4-FFF2-40B4-BE49-F238E27FC236}">
                <a16:creationId xmlns:a16="http://schemas.microsoft.com/office/drawing/2014/main" id="{AC5623AB-5F49-12FD-F8BB-DC4438684E1C}"/>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21516"/>
            <a:ext cx="12192000" cy="3488846"/>
          </a:xfrm>
        </p:spPr>
      </p:pic>
      <p:sp>
        <p:nvSpPr>
          <p:cNvPr id="12" name="Text Placeholder 11">
            <a:extLst>
              <a:ext uri="{FF2B5EF4-FFF2-40B4-BE49-F238E27FC236}">
                <a16:creationId xmlns:a16="http://schemas.microsoft.com/office/drawing/2014/main" id="{AF5D100C-BF32-CDD9-506E-C3DC5231F1C3}"/>
              </a:ext>
            </a:extLst>
          </p:cNvPr>
          <p:cNvSpPr>
            <a:spLocks noGrp="1"/>
          </p:cNvSpPr>
          <p:nvPr>
            <p:ph type="body" sz="quarter" idx="11"/>
          </p:nvPr>
        </p:nvSpPr>
        <p:spPr>
          <a:xfrm>
            <a:off x="6235462" y="5194173"/>
            <a:ext cx="5581650" cy="631825"/>
          </a:xfrm>
        </p:spPr>
        <p:txBody>
          <a:bodyPr/>
          <a:lstStyle/>
          <a:p>
            <a:r>
              <a:rPr lang="en-US" i="1">
                <a:solidFill>
                  <a:schemeClr val="bg1"/>
                </a:solidFill>
              </a:rPr>
              <a:t>Coordinating Care for Children, Youth, and Young Adults with Medical Complexity in the home and </a:t>
            </a:r>
            <a:r>
              <a:rPr lang="en-US" sz="1600" i="1">
                <a:solidFill>
                  <a:schemeClr val="bg1"/>
                </a:solidFill>
              </a:rPr>
              <a:t>Community Setting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all" spc="0" normalizeH="0" baseline="0" noProof="0">
                <a:ln>
                  <a:noFill/>
                </a:ln>
                <a:solidFill>
                  <a:prstClr val="white"/>
                </a:solidFill>
                <a:effectLst/>
                <a:uLnTx/>
                <a:uFillTx/>
                <a:latin typeface="Arial" charset="0"/>
                <a:cs typeface="Arial" charset="0"/>
              </a:rPr>
              <a:t>Module 3: V1_06282024</a:t>
            </a:r>
          </a:p>
        </p:txBody>
      </p:sp>
      <p:sp>
        <p:nvSpPr>
          <p:cNvPr id="3" name="Rectangle 2">
            <a:extLst>
              <a:ext uri="{FF2B5EF4-FFF2-40B4-BE49-F238E27FC236}">
                <a16:creationId xmlns:a16="http://schemas.microsoft.com/office/drawing/2014/main" id="{CCB6A2E6-D4AE-374A-A85C-9A4D8AE72692}"/>
              </a:ext>
            </a:extLst>
          </p:cNvPr>
          <p:cNvSpPr/>
          <p:nvPr/>
        </p:nvSpPr>
        <p:spPr>
          <a:xfrm>
            <a:off x="19980" y="6481136"/>
            <a:ext cx="12258470" cy="276999"/>
          </a:xfrm>
          <a:prstGeom prst="rect">
            <a:avLst/>
          </a:prstGeom>
        </p:spPr>
        <p:txBody>
          <a:bodyPr wrap="square">
            <a:spAutoFit/>
          </a:bodyPr>
          <a:lstStyle/>
          <a:p>
            <a:pPr algn="ctr"/>
            <a:r>
              <a:rPr lang="en-US" sz="600">
                <a:solidFill>
                  <a:schemeClr val="bg1"/>
                </a:solidFill>
                <a:latin typeface="Calibri" panose="020F0502020204030204" pitchFamily="34" charset="0"/>
              </a:rPr>
              <a:t>Copyright ©2023 Health Management Associates, Inc. All rights reserved. The content of this presentation is PROPRIETARY and CONFIDENTIAL to Health Management Associates, Inc. and only for the information of the intended recipient. Do not use, publish or redistribute without written permission from Health Management Associates, Inc.</a:t>
            </a:r>
          </a:p>
          <a:p>
            <a:pPr algn="ctr"/>
            <a:r>
              <a:rPr lang="en-US" sz="600">
                <a:solidFill>
                  <a:schemeClr val="bg1"/>
                </a:solidFill>
              </a:rPr>
              <a:t>Module 3: V1_06282024</a:t>
            </a:r>
          </a:p>
        </p:txBody>
      </p:sp>
    </p:spTree>
    <p:extLst>
      <p:ext uri="{BB962C8B-B14F-4D97-AF65-F5344CB8AC3E}">
        <p14:creationId xmlns:p14="http://schemas.microsoft.com/office/powerpoint/2010/main" val="97489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a:extLst>
              <a:ext uri="{FF2B5EF4-FFF2-40B4-BE49-F238E27FC236}">
                <a16:creationId xmlns:a16="http://schemas.microsoft.com/office/drawing/2014/main" id="{743BF2EC-FF79-898A-287C-9965D5D8373D}"/>
              </a:ext>
            </a:extLst>
          </p:cNvPr>
          <p:cNvSpPr/>
          <p:nvPr/>
        </p:nvSpPr>
        <p:spPr>
          <a:xfrm>
            <a:off x="4553633" y="5109961"/>
            <a:ext cx="914400" cy="286789"/>
          </a:xfrm>
          <a:prstGeom prst="rightArrow">
            <a:avLst/>
          </a:prstGeom>
          <a:gradFill flip="none" rotWithShape="1">
            <a:gsLst>
              <a:gs pos="0">
                <a:schemeClr val="accent4">
                  <a:lumMod val="50000"/>
                </a:schemeClr>
              </a:gs>
              <a:gs pos="45000">
                <a:schemeClr val="accent4">
                  <a:lumMod val="60000"/>
                  <a:lumOff val="40000"/>
                </a:schemeClr>
              </a:gs>
              <a:gs pos="91000">
                <a:schemeClr val="accent4">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14D9F334-D284-8EEF-0FB9-B49C672C0753}"/>
              </a:ext>
            </a:extLst>
          </p:cNvPr>
          <p:cNvSpPr/>
          <p:nvPr/>
        </p:nvSpPr>
        <p:spPr>
          <a:xfrm>
            <a:off x="4530975" y="3806586"/>
            <a:ext cx="914400" cy="286789"/>
          </a:xfrm>
          <a:prstGeom prst="rightArrow">
            <a:avLst/>
          </a:prstGeom>
          <a:gradFill flip="none" rotWithShape="1">
            <a:gsLst>
              <a:gs pos="0">
                <a:schemeClr val="accent4">
                  <a:lumMod val="50000"/>
                </a:schemeClr>
              </a:gs>
              <a:gs pos="45000">
                <a:schemeClr val="accent4">
                  <a:lumMod val="60000"/>
                  <a:lumOff val="40000"/>
                </a:schemeClr>
              </a:gs>
              <a:gs pos="91000">
                <a:schemeClr val="accent4">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CA5BA9CD-CD68-3141-31A6-B664575D360E}"/>
              </a:ext>
            </a:extLst>
          </p:cNvPr>
          <p:cNvSpPr/>
          <p:nvPr/>
        </p:nvSpPr>
        <p:spPr>
          <a:xfrm>
            <a:off x="4546774" y="2024300"/>
            <a:ext cx="914400" cy="286789"/>
          </a:xfrm>
          <a:prstGeom prst="rightArrow">
            <a:avLst/>
          </a:prstGeom>
          <a:gradFill flip="none" rotWithShape="1">
            <a:gsLst>
              <a:gs pos="0">
                <a:schemeClr val="accent4">
                  <a:lumMod val="50000"/>
                </a:schemeClr>
              </a:gs>
              <a:gs pos="45000">
                <a:schemeClr val="accent4">
                  <a:lumMod val="60000"/>
                  <a:lumOff val="40000"/>
                </a:schemeClr>
              </a:gs>
              <a:gs pos="91000">
                <a:schemeClr val="accent4">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a:extLst>
              <a:ext uri="{FF2B5EF4-FFF2-40B4-BE49-F238E27FC236}">
                <a16:creationId xmlns:a16="http://schemas.microsoft.com/office/drawing/2014/main" id="{E0436232-BF78-BBAD-EB78-F7FB7D4DFA3E}"/>
              </a:ext>
            </a:extLst>
          </p:cNvPr>
          <p:cNvSpPr/>
          <p:nvPr/>
        </p:nvSpPr>
        <p:spPr>
          <a:xfrm>
            <a:off x="4546774" y="2829512"/>
            <a:ext cx="914400" cy="286789"/>
          </a:xfrm>
          <a:prstGeom prst="rightArrow">
            <a:avLst/>
          </a:prstGeom>
          <a:gradFill flip="none" rotWithShape="1">
            <a:gsLst>
              <a:gs pos="0">
                <a:schemeClr val="accent4">
                  <a:lumMod val="50000"/>
                </a:schemeClr>
              </a:gs>
              <a:gs pos="45000">
                <a:schemeClr val="accent4">
                  <a:lumMod val="60000"/>
                  <a:lumOff val="40000"/>
                </a:schemeClr>
              </a:gs>
              <a:gs pos="91000">
                <a:schemeClr val="accent4">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E1CA613-37E8-6824-AACC-503D6E45483D}"/>
              </a:ext>
            </a:extLst>
          </p:cNvPr>
          <p:cNvSpPr>
            <a:spLocks noGrp="1"/>
          </p:cNvSpPr>
          <p:nvPr>
            <p:ph type="sldNum" sz="quarter" idx="12"/>
          </p:nvPr>
        </p:nvSpPr>
        <p:spPr/>
        <p:txBody>
          <a:bodyPr/>
          <a:lstStyle/>
          <a:p>
            <a:fld id="{DBB69489-DF73-4A76-950F-93D686310CE9}" type="slidenum">
              <a:rPr lang="en-US" smtClean="0"/>
              <a:t>10</a:t>
            </a:fld>
            <a:endParaRPr lang="en-US"/>
          </a:p>
        </p:txBody>
      </p:sp>
      <p:sp>
        <p:nvSpPr>
          <p:cNvPr id="4" name="Title 3">
            <a:extLst>
              <a:ext uri="{FF2B5EF4-FFF2-40B4-BE49-F238E27FC236}">
                <a16:creationId xmlns:a16="http://schemas.microsoft.com/office/drawing/2014/main" id="{7488AE06-502F-4BB4-2314-2F2B1730CE3F}"/>
              </a:ext>
            </a:extLst>
          </p:cNvPr>
          <p:cNvSpPr>
            <a:spLocks noGrp="1"/>
          </p:cNvSpPr>
          <p:nvPr>
            <p:ph type="title"/>
          </p:nvPr>
        </p:nvSpPr>
        <p:spPr>
          <a:xfrm>
            <a:off x="838199" y="167287"/>
            <a:ext cx="10515601" cy="553998"/>
          </a:xfrm>
        </p:spPr>
        <p:txBody>
          <a:bodyPr/>
          <a:lstStyle/>
          <a:p>
            <a:r>
              <a:rPr lang="en-US"/>
              <a:t>National Care Coordination Standards For CYSHCN: Key Components for Children Receiving Private Duty Nursing</a:t>
            </a:r>
          </a:p>
        </p:txBody>
      </p:sp>
      <p:sp>
        <p:nvSpPr>
          <p:cNvPr id="8" name="Parallelogram 7">
            <a:extLst>
              <a:ext uri="{FF2B5EF4-FFF2-40B4-BE49-F238E27FC236}">
                <a16:creationId xmlns:a16="http://schemas.microsoft.com/office/drawing/2014/main" id="{5046BE67-8B60-ECCE-9B49-5C5958FF0CED}"/>
              </a:ext>
            </a:extLst>
          </p:cNvPr>
          <p:cNvSpPr/>
          <p:nvPr/>
        </p:nvSpPr>
        <p:spPr>
          <a:xfrm>
            <a:off x="327753" y="1218230"/>
            <a:ext cx="7173685" cy="461665"/>
          </a:xfrm>
          <a:prstGeom prst="parallelogram">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arallelogram 10">
            <a:extLst>
              <a:ext uri="{FF2B5EF4-FFF2-40B4-BE49-F238E27FC236}">
                <a16:creationId xmlns:a16="http://schemas.microsoft.com/office/drawing/2014/main" id="{D34E1818-602D-E5D4-5262-A6A39783B3B6}"/>
              </a:ext>
            </a:extLst>
          </p:cNvPr>
          <p:cNvSpPr/>
          <p:nvPr/>
        </p:nvSpPr>
        <p:spPr>
          <a:xfrm>
            <a:off x="240666" y="1154731"/>
            <a:ext cx="7173685" cy="461665"/>
          </a:xfrm>
          <a:prstGeom prst="parallelogram">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E04431C5-C586-85A6-C16D-2ED04C99CE3D}"/>
              </a:ext>
            </a:extLst>
          </p:cNvPr>
          <p:cNvSpPr txBox="1"/>
          <p:nvPr/>
        </p:nvSpPr>
        <p:spPr>
          <a:xfrm>
            <a:off x="-1211275" y="1154731"/>
            <a:ext cx="7500257" cy="461665"/>
          </a:xfrm>
          <a:prstGeom prst="rect">
            <a:avLst/>
          </a:prstGeom>
          <a:noFill/>
        </p:spPr>
        <p:txBody>
          <a:bodyPr wrap="square" rtlCol="0">
            <a:spAutoFit/>
          </a:bodyPr>
          <a:lstStyle/>
          <a:p>
            <a:pPr algn="ctr"/>
            <a:r>
              <a:rPr lang="en-US" sz="2400" b="1">
                <a:solidFill>
                  <a:schemeClr val="accent4">
                    <a:lumMod val="50000"/>
                  </a:schemeClr>
                </a:solidFill>
              </a:rPr>
              <a:t>Domain 2: Shared Plan of Care</a:t>
            </a:r>
          </a:p>
        </p:txBody>
      </p:sp>
      <p:sp>
        <p:nvSpPr>
          <p:cNvPr id="13" name="TextBox 12">
            <a:extLst>
              <a:ext uri="{FF2B5EF4-FFF2-40B4-BE49-F238E27FC236}">
                <a16:creationId xmlns:a16="http://schemas.microsoft.com/office/drawing/2014/main" id="{3B8FCDB8-34B8-7497-42BF-2D05E3C7F4E4}"/>
              </a:ext>
            </a:extLst>
          </p:cNvPr>
          <p:cNvSpPr txBox="1"/>
          <p:nvPr/>
        </p:nvSpPr>
        <p:spPr>
          <a:xfrm>
            <a:off x="240666" y="1933406"/>
            <a:ext cx="4596377" cy="3785652"/>
          </a:xfrm>
          <a:prstGeom prst="rect">
            <a:avLst/>
          </a:prstGeom>
          <a:solidFill>
            <a:schemeClr val="bg1"/>
          </a:solidFill>
          <a:ln w="28575">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2000" b="1">
                <a:solidFill>
                  <a:schemeClr val="accent4">
                    <a:lumMod val="50000"/>
                  </a:schemeClr>
                </a:solidFill>
              </a:rPr>
              <a:t>Engages the family as an active and equal partner</a:t>
            </a:r>
          </a:p>
          <a:p>
            <a:pPr marL="285750" indent="-285750">
              <a:buFont typeface="Arial" panose="020B0604020202020204" pitchFamily="34" charset="0"/>
              <a:buChar char="•"/>
            </a:pPr>
            <a:endParaRPr lang="en-US" sz="2000" b="1">
              <a:solidFill>
                <a:schemeClr val="accent4">
                  <a:lumMod val="50000"/>
                </a:schemeClr>
              </a:solidFill>
            </a:endParaRPr>
          </a:p>
          <a:p>
            <a:pPr marL="285750" indent="-285750">
              <a:buFont typeface="Arial" panose="020B0604020202020204" pitchFamily="34" charset="0"/>
              <a:buChar char="•"/>
            </a:pPr>
            <a:r>
              <a:rPr lang="en-US" sz="2000" b="1">
                <a:solidFill>
                  <a:schemeClr val="accent4">
                    <a:lumMod val="50000"/>
                  </a:schemeClr>
                </a:solidFill>
              </a:rPr>
              <a:t>Includes Emergency and Safety Plans</a:t>
            </a:r>
          </a:p>
          <a:p>
            <a:pPr marL="285750" indent="-285750">
              <a:buFont typeface="Arial" panose="020B0604020202020204" pitchFamily="34" charset="0"/>
              <a:buChar char="•"/>
            </a:pPr>
            <a:endParaRPr lang="en-US" sz="2000" b="1">
              <a:solidFill>
                <a:schemeClr val="accent4">
                  <a:lumMod val="50000"/>
                </a:schemeClr>
              </a:solidFill>
            </a:endParaRPr>
          </a:p>
          <a:p>
            <a:pPr marL="285750" indent="-285750">
              <a:buFont typeface="Arial" panose="020B0604020202020204" pitchFamily="34" charset="0"/>
              <a:buChar char="•"/>
            </a:pPr>
            <a:r>
              <a:rPr lang="en-US" sz="2000" b="1">
                <a:solidFill>
                  <a:schemeClr val="accent4">
                    <a:lumMod val="50000"/>
                  </a:schemeClr>
                </a:solidFill>
              </a:rPr>
              <a:t>Is updated as needed and frequently to align with changes in the child’s functional, clinical, self-management, education, and social service needs</a:t>
            </a:r>
          </a:p>
          <a:p>
            <a:pPr marL="285750" indent="-285750">
              <a:buFont typeface="Arial" panose="020B0604020202020204" pitchFamily="34" charset="0"/>
              <a:buChar char="•"/>
            </a:pPr>
            <a:endParaRPr lang="en-US" sz="2000" b="1">
              <a:solidFill>
                <a:schemeClr val="accent4">
                  <a:lumMod val="50000"/>
                </a:schemeClr>
              </a:solidFill>
            </a:endParaRPr>
          </a:p>
          <a:p>
            <a:pPr marL="285750" indent="-285750">
              <a:buFont typeface="Arial" panose="020B0604020202020204" pitchFamily="34" charset="0"/>
              <a:buChar char="•"/>
            </a:pPr>
            <a:r>
              <a:rPr lang="en-US" sz="2000" b="1">
                <a:solidFill>
                  <a:schemeClr val="accent4">
                    <a:lumMod val="50000"/>
                  </a:schemeClr>
                </a:solidFill>
              </a:rPr>
              <a:t>Is shared and accessible to all members of the care team</a:t>
            </a:r>
          </a:p>
        </p:txBody>
      </p:sp>
      <p:sp>
        <p:nvSpPr>
          <p:cNvPr id="16" name="TextBox 15">
            <a:extLst>
              <a:ext uri="{FF2B5EF4-FFF2-40B4-BE49-F238E27FC236}">
                <a16:creationId xmlns:a16="http://schemas.microsoft.com/office/drawing/2014/main" id="{D67AF27B-EBCA-331C-799E-99C4AFFF65BE}"/>
              </a:ext>
            </a:extLst>
          </p:cNvPr>
          <p:cNvSpPr txBox="1"/>
          <p:nvPr/>
        </p:nvSpPr>
        <p:spPr>
          <a:xfrm>
            <a:off x="5737536" y="2072296"/>
            <a:ext cx="6070918" cy="307777"/>
          </a:xfrm>
          <a:prstGeom prst="rect">
            <a:avLst/>
          </a:prstGeom>
          <a:noFill/>
          <a:ln w="28575">
            <a:solidFill>
              <a:schemeClr val="accent4"/>
            </a:solidFill>
          </a:ln>
        </p:spPr>
        <p:txBody>
          <a:bodyPr wrap="square" rtlCol="0">
            <a:spAutoFit/>
          </a:bodyPr>
          <a:lstStyle/>
          <a:p>
            <a:pPr marL="0" indent="0">
              <a:buNone/>
            </a:pPr>
            <a:r>
              <a:rPr lang="en-US" sz="1400">
                <a:solidFill>
                  <a:schemeClr val="accent4">
                    <a:lumMod val="50000"/>
                  </a:schemeClr>
                </a:solidFill>
              </a:rPr>
              <a:t>Recall the principles in family-centered care and family engagement in Module 1.</a:t>
            </a:r>
          </a:p>
        </p:txBody>
      </p:sp>
      <p:sp>
        <p:nvSpPr>
          <p:cNvPr id="23" name="Text Placeholder 4">
            <a:extLst>
              <a:ext uri="{FF2B5EF4-FFF2-40B4-BE49-F238E27FC236}">
                <a16:creationId xmlns:a16="http://schemas.microsoft.com/office/drawing/2014/main" id="{EA6A16F3-D057-2ECE-A168-21CDFE9C794E}"/>
              </a:ext>
            </a:extLst>
          </p:cNvPr>
          <p:cNvSpPr>
            <a:spLocks noGrp="1"/>
          </p:cNvSpPr>
          <p:nvPr>
            <p:ph type="body" sz="quarter" idx="13"/>
          </p:nvPr>
        </p:nvSpPr>
        <p:spPr>
          <a:xfrm>
            <a:off x="838200" y="6113463"/>
            <a:ext cx="10515600" cy="365125"/>
          </a:xfrm>
        </p:spPr>
        <p:txBody>
          <a:bodyPr>
            <a:normAutofit lnSpcReduction="10000"/>
          </a:bodyPr>
          <a:lstStyle/>
          <a:p>
            <a:r>
              <a:rPr lang="en-US"/>
              <a:t>National Care Coordination Standards for Children and Youth with Special Health Care Needs, October 2020. National Academy for State Health Policy. </a:t>
            </a:r>
            <a:r>
              <a:rPr lang="en-US">
                <a:hlinkClick r:id="rId2"/>
              </a:rPr>
              <a:t>https://nashp.org/national-care-coordination-standards-for-children-and-youth-with-special-health-care-needs/</a:t>
            </a:r>
            <a:r>
              <a:rPr lang="en-US"/>
              <a:t>. </a:t>
            </a:r>
          </a:p>
        </p:txBody>
      </p:sp>
      <p:sp>
        <p:nvSpPr>
          <p:cNvPr id="6" name="TextBox 5">
            <a:extLst>
              <a:ext uri="{FF2B5EF4-FFF2-40B4-BE49-F238E27FC236}">
                <a16:creationId xmlns:a16="http://schemas.microsoft.com/office/drawing/2014/main" id="{1F20E3F6-2138-AC6B-35C6-B606F88BD1BB}"/>
              </a:ext>
            </a:extLst>
          </p:cNvPr>
          <p:cNvSpPr txBox="1"/>
          <p:nvPr/>
        </p:nvSpPr>
        <p:spPr>
          <a:xfrm>
            <a:off x="5737063" y="2734908"/>
            <a:ext cx="5712929" cy="523220"/>
          </a:xfrm>
          <a:prstGeom prst="rect">
            <a:avLst/>
          </a:prstGeom>
          <a:noFill/>
          <a:ln w="28575">
            <a:solidFill>
              <a:schemeClr val="accent4"/>
            </a:solidFill>
          </a:ln>
        </p:spPr>
        <p:txBody>
          <a:bodyPr wrap="square" rtlCol="0">
            <a:spAutoFit/>
          </a:bodyPr>
          <a:lstStyle/>
          <a:p>
            <a:pPr marL="0" indent="0">
              <a:buNone/>
            </a:pPr>
            <a:r>
              <a:rPr lang="en-US" sz="1400">
                <a:solidFill>
                  <a:schemeClr val="accent4">
                    <a:lumMod val="50000"/>
                  </a:schemeClr>
                </a:solidFill>
              </a:rPr>
              <a:t>This includes plans for changes in health status, needed acute care, and plans for disasters, such as hurricanes and other public health emergencies.</a:t>
            </a:r>
          </a:p>
        </p:txBody>
      </p:sp>
      <p:sp>
        <p:nvSpPr>
          <p:cNvPr id="7" name="TextBox 6">
            <a:extLst>
              <a:ext uri="{FF2B5EF4-FFF2-40B4-BE49-F238E27FC236}">
                <a16:creationId xmlns:a16="http://schemas.microsoft.com/office/drawing/2014/main" id="{30BDE3C5-55E1-1D52-CC93-DF2BAC9A1563}"/>
              </a:ext>
            </a:extLst>
          </p:cNvPr>
          <p:cNvSpPr txBox="1"/>
          <p:nvPr/>
        </p:nvSpPr>
        <p:spPr>
          <a:xfrm>
            <a:off x="5737062" y="3612963"/>
            <a:ext cx="6070919" cy="1169551"/>
          </a:xfrm>
          <a:prstGeom prst="rect">
            <a:avLst/>
          </a:prstGeom>
          <a:noFill/>
          <a:ln w="28575">
            <a:solidFill>
              <a:schemeClr val="accent4"/>
            </a:solidFill>
          </a:ln>
        </p:spPr>
        <p:txBody>
          <a:bodyPr wrap="square" rtlCol="0">
            <a:spAutoFit/>
          </a:bodyPr>
          <a:lstStyle/>
          <a:p>
            <a:pPr marL="0" indent="0">
              <a:buNone/>
            </a:pPr>
            <a:r>
              <a:rPr lang="en-US" sz="1400">
                <a:solidFill>
                  <a:schemeClr val="accent4">
                    <a:lumMod val="50000"/>
                  </a:schemeClr>
                </a:solidFill>
              </a:rPr>
              <a:t>For your enrollees receiving private duty nursing, remember to consider their holistic and dynamic needs, which may require frequent adjustments and updates to approaches to efficiently coordinate their care needs (e.g., new equipment, developmental milestones reached, mastery in new skills, decline in functional status).</a:t>
            </a:r>
          </a:p>
        </p:txBody>
      </p:sp>
      <p:sp>
        <p:nvSpPr>
          <p:cNvPr id="24" name="TextBox 23">
            <a:extLst>
              <a:ext uri="{FF2B5EF4-FFF2-40B4-BE49-F238E27FC236}">
                <a16:creationId xmlns:a16="http://schemas.microsoft.com/office/drawing/2014/main" id="{650BD07B-C239-5A65-3933-2034F2BB6AB7}"/>
              </a:ext>
            </a:extLst>
          </p:cNvPr>
          <p:cNvSpPr txBox="1"/>
          <p:nvPr/>
        </p:nvSpPr>
        <p:spPr>
          <a:xfrm>
            <a:off x="5737062" y="5078656"/>
            <a:ext cx="5461025" cy="738664"/>
          </a:xfrm>
          <a:prstGeom prst="rect">
            <a:avLst/>
          </a:prstGeom>
          <a:noFill/>
          <a:ln w="28575">
            <a:solidFill>
              <a:schemeClr val="accent4"/>
            </a:solidFill>
          </a:ln>
        </p:spPr>
        <p:txBody>
          <a:bodyPr wrap="square" rtlCol="0">
            <a:spAutoFit/>
          </a:bodyPr>
          <a:lstStyle/>
          <a:p>
            <a:pPr marL="0" indent="0">
              <a:buNone/>
            </a:pPr>
            <a:r>
              <a:rPr lang="en-US" sz="1400">
                <a:solidFill>
                  <a:schemeClr val="accent4">
                    <a:lumMod val="50000"/>
                  </a:schemeClr>
                </a:solidFill>
              </a:rPr>
              <a:t>Everyone needs to be informed and adequately communicated with and sharing the care plan is one way to do this. This is also one way to strengthen accountability.</a:t>
            </a:r>
          </a:p>
        </p:txBody>
      </p:sp>
    </p:spTree>
    <p:extLst>
      <p:ext uri="{BB962C8B-B14F-4D97-AF65-F5344CB8AC3E}">
        <p14:creationId xmlns:p14="http://schemas.microsoft.com/office/powerpoint/2010/main" val="92411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a:extLst>
              <a:ext uri="{FF2B5EF4-FFF2-40B4-BE49-F238E27FC236}">
                <a16:creationId xmlns:a16="http://schemas.microsoft.com/office/drawing/2014/main" id="{743BF2EC-FF79-898A-287C-9965D5D8373D}"/>
              </a:ext>
            </a:extLst>
          </p:cNvPr>
          <p:cNvSpPr/>
          <p:nvPr/>
        </p:nvSpPr>
        <p:spPr>
          <a:xfrm>
            <a:off x="4876235" y="4110388"/>
            <a:ext cx="914400" cy="286789"/>
          </a:xfrm>
          <a:prstGeom prst="rightArrow">
            <a:avLst/>
          </a:prstGeom>
          <a:gradFill flip="none" rotWithShape="1">
            <a:gsLst>
              <a:gs pos="0">
                <a:schemeClr val="accent1">
                  <a:lumMod val="50000"/>
                </a:schemeClr>
              </a:gs>
              <a:gs pos="45000">
                <a:schemeClr val="accent1">
                  <a:lumMod val="60000"/>
                  <a:lumOff val="40000"/>
                </a:schemeClr>
              </a:gs>
              <a:gs pos="91000">
                <a:schemeClr val="accent1">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14D9F334-D284-8EEF-0FB9-B49C672C0753}"/>
              </a:ext>
            </a:extLst>
          </p:cNvPr>
          <p:cNvSpPr/>
          <p:nvPr/>
        </p:nvSpPr>
        <p:spPr>
          <a:xfrm>
            <a:off x="4850295" y="3286877"/>
            <a:ext cx="914400" cy="286789"/>
          </a:xfrm>
          <a:prstGeom prst="rightArrow">
            <a:avLst/>
          </a:prstGeom>
          <a:gradFill flip="none" rotWithShape="1">
            <a:gsLst>
              <a:gs pos="0">
                <a:schemeClr val="accent1">
                  <a:lumMod val="50000"/>
                </a:schemeClr>
              </a:gs>
              <a:gs pos="45000">
                <a:schemeClr val="accent1">
                  <a:lumMod val="60000"/>
                  <a:lumOff val="40000"/>
                </a:schemeClr>
              </a:gs>
              <a:gs pos="91000">
                <a:schemeClr val="accent1">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CA5BA9CD-CD68-3141-31A6-B664575D360E}"/>
              </a:ext>
            </a:extLst>
          </p:cNvPr>
          <p:cNvSpPr/>
          <p:nvPr/>
        </p:nvSpPr>
        <p:spPr>
          <a:xfrm>
            <a:off x="4866094" y="1680373"/>
            <a:ext cx="914400" cy="286789"/>
          </a:xfrm>
          <a:prstGeom prst="rightArrow">
            <a:avLst/>
          </a:prstGeom>
          <a:gradFill flip="none" rotWithShape="1">
            <a:gsLst>
              <a:gs pos="0">
                <a:schemeClr val="accent1">
                  <a:lumMod val="50000"/>
                </a:schemeClr>
              </a:gs>
              <a:gs pos="45000">
                <a:schemeClr val="accent1">
                  <a:lumMod val="60000"/>
                  <a:lumOff val="40000"/>
                </a:schemeClr>
              </a:gs>
              <a:gs pos="91000">
                <a:schemeClr val="accent1">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a:extLst>
              <a:ext uri="{FF2B5EF4-FFF2-40B4-BE49-F238E27FC236}">
                <a16:creationId xmlns:a16="http://schemas.microsoft.com/office/drawing/2014/main" id="{E0436232-BF78-BBAD-EB78-F7FB7D4DFA3E}"/>
              </a:ext>
            </a:extLst>
          </p:cNvPr>
          <p:cNvSpPr/>
          <p:nvPr/>
        </p:nvSpPr>
        <p:spPr>
          <a:xfrm>
            <a:off x="4876235" y="2443305"/>
            <a:ext cx="914400" cy="286789"/>
          </a:xfrm>
          <a:prstGeom prst="rightArrow">
            <a:avLst/>
          </a:prstGeom>
          <a:gradFill flip="none" rotWithShape="1">
            <a:gsLst>
              <a:gs pos="0">
                <a:schemeClr val="accent1">
                  <a:lumMod val="50000"/>
                </a:schemeClr>
              </a:gs>
              <a:gs pos="45000">
                <a:schemeClr val="accent1">
                  <a:lumMod val="60000"/>
                  <a:lumOff val="40000"/>
                </a:schemeClr>
              </a:gs>
              <a:gs pos="91000">
                <a:schemeClr val="accent1">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E1CA613-37E8-6824-AACC-503D6E45483D}"/>
              </a:ext>
            </a:extLst>
          </p:cNvPr>
          <p:cNvSpPr>
            <a:spLocks noGrp="1"/>
          </p:cNvSpPr>
          <p:nvPr>
            <p:ph type="sldNum" sz="quarter" idx="12"/>
          </p:nvPr>
        </p:nvSpPr>
        <p:spPr/>
        <p:txBody>
          <a:bodyPr/>
          <a:lstStyle/>
          <a:p>
            <a:fld id="{DBB69489-DF73-4A76-950F-93D686310CE9}" type="slidenum">
              <a:rPr lang="en-US" smtClean="0"/>
              <a:t>11</a:t>
            </a:fld>
            <a:endParaRPr lang="en-US"/>
          </a:p>
        </p:txBody>
      </p:sp>
      <p:sp>
        <p:nvSpPr>
          <p:cNvPr id="4" name="Title 3">
            <a:extLst>
              <a:ext uri="{FF2B5EF4-FFF2-40B4-BE49-F238E27FC236}">
                <a16:creationId xmlns:a16="http://schemas.microsoft.com/office/drawing/2014/main" id="{7488AE06-502F-4BB4-2314-2F2B1730CE3F}"/>
              </a:ext>
            </a:extLst>
          </p:cNvPr>
          <p:cNvSpPr>
            <a:spLocks noGrp="1"/>
          </p:cNvSpPr>
          <p:nvPr>
            <p:ph type="title"/>
          </p:nvPr>
        </p:nvSpPr>
        <p:spPr>
          <a:xfrm>
            <a:off x="838199" y="167287"/>
            <a:ext cx="10515601" cy="553998"/>
          </a:xfrm>
        </p:spPr>
        <p:txBody>
          <a:bodyPr/>
          <a:lstStyle/>
          <a:p>
            <a:r>
              <a:rPr lang="en-US"/>
              <a:t>National Care Coordination Standards For CYSHCN: Key Components for Children Receiving Private Duty Nursing</a:t>
            </a:r>
          </a:p>
        </p:txBody>
      </p:sp>
      <p:sp>
        <p:nvSpPr>
          <p:cNvPr id="8" name="Parallelogram 7">
            <a:extLst>
              <a:ext uri="{FF2B5EF4-FFF2-40B4-BE49-F238E27FC236}">
                <a16:creationId xmlns:a16="http://schemas.microsoft.com/office/drawing/2014/main" id="{5046BE67-8B60-ECCE-9B49-5C5958FF0CED}"/>
              </a:ext>
            </a:extLst>
          </p:cNvPr>
          <p:cNvSpPr/>
          <p:nvPr/>
        </p:nvSpPr>
        <p:spPr>
          <a:xfrm>
            <a:off x="341005" y="1012894"/>
            <a:ext cx="7173685" cy="461665"/>
          </a:xfrm>
          <a:prstGeom prst="parallelogram">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arallelogram 10">
            <a:extLst>
              <a:ext uri="{FF2B5EF4-FFF2-40B4-BE49-F238E27FC236}">
                <a16:creationId xmlns:a16="http://schemas.microsoft.com/office/drawing/2014/main" id="{D34E1818-602D-E5D4-5262-A6A39783B3B6}"/>
              </a:ext>
            </a:extLst>
          </p:cNvPr>
          <p:cNvSpPr/>
          <p:nvPr/>
        </p:nvSpPr>
        <p:spPr>
          <a:xfrm>
            <a:off x="253918" y="949395"/>
            <a:ext cx="7173685" cy="461665"/>
          </a:xfrm>
          <a:prstGeom prst="parallelogram">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E04431C5-C586-85A6-C16D-2ED04C99CE3D}"/>
              </a:ext>
            </a:extLst>
          </p:cNvPr>
          <p:cNvSpPr txBox="1"/>
          <p:nvPr/>
        </p:nvSpPr>
        <p:spPr>
          <a:xfrm>
            <a:off x="-667936" y="956634"/>
            <a:ext cx="7500257" cy="461665"/>
          </a:xfrm>
          <a:prstGeom prst="rect">
            <a:avLst/>
          </a:prstGeom>
          <a:noFill/>
        </p:spPr>
        <p:txBody>
          <a:bodyPr wrap="square" rtlCol="0">
            <a:spAutoFit/>
          </a:bodyPr>
          <a:lstStyle/>
          <a:p>
            <a:pPr algn="ctr"/>
            <a:r>
              <a:rPr lang="en-US" sz="2400" b="1">
                <a:solidFill>
                  <a:schemeClr val="accent1"/>
                </a:solidFill>
              </a:rPr>
              <a:t>Domain 3: Team-Based Communication</a:t>
            </a:r>
          </a:p>
        </p:txBody>
      </p:sp>
      <p:sp>
        <p:nvSpPr>
          <p:cNvPr id="13" name="TextBox 12">
            <a:extLst>
              <a:ext uri="{FF2B5EF4-FFF2-40B4-BE49-F238E27FC236}">
                <a16:creationId xmlns:a16="http://schemas.microsoft.com/office/drawing/2014/main" id="{3B8FCDB8-34B8-7497-42BF-2D05E3C7F4E4}"/>
              </a:ext>
            </a:extLst>
          </p:cNvPr>
          <p:cNvSpPr txBox="1"/>
          <p:nvPr/>
        </p:nvSpPr>
        <p:spPr>
          <a:xfrm>
            <a:off x="253918" y="1621007"/>
            <a:ext cx="4596377" cy="4278094"/>
          </a:xfrm>
          <a:prstGeom prst="rect">
            <a:avLst/>
          </a:prstGeom>
          <a:solidFill>
            <a:schemeClr val="bg1"/>
          </a:solidFill>
          <a:ln w="28575">
            <a:solidFill>
              <a:schemeClr val="accent1"/>
            </a:solid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1600" b="1">
                <a:solidFill>
                  <a:schemeClr val="accent1"/>
                </a:solidFill>
              </a:rPr>
              <a:t>Care teams are multi-disciplinary, with the family at the center</a:t>
            </a:r>
          </a:p>
          <a:p>
            <a:endParaRPr lang="en-US" sz="1600" b="1">
              <a:solidFill>
                <a:schemeClr val="accent1"/>
              </a:solidFill>
            </a:endParaRPr>
          </a:p>
          <a:p>
            <a:pPr marL="285750" indent="-285750">
              <a:buFont typeface="Arial" panose="020B0604020202020204" pitchFamily="34" charset="0"/>
              <a:buChar char="•"/>
            </a:pPr>
            <a:r>
              <a:rPr lang="en-US" sz="1600" b="1">
                <a:solidFill>
                  <a:schemeClr val="accent1"/>
                </a:solidFill>
              </a:rPr>
              <a:t>The Care Coordinator should proactively address barriers to communication as they occur</a:t>
            </a:r>
          </a:p>
          <a:p>
            <a:endParaRPr lang="en-US" sz="1600" b="1">
              <a:solidFill>
                <a:schemeClr val="accent1"/>
              </a:solidFill>
            </a:endParaRPr>
          </a:p>
          <a:p>
            <a:pPr marL="285750" indent="-285750">
              <a:buFont typeface="Arial" panose="020B0604020202020204" pitchFamily="34" charset="0"/>
              <a:buChar char="•"/>
            </a:pPr>
            <a:r>
              <a:rPr lang="en-US" sz="1600" b="1">
                <a:solidFill>
                  <a:schemeClr val="accent1"/>
                </a:solidFill>
              </a:rPr>
              <a:t>Care team operates in accordance with the family’s language, cultural, technological, and communication preferences</a:t>
            </a:r>
          </a:p>
          <a:p>
            <a:endParaRPr lang="en-US" sz="1600" b="1">
              <a:solidFill>
                <a:schemeClr val="accent1"/>
              </a:solidFill>
            </a:endParaRPr>
          </a:p>
          <a:p>
            <a:pPr marL="285750" indent="-285750">
              <a:buFont typeface="Arial" panose="020B0604020202020204" pitchFamily="34" charset="0"/>
              <a:buChar char="•"/>
            </a:pPr>
            <a:r>
              <a:rPr lang="en-US" sz="1600" b="1">
                <a:solidFill>
                  <a:schemeClr val="accent1"/>
                </a:solidFill>
              </a:rPr>
              <a:t>Care Coordinators aim to build trust and longstanding relationships</a:t>
            </a:r>
          </a:p>
          <a:p>
            <a:endParaRPr lang="en-US" sz="1600" b="1">
              <a:solidFill>
                <a:schemeClr val="accent1"/>
              </a:solidFill>
            </a:endParaRPr>
          </a:p>
          <a:p>
            <a:pPr marL="285750" indent="-285750">
              <a:buFont typeface="Arial" panose="020B0604020202020204" pitchFamily="34" charset="0"/>
              <a:buChar char="•"/>
            </a:pPr>
            <a:r>
              <a:rPr lang="en-US" sz="1600" b="1">
                <a:solidFill>
                  <a:schemeClr val="accent1"/>
                </a:solidFill>
              </a:rPr>
              <a:t>Care Coordinators communicate with and have referral arrangements with community-based organizations and other local agencies and partners that serve their Members</a:t>
            </a:r>
          </a:p>
        </p:txBody>
      </p:sp>
      <p:sp>
        <p:nvSpPr>
          <p:cNvPr id="16" name="TextBox 15">
            <a:extLst>
              <a:ext uri="{FF2B5EF4-FFF2-40B4-BE49-F238E27FC236}">
                <a16:creationId xmlns:a16="http://schemas.microsoft.com/office/drawing/2014/main" id="{D67AF27B-EBCA-331C-799E-99C4AFFF65BE}"/>
              </a:ext>
            </a:extLst>
          </p:cNvPr>
          <p:cNvSpPr txBox="1"/>
          <p:nvPr/>
        </p:nvSpPr>
        <p:spPr>
          <a:xfrm>
            <a:off x="5870006" y="1680373"/>
            <a:ext cx="6070918" cy="307777"/>
          </a:xfrm>
          <a:prstGeom prst="rect">
            <a:avLst/>
          </a:prstGeom>
          <a:noFill/>
          <a:ln w="28575">
            <a:solidFill>
              <a:schemeClr val="accent1"/>
            </a:solidFill>
          </a:ln>
        </p:spPr>
        <p:txBody>
          <a:bodyPr wrap="square" rtlCol="0">
            <a:spAutoFit/>
          </a:bodyPr>
          <a:lstStyle/>
          <a:p>
            <a:pPr marL="0" indent="0">
              <a:buNone/>
            </a:pPr>
            <a:r>
              <a:rPr lang="en-US" sz="1400">
                <a:solidFill>
                  <a:schemeClr val="accent1"/>
                </a:solidFill>
              </a:rPr>
              <a:t>Recall the principles in family-centered care and family engagement in Module 1.</a:t>
            </a:r>
          </a:p>
        </p:txBody>
      </p:sp>
      <p:sp>
        <p:nvSpPr>
          <p:cNvPr id="23" name="Text Placeholder 4">
            <a:extLst>
              <a:ext uri="{FF2B5EF4-FFF2-40B4-BE49-F238E27FC236}">
                <a16:creationId xmlns:a16="http://schemas.microsoft.com/office/drawing/2014/main" id="{EA6A16F3-D057-2ECE-A168-21CDFE9C794E}"/>
              </a:ext>
            </a:extLst>
          </p:cNvPr>
          <p:cNvSpPr>
            <a:spLocks noGrp="1"/>
          </p:cNvSpPr>
          <p:nvPr>
            <p:ph type="body" sz="quarter" idx="13"/>
          </p:nvPr>
        </p:nvSpPr>
        <p:spPr>
          <a:xfrm>
            <a:off x="838200" y="6113463"/>
            <a:ext cx="10515600" cy="365125"/>
          </a:xfrm>
        </p:spPr>
        <p:txBody>
          <a:bodyPr>
            <a:normAutofit lnSpcReduction="10000"/>
          </a:bodyPr>
          <a:lstStyle/>
          <a:p>
            <a:r>
              <a:rPr lang="en-US"/>
              <a:t>National Care Coordination Standards for Children and Youth with Special Health Care Needs, October 2020. National Academy for State Health Policy. </a:t>
            </a:r>
            <a:r>
              <a:rPr lang="en-US">
                <a:hlinkClick r:id="rId2"/>
              </a:rPr>
              <a:t>https://nashp.org/national-care-coordination-standards-for-children-and-youth-with-special-health-care-needs/</a:t>
            </a:r>
            <a:r>
              <a:rPr lang="en-US"/>
              <a:t>. </a:t>
            </a:r>
          </a:p>
        </p:txBody>
      </p:sp>
      <p:sp>
        <p:nvSpPr>
          <p:cNvPr id="6" name="TextBox 5">
            <a:extLst>
              <a:ext uri="{FF2B5EF4-FFF2-40B4-BE49-F238E27FC236}">
                <a16:creationId xmlns:a16="http://schemas.microsoft.com/office/drawing/2014/main" id="{1F20E3F6-2138-AC6B-35C6-B606F88BD1BB}"/>
              </a:ext>
            </a:extLst>
          </p:cNvPr>
          <p:cNvSpPr txBox="1"/>
          <p:nvPr/>
        </p:nvSpPr>
        <p:spPr>
          <a:xfrm>
            <a:off x="5870005" y="2343547"/>
            <a:ext cx="5712929" cy="523220"/>
          </a:xfrm>
          <a:prstGeom prst="rect">
            <a:avLst/>
          </a:prstGeom>
          <a:noFill/>
          <a:ln w="28575">
            <a:solidFill>
              <a:schemeClr val="accent1"/>
            </a:solidFill>
          </a:ln>
        </p:spPr>
        <p:txBody>
          <a:bodyPr wrap="square" rtlCol="0">
            <a:spAutoFit/>
          </a:bodyPr>
          <a:lstStyle/>
          <a:p>
            <a:pPr marL="0" indent="0">
              <a:buNone/>
            </a:pPr>
            <a:r>
              <a:rPr lang="en-US" sz="1400">
                <a:solidFill>
                  <a:schemeClr val="accent1"/>
                </a:solidFill>
              </a:rPr>
              <a:t>Care coordination is an active responsibility, not passive, including the need for efficient information exchange. Eliminating silos of care is essential.</a:t>
            </a:r>
          </a:p>
        </p:txBody>
      </p:sp>
      <p:sp>
        <p:nvSpPr>
          <p:cNvPr id="7" name="TextBox 6">
            <a:extLst>
              <a:ext uri="{FF2B5EF4-FFF2-40B4-BE49-F238E27FC236}">
                <a16:creationId xmlns:a16="http://schemas.microsoft.com/office/drawing/2014/main" id="{30BDE3C5-55E1-1D52-CC93-DF2BAC9A1563}"/>
              </a:ext>
            </a:extLst>
          </p:cNvPr>
          <p:cNvSpPr txBox="1"/>
          <p:nvPr/>
        </p:nvSpPr>
        <p:spPr>
          <a:xfrm>
            <a:off x="5870005" y="3286877"/>
            <a:ext cx="6070919" cy="307777"/>
          </a:xfrm>
          <a:prstGeom prst="rect">
            <a:avLst/>
          </a:prstGeom>
          <a:noFill/>
          <a:ln w="28575">
            <a:solidFill>
              <a:schemeClr val="accent1"/>
            </a:solidFill>
          </a:ln>
        </p:spPr>
        <p:txBody>
          <a:bodyPr wrap="square" rtlCol="0">
            <a:spAutoFit/>
          </a:bodyPr>
          <a:lstStyle/>
          <a:p>
            <a:pPr marL="0" indent="0">
              <a:buNone/>
            </a:pPr>
            <a:r>
              <a:rPr lang="en-US" sz="1400">
                <a:solidFill>
                  <a:schemeClr val="accent1"/>
                </a:solidFill>
              </a:rPr>
              <a:t>Recall the cultural competency pillars and essential elements in Module 1.</a:t>
            </a:r>
          </a:p>
        </p:txBody>
      </p:sp>
      <p:sp>
        <p:nvSpPr>
          <p:cNvPr id="24" name="TextBox 23">
            <a:extLst>
              <a:ext uri="{FF2B5EF4-FFF2-40B4-BE49-F238E27FC236}">
                <a16:creationId xmlns:a16="http://schemas.microsoft.com/office/drawing/2014/main" id="{650BD07B-C239-5A65-3933-2034F2BB6AB7}"/>
              </a:ext>
            </a:extLst>
          </p:cNvPr>
          <p:cNvSpPr txBox="1"/>
          <p:nvPr/>
        </p:nvSpPr>
        <p:spPr>
          <a:xfrm>
            <a:off x="5870005" y="4841196"/>
            <a:ext cx="5461025" cy="523220"/>
          </a:xfrm>
          <a:prstGeom prst="rect">
            <a:avLst/>
          </a:prstGeom>
          <a:noFill/>
          <a:ln w="28575">
            <a:solidFill>
              <a:schemeClr val="accent1"/>
            </a:solidFill>
          </a:ln>
        </p:spPr>
        <p:txBody>
          <a:bodyPr wrap="square" rtlCol="0">
            <a:spAutoFit/>
          </a:bodyPr>
          <a:lstStyle/>
          <a:p>
            <a:pPr marL="0" indent="0">
              <a:buNone/>
            </a:pPr>
            <a:r>
              <a:rPr lang="en-US" sz="1400">
                <a:solidFill>
                  <a:schemeClr val="accent1"/>
                </a:solidFill>
              </a:rPr>
              <a:t>Addressing the holistic needs of the enrollee and their family goes beyond connections to their physical health care needs.</a:t>
            </a:r>
          </a:p>
        </p:txBody>
      </p:sp>
      <p:sp>
        <p:nvSpPr>
          <p:cNvPr id="5" name="TextBox 4">
            <a:extLst>
              <a:ext uri="{FF2B5EF4-FFF2-40B4-BE49-F238E27FC236}">
                <a16:creationId xmlns:a16="http://schemas.microsoft.com/office/drawing/2014/main" id="{BCBED3B7-C742-75B8-7FD3-20DBBB15C7E1}"/>
              </a:ext>
            </a:extLst>
          </p:cNvPr>
          <p:cNvSpPr txBox="1"/>
          <p:nvPr/>
        </p:nvSpPr>
        <p:spPr>
          <a:xfrm>
            <a:off x="5870006" y="4092198"/>
            <a:ext cx="4267908" cy="307777"/>
          </a:xfrm>
          <a:prstGeom prst="rect">
            <a:avLst/>
          </a:prstGeom>
          <a:noFill/>
          <a:ln w="28575">
            <a:solidFill>
              <a:schemeClr val="accent1"/>
            </a:solidFill>
          </a:ln>
        </p:spPr>
        <p:txBody>
          <a:bodyPr wrap="square" rtlCol="0">
            <a:spAutoFit/>
          </a:bodyPr>
          <a:lstStyle/>
          <a:p>
            <a:r>
              <a:rPr lang="en-US" sz="1400">
                <a:solidFill>
                  <a:schemeClr val="accent1"/>
                </a:solidFill>
              </a:rPr>
              <a:t>Care coordination is relational rather than transactional.</a:t>
            </a:r>
          </a:p>
        </p:txBody>
      </p:sp>
      <p:sp>
        <p:nvSpPr>
          <p:cNvPr id="9" name="Right Arrow 8">
            <a:extLst>
              <a:ext uri="{FF2B5EF4-FFF2-40B4-BE49-F238E27FC236}">
                <a16:creationId xmlns:a16="http://schemas.microsoft.com/office/drawing/2014/main" id="{59DBAE22-D244-CE66-2314-FD57060FFEC5}"/>
              </a:ext>
            </a:extLst>
          </p:cNvPr>
          <p:cNvSpPr/>
          <p:nvPr/>
        </p:nvSpPr>
        <p:spPr>
          <a:xfrm>
            <a:off x="4856003" y="4938423"/>
            <a:ext cx="914400" cy="286789"/>
          </a:xfrm>
          <a:prstGeom prst="rightArrow">
            <a:avLst/>
          </a:prstGeom>
          <a:gradFill flip="none" rotWithShape="1">
            <a:gsLst>
              <a:gs pos="0">
                <a:schemeClr val="accent1">
                  <a:lumMod val="50000"/>
                </a:schemeClr>
              </a:gs>
              <a:gs pos="45000">
                <a:schemeClr val="accent1">
                  <a:lumMod val="60000"/>
                  <a:lumOff val="40000"/>
                </a:schemeClr>
              </a:gs>
              <a:gs pos="91000">
                <a:schemeClr val="accent1">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726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1CA613-37E8-6824-AACC-503D6E45483D}"/>
              </a:ext>
            </a:extLst>
          </p:cNvPr>
          <p:cNvSpPr>
            <a:spLocks noGrp="1"/>
          </p:cNvSpPr>
          <p:nvPr>
            <p:ph type="sldNum" sz="quarter" idx="12"/>
          </p:nvPr>
        </p:nvSpPr>
        <p:spPr/>
        <p:txBody>
          <a:bodyPr/>
          <a:lstStyle/>
          <a:p>
            <a:fld id="{DBB69489-DF73-4A76-950F-93D686310CE9}" type="slidenum">
              <a:rPr lang="en-US" smtClean="0"/>
              <a:t>12</a:t>
            </a:fld>
            <a:endParaRPr lang="en-US"/>
          </a:p>
        </p:txBody>
      </p:sp>
      <p:sp>
        <p:nvSpPr>
          <p:cNvPr id="4" name="Title 3">
            <a:extLst>
              <a:ext uri="{FF2B5EF4-FFF2-40B4-BE49-F238E27FC236}">
                <a16:creationId xmlns:a16="http://schemas.microsoft.com/office/drawing/2014/main" id="{7488AE06-502F-4BB4-2314-2F2B1730CE3F}"/>
              </a:ext>
            </a:extLst>
          </p:cNvPr>
          <p:cNvSpPr>
            <a:spLocks noGrp="1"/>
          </p:cNvSpPr>
          <p:nvPr>
            <p:ph type="title"/>
          </p:nvPr>
        </p:nvSpPr>
        <p:spPr>
          <a:xfrm>
            <a:off x="838199" y="167287"/>
            <a:ext cx="10515601" cy="553998"/>
          </a:xfrm>
        </p:spPr>
        <p:txBody>
          <a:bodyPr/>
          <a:lstStyle/>
          <a:p>
            <a:r>
              <a:rPr lang="en-US"/>
              <a:t>National Care Coordination Standards For CYSHCN: Key Components for Children Receiving Private Duty Nursing</a:t>
            </a:r>
          </a:p>
        </p:txBody>
      </p:sp>
      <p:grpSp>
        <p:nvGrpSpPr>
          <p:cNvPr id="12" name="Group 11">
            <a:extLst>
              <a:ext uri="{FF2B5EF4-FFF2-40B4-BE49-F238E27FC236}">
                <a16:creationId xmlns:a16="http://schemas.microsoft.com/office/drawing/2014/main" id="{BA2081BF-3A67-DDCA-7FEF-1B068F6159D9}"/>
              </a:ext>
            </a:extLst>
          </p:cNvPr>
          <p:cNvGrpSpPr/>
          <p:nvPr/>
        </p:nvGrpSpPr>
        <p:grpSpPr>
          <a:xfrm>
            <a:off x="-194524" y="1122221"/>
            <a:ext cx="7694781" cy="525164"/>
            <a:chOff x="175590" y="1127873"/>
            <a:chExt cx="7694781" cy="525164"/>
          </a:xfrm>
        </p:grpSpPr>
        <p:sp>
          <p:nvSpPr>
            <p:cNvPr id="8" name="Parallelogram 7">
              <a:extLst>
                <a:ext uri="{FF2B5EF4-FFF2-40B4-BE49-F238E27FC236}">
                  <a16:creationId xmlns:a16="http://schemas.microsoft.com/office/drawing/2014/main" id="{5046BE67-8B60-ECCE-9B49-5C5958FF0CED}"/>
                </a:ext>
              </a:extLst>
            </p:cNvPr>
            <p:cNvSpPr/>
            <p:nvPr/>
          </p:nvSpPr>
          <p:spPr>
            <a:xfrm>
              <a:off x="696686" y="1191372"/>
              <a:ext cx="7173685" cy="461665"/>
            </a:xfrm>
            <a:prstGeom prst="parallelogram">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arallelogram 10">
              <a:extLst>
                <a:ext uri="{FF2B5EF4-FFF2-40B4-BE49-F238E27FC236}">
                  <a16:creationId xmlns:a16="http://schemas.microsoft.com/office/drawing/2014/main" id="{D34E1818-602D-E5D4-5262-A6A39783B3B6}"/>
                </a:ext>
              </a:extLst>
            </p:cNvPr>
            <p:cNvSpPr/>
            <p:nvPr/>
          </p:nvSpPr>
          <p:spPr>
            <a:xfrm>
              <a:off x="609599" y="1127873"/>
              <a:ext cx="7173685" cy="461665"/>
            </a:xfrm>
            <a:prstGeom prst="parallelogram">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E04431C5-C586-85A6-C16D-2ED04C99CE3D}"/>
                </a:ext>
              </a:extLst>
            </p:cNvPr>
            <p:cNvSpPr txBox="1"/>
            <p:nvPr/>
          </p:nvSpPr>
          <p:spPr>
            <a:xfrm>
              <a:off x="175590" y="1196608"/>
              <a:ext cx="7500257" cy="369332"/>
            </a:xfrm>
            <a:prstGeom prst="rect">
              <a:avLst/>
            </a:prstGeom>
            <a:noFill/>
          </p:spPr>
          <p:txBody>
            <a:bodyPr wrap="square" rtlCol="0">
              <a:spAutoFit/>
            </a:bodyPr>
            <a:lstStyle/>
            <a:p>
              <a:pPr algn="ctr"/>
              <a:r>
                <a:rPr lang="en-US" b="1">
                  <a:solidFill>
                    <a:schemeClr val="tx2"/>
                  </a:solidFill>
                </a:rPr>
                <a:t>Domain 4: Child and Family Empowerment and Skills Development</a:t>
              </a:r>
            </a:p>
          </p:txBody>
        </p:sp>
      </p:grpSp>
      <p:sp>
        <p:nvSpPr>
          <p:cNvPr id="13" name="TextBox 12">
            <a:extLst>
              <a:ext uri="{FF2B5EF4-FFF2-40B4-BE49-F238E27FC236}">
                <a16:creationId xmlns:a16="http://schemas.microsoft.com/office/drawing/2014/main" id="{3B8FCDB8-34B8-7497-42BF-2D05E3C7F4E4}"/>
              </a:ext>
            </a:extLst>
          </p:cNvPr>
          <p:cNvSpPr txBox="1"/>
          <p:nvPr/>
        </p:nvSpPr>
        <p:spPr>
          <a:xfrm>
            <a:off x="326572" y="1883638"/>
            <a:ext cx="6106886" cy="2308324"/>
          </a:xfrm>
          <a:prstGeom prst="rect">
            <a:avLst/>
          </a:prstGeom>
          <a:solidFill>
            <a:schemeClr val="bg1"/>
          </a:solidFill>
          <a:ln w="28575">
            <a:solidFill>
              <a:schemeClr val="tx2"/>
            </a:solidFill>
          </a:ln>
          <a:effectLst>
            <a:outerShdw blurRad="50800" dist="38100" dir="2700000" algn="tl" rotWithShape="0">
              <a:prstClr val="black">
                <a:alpha val="40000"/>
              </a:prstClr>
            </a:outerShdw>
          </a:effectLst>
        </p:spPr>
        <p:txBody>
          <a:bodyPr wrap="square" rtlCol="0">
            <a:spAutoFit/>
          </a:bodyPr>
          <a:lstStyle/>
          <a:p>
            <a:r>
              <a:rPr lang="en-US" b="1">
                <a:solidFill>
                  <a:schemeClr val="tx2"/>
                </a:solidFill>
              </a:rPr>
              <a:t>Care Coordinators and others part of the care team provide training and coaching to:</a:t>
            </a:r>
          </a:p>
          <a:p>
            <a:pPr marL="742950" lvl="1" indent="-285750">
              <a:buFont typeface="Arial" panose="020B0604020202020204" pitchFamily="34" charset="0"/>
              <a:buChar char="•"/>
            </a:pPr>
            <a:r>
              <a:rPr lang="en-US">
                <a:solidFill>
                  <a:schemeClr val="tx2"/>
                </a:solidFill>
              </a:rPr>
              <a:t>Leverage the child’s and family’s strengths to build self-management and self-efficacy skills needed to achieve their goals</a:t>
            </a:r>
          </a:p>
          <a:p>
            <a:pPr marL="742950" lvl="1" indent="-285750">
              <a:buFont typeface="Arial" panose="020B0604020202020204" pitchFamily="34" charset="0"/>
              <a:buChar char="•"/>
            </a:pPr>
            <a:r>
              <a:rPr lang="en-US">
                <a:solidFill>
                  <a:schemeClr val="tx2"/>
                </a:solidFill>
              </a:rPr>
              <a:t>Increase understanding of the child’s condition(s)</a:t>
            </a:r>
          </a:p>
          <a:p>
            <a:pPr marL="742950" lvl="1" indent="-285750">
              <a:buFont typeface="Arial" panose="020B0604020202020204" pitchFamily="34" charset="0"/>
              <a:buChar char="•"/>
            </a:pPr>
            <a:r>
              <a:rPr lang="en-US">
                <a:solidFill>
                  <a:schemeClr val="tx2"/>
                </a:solidFill>
              </a:rPr>
              <a:t>Develop the knowledge and skills needed to achieve their goals</a:t>
            </a:r>
          </a:p>
        </p:txBody>
      </p:sp>
      <p:sp>
        <p:nvSpPr>
          <p:cNvPr id="14" name="Right Arrow 13">
            <a:extLst>
              <a:ext uri="{FF2B5EF4-FFF2-40B4-BE49-F238E27FC236}">
                <a16:creationId xmlns:a16="http://schemas.microsoft.com/office/drawing/2014/main" id="{CA5BA9CD-CD68-3141-31A6-B664575D360E}"/>
              </a:ext>
            </a:extLst>
          </p:cNvPr>
          <p:cNvSpPr/>
          <p:nvPr/>
        </p:nvSpPr>
        <p:spPr>
          <a:xfrm>
            <a:off x="6433458" y="2645016"/>
            <a:ext cx="1478090" cy="526771"/>
          </a:xfrm>
          <a:prstGeom prst="rightArrow">
            <a:avLst/>
          </a:prstGeom>
          <a:gradFill flip="none" rotWithShape="1">
            <a:gsLst>
              <a:gs pos="0">
                <a:schemeClr val="tx2"/>
              </a:gs>
              <a:gs pos="45000">
                <a:schemeClr val="tx2">
                  <a:lumMod val="60000"/>
                  <a:lumOff val="40000"/>
                </a:schemeClr>
              </a:gs>
              <a:gs pos="91000">
                <a:schemeClr val="tx2">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67AF27B-EBCA-331C-799E-99C4AFFF65BE}"/>
              </a:ext>
            </a:extLst>
          </p:cNvPr>
          <p:cNvSpPr txBox="1"/>
          <p:nvPr/>
        </p:nvSpPr>
        <p:spPr>
          <a:xfrm>
            <a:off x="8062055" y="2123571"/>
            <a:ext cx="3829877" cy="1569660"/>
          </a:xfrm>
          <a:prstGeom prst="rect">
            <a:avLst/>
          </a:prstGeom>
          <a:noFill/>
          <a:ln w="28575">
            <a:solidFill>
              <a:schemeClr val="tx2">
                <a:lumMod val="60000"/>
                <a:lumOff val="40000"/>
              </a:schemeClr>
            </a:solidFill>
          </a:ln>
        </p:spPr>
        <p:txBody>
          <a:bodyPr wrap="square" rtlCol="0">
            <a:spAutoFit/>
          </a:bodyPr>
          <a:lstStyle/>
          <a:p>
            <a:r>
              <a:rPr lang="en-US" sz="1600">
                <a:solidFill>
                  <a:schemeClr val="tx2"/>
                </a:solidFill>
              </a:rPr>
              <a:t>Care coordinators will use their skills in cultural competency, trauma-informed care, family-centered care, and family engagement to provide needed training and coaching, with an emphasis on improving health literacy along the way.</a:t>
            </a:r>
          </a:p>
        </p:txBody>
      </p:sp>
      <p:sp>
        <p:nvSpPr>
          <p:cNvPr id="17" name="TextBox 16">
            <a:extLst>
              <a:ext uri="{FF2B5EF4-FFF2-40B4-BE49-F238E27FC236}">
                <a16:creationId xmlns:a16="http://schemas.microsoft.com/office/drawing/2014/main" id="{9269F3E5-BBB0-2E5F-1A80-9924E0E83A2C}"/>
              </a:ext>
            </a:extLst>
          </p:cNvPr>
          <p:cNvSpPr txBox="1"/>
          <p:nvPr/>
        </p:nvSpPr>
        <p:spPr>
          <a:xfrm>
            <a:off x="326572" y="4523613"/>
            <a:ext cx="6106886" cy="646331"/>
          </a:xfrm>
          <a:prstGeom prst="rect">
            <a:avLst/>
          </a:prstGeom>
          <a:solidFill>
            <a:schemeClr val="bg1"/>
          </a:solidFill>
          <a:ln w="28575">
            <a:solidFill>
              <a:schemeClr val="tx2"/>
            </a:solidFill>
          </a:ln>
          <a:effectLst>
            <a:outerShdw blurRad="50800" dist="38100" dir="2700000" algn="tl" rotWithShape="0">
              <a:prstClr val="black">
                <a:alpha val="40000"/>
              </a:prstClr>
            </a:outerShdw>
          </a:effectLst>
        </p:spPr>
        <p:txBody>
          <a:bodyPr wrap="square" rtlCol="0">
            <a:spAutoFit/>
          </a:bodyPr>
          <a:lstStyle/>
          <a:p>
            <a:r>
              <a:rPr lang="en-US" sz="1800" b="1">
                <a:solidFill>
                  <a:schemeClr val="tx2"/>
                </a:solidFill>
              </a:rPr>
              <a:t>Connections are made to peer supports for both the child and family</a:t>
            </a:r>
          </a:p>
        </p:txBody>
      </p:sp>
      <p:sp>
        <p:nvSpPr>
          <p:cNvPr id="19" name="Right Arrow 18">
            <a:extLst>
              <a:ext uri="{FF2B5EF4-FFF2-40B4-BE49-F238E27FC236}">
                <a16:creationId xmlns:a16="http://schemas.microsoft.com/office/drawing/2014/main" id="{04158067-4E71-981D-CCC0-3E05B165A7C7}"/>
              </a:ext>
            </a:extLst>
          </p:cNvPr>
          <p:cNvSpPr/>
          <p:nvPr/>
        </p:nvSpPr>
        <p:spPr>
          <a:xfrm>
            <a:off x="6433458" y="4537832"/>
            <a:ext cx="1478090" cy="526771"/>
          </a:xfrm>
          <a:prstGeom prst="rightArrow">
            <a:avLst/>
          </a:prstGeom>
          <a:gradFill flip="none" rotWithShape="1">
            <a:gsLst>
              <a:gs pos="0">
                <a:schemeClr val="tx2"/>
              </a:gs>
              <a:gs pos="50000">
                <a:schemeClr val="tx2">
                  <a:lumMod val="60000"/>
                  <a:lumOff val="40000"/>
                </a:schemeClr>
              </a:gs>
              <a:gs pos="100000">
                <a:schemeClr val="tx2">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C1E8D7D-2F46-2D38-CBB8-EF0AD2DE0D88}"/>
              </a:ext>
            </a:extLst>
          </p:cNvPr>
          <p:cNvSpPr txBox="1"/>
          <p:nvPr/>
        </p:nvSpPr>
        <p:spPr>
          <a:xfrm>
            <a:off x="8062055" y="4185058"/>
            <a:ext cx="3829877" cy="1323439"/>
          </a:xfrm>
          <a:prstGeom prst="rect">
            <a:avLst/>
          </a:prstGeom>
          <a:noFill/>
          <a:ln w="28575">
            <a:solidFill>
              <a:schemeClr val="tx2">
                <a:lumMod val="60000"/>
                <a:lumOff val="40000"/>
              </a:schemeClr>
            </a:solidFill>
          </a:ln>
        </p:spPr>
        <p:txBody>
          <a:bodyPr wrap="square" rtlCol="0">
            <a:spAutoFit/>
          </a:bodyPr>
          <a:lstStyle/>
          <a:p>
            <a:pPr marL="0" indent="0">
              <a:buNone/>
            </a:pPr>
            <a:r>
              <a:rPr lang="en-US" sz="1600">
                <a:solidFill>
                  <a:schemeClr val="tx2"/>
                </a:solidFill>
              </a:rPr>
              <a:t>Social connections to those with similar lived experiences build community and promote self-advocacy. Remember that peer supports may be important to siblings as well as parents/guardians.</a:t>
            </a:r>
          </a:p>
        </p:txBody>
      </p:sp>
      <p:sp>
        <p:nvSpPr>
          <p:cNvPr id="23" name="Text Placeholder 4">
            <a:extLst>
              <a:ext uri="{FF2B5EF4-FFF2-40B4-BE49-F238E27FC236}">
                <a16:creationId xmlns:a16="http://schemas.microsoft.com/office/drawing/2014/main" id="{EA6A16F3-D057-2ECE-A168-21CDFE9C794E}"/>
              </a:ext>
            </a:extLst>
          </p:cNvPr>
          <p:cNvSpPr>
            <a:spLocks noGrp="1"/>
          </p:cNvSpPr>
          <p:nvPr>
            <p:ph type="body" sz="quarter" idx="13"/>
          </p:nvPr>
        </p:nvSpPr>
        <p:spPr>
          <a:xfrm>
            <a:off x="838200" y="6113463"/>
            <a:ext cx="10515600" cy="365125"/>
          </a:xfrm>
        </p:spPr>
        <p:txBody>
          <a:bodyPr>
            <a:normAutofit lnSpcReduction="10000"/>
          </a:bodyPr>
          <a:lstStyle/>
          <a:p>
            <a:r>
              <a:rPr lang="en-US"/>
              <a:t>National Care Coordination Standards for Children and Youth with Special Health Care Needs, October 2020. National Academy for State Health Policy. </a:t>
            </a:r>
            <a:r>
              <a:rPr lang="en-US">
                <a:hlinkClick r:id="rId2"/>
              </a:rPr>
              <a:t>https://nashp.org/national-care-coordination-standards-for-children-and-youth-with-special-health-care-needs/</a:t>
            </a:r>
            <a:r>
              <a:rPr lang="en-US"/>
              <a:t>. </a:t>
            </a:r>
          </a:p>
        </p:txBody>
      </p:sp>
    </p:spTree>
    <p:extLst>
      <p:ext uri="{BB962C8B-B14F-4D97-AF65-F5344CB8AC3E}">
        <p14:creationId xmlns:p14="http://schemas.microsoft.com/office/powerpoint/2010/main" val="1472842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a:extLst>
              <a:ext uri="{FF2B5EF4-FFF2-40B4-BE49-F238E27FC236}">
                <a16:creationId xmlns:a16="http://schemas.microsoft.com/office/drawing/2014/main" id="{CA5BA9CD-CD68-3141-31A6-B664575D360E}"/>
              </a:ext>
            </a:extLst>
          </p:cNvPr>
          <p:cNvSpPr/>
          <p:nvPr/>
        </p:nvSpPr>
        <p:spPr>
          <a:xfrm>
            <a:off x="4837043" y="2289588"/>
            <a:ext cx="914400" cy="286789"/>
          </a:xfrm>
          <a:prstGeom prst="rightArrow">
            <a:avLst/>
          </a:prstGeom>
          <a:gradFill flip="none" rotWithShape="1">
            <a:gsLst>
              <a:gs pos="0">
                <a:schemeClr val="accent4">
                  <a:lumMod val="50000"/>
                </a:schemeClr>
              </a:gs>
              <a:gs pos="45000">
                <a:schemeClr val="accent4">
                  <a:lumMod val="60000"/>
                  <a:lumOff val="40000"/>
                </a:schemeClr>
              </a:gs>
              <a:gs pos="91000">
                <a:schemeClr val="accent4">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E1CA613-37E8-6824-AACC-503D6E45483D}"/>
              </a:ext>
            </a:extLst>
          </p:cNvPr>
          <p:cNvSpPr>
            <a:spLocks noGrp="1"/>
          </p:cNvSpPr>
          <p:nvPr>
            <p:ph type="sldNum" sz="quarter" idx="12"/>
          </p:nvPr>
        </p:nvSpPr>
        <p:spPr/>
        <p:txBody>
          <a:bodyPr/>
          <a:lstStyle/>
          <a:p>
            <a:fld id="{DBB69489-DF73-4A76-950F-93D686310CE9}" type="slidenum">
              <a:rPr lang="en-US" smtClean="0"/>
              <a:t>13</a:t>
            </a:fld>
            <a:endParaRPr lang="en-US"/>
          </a:p>
        </p:txBody>
      </p:sp>
      <p:sp>
        <p:nvSpPr>
          <p:cNvPr id="4" name="Title 3">
            <a:extLst>
              <a:ext uri="{FF2B5EF4-FFF2-40B4-BE49-F238E27FC236}">
                <a16:creationId xmlns:a16="http://schemas.microsoft.com/office/drawing/2014/main" id="{7488AE06-502F-4BB4-2314-2F2B1730CE3F}"/>
              </a:ext>
            </a:extLst>
          </p:cNvPr>
          <p:cNvSpPr>
            <a:spLocks noGrp="1"/>
          </p:cNvSpPr>
          <p:nvPr>
            <p:ph type="title"/>
          </p:nvPr>
        </p:nvSpPr>
        <p:spPr>
          <a:xfrm>
            <a:off x="838199" y="167287"/>
            <a:ext cx="10515601" cy="553998"/>
          </a:xfrm>
        </p:spPr>
        <p:txBody>
          <a:bodyPr/>
          <a:lstStyle/>
          <a:p>
            <a:r>
              <a:rPr lang="en-US"/>
              <a:t>National Care Coordination Standards For CYSHCN: Key Components for Children Receiving Private Duty Nursing</a:t>
            </a:r>
          </a:p>
        </p:txBody>
      </p:sp>
      <p:sp>
        <p:nvSpPr>
          <p:cNvPr id="8" name="Parallelogram 7">
            <a:extLst>
              <a:ext uri="{FF2B5EF4-FFF2-40B4-BE49-F238E27FC236}">
                <a16:creationId xmlns:a16="http://schemas.microsoft.com/office/drawing/2014/main" id="{5046BE67-8B60-ECCE-9B49-5C5958FF0CED}"/>
              </a:ext>
            </a:extLst>
          </p:cNvPr>
          <p:cNvSpPr/>
          <p:nvPr/>
        </p:nvSpPr>
        <p:spPr>
          <a:xfrm>
            <a:off x="327753" y="1218230"/>
            <a:ext cx="7173685" cy="461665"/>
          </a:xfrm>
          <a:prstGeom prst="parallelogram">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arallelogram 10">
            <a:extLst>
              <a:ext uri="{FF2B5EF4-FFF2-40B4-BE49-F238E27FC236}">
                <a16:creationId xmlns:a16="http://schemas.microsoft.com/office/drawing/2014/main" id="{D34E1818-602D-E5D4-5262-A6A39783B3B6}"/>
              </a:ext>
            </a:extLst>
          </p:cNvPr>
          <p:cNvSpPr/>
          <p:nvPr/>
        </p:nvSpPr>
        <p:spPr>
          <a:xfrm>
            <a:off x="240666" y="1154731"/>
            <a:ext cx="7173685" cy="461665"/>
          </a:xfrm>
          <a:prstGeom prst="parallelogram">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E04431C5-C586-85A6-C16D-2ED04C99CE3D}"/>
              </a:ext>
            </a:extLst>
          </p:cNvPr>
          <p:cNvSpPr txBox="1"/>
          <p:nvPr/>
        </p:nvSpPr>
        <p:spPr>
          <a:xfrm>
            <a:off x="327753" y="1153955"/>
            <a:ext cx="7500257" cy="461665"/>
          </a:xfrm>
          <a:prstGeom prst="rect">
            <a:avLst/>
          </a:prstGeom>
          <a:noFill/>
        </p:spPr>
        <p:txBody>
          <a:bodyPr wrap="square" rtlCol="0">
            <a:spAutoFit/>
          </a:bodyPr>
          <a:lstStyle/>
          <a:p>
            <a:r>
              <a:rPr lang="en-US" sz="2400" b="1">
                <a:solidFill>
                  <a:schemeClr val="accent4">
                    <a:lumMod val="50000"/>
                  </a:schemeClr>
                </a:solidFill>
              </a:rPr>
              <a:t>Domain 5: Care Coordination Workforce</a:t>
            </a:r>
          </a:p>
        </p:txBody>
      </p:sp>
      <p:sp>
        <p:nvSpPr>
          <p:cNvPr id="13" name="TextBox 12">
            <a:extLst>
              <a:ext uri="{FF2B5EF4-FFF2-40B4-BE49-F238E27FC236}">
                <a16:creationId xmlns:a16="http://schemas.microsoft.com/office/drawing/2014/main" id="{3B8FCDB8-34B8-7497-42BF-2D05E3C7F4E4}"/>
              </a:ext>
            </a:extLst>
          </p:cNvPr>
          <p:cNvSpPr txBox="1"/>
          <p:nvPr/>
        </p:nvSpPr>
        <p:spPr>
          <a:xfrm>
            <a:off x="240666" y="1933406"/>
            <a:ext cx="4596377" cy="2862322"/>
          </a:xfrm>
          <a:prstGeom prst="rect">
            <a:avLst/>
          </a:prstGeom>
          <a:solidFill>
            <a:schemeClr val="bg1"/>
          </a:solidFill>
          <a:ln w="28575">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marL="342900" indent="-342900">
              <a:buFont typeface="Arial" panose="020B0604020202020204" pitchFamily="34" charset="0"/>
              <a:buChar char="•"/>
            </a:pPr>
            <a:r>
              <a:rPr lang="en-US" sz="2000" b="1">
                <a:solidFill>
                  <a:schemeClr val="accent4">
                    <a:lumMod val="50000"/>
                  </a:schemeClr>
                </a:solidFill>
              </a:rPr>
              <a:t>Care Coordinators have the credentials and experience best aligned to meet the needs of the child</a:t>
            </a:r>
          </a:p>
          <a:p>
            <a:pPr marL="342900" indent="-342900">
              <a:buFont typeface="Arial" panose="020B0604020202020204" pitchFamily="34" charset="0"/>
              <a:buChar char="•"/>
            </a:pPr>
            <a:endParaRPr lang="en-US" sz="2000" b="1">
              <a:solidFill>
                <a:schemeClr val="accent4">
                  <a:lumMod val="50000"/>
                </a:schemeClr>
              </a:solidFill>
            </a:endParaRPr>
          </a:p>
          <a:p>
            <a:pPr marL="342900" indent="-342900">
              <a:buFont typeface="Arial" panose="020B0604020202020204" pitchFamily="34" charset="0"/>
              <a:buChar char="•"/>
            </a:pPr>
            <a:r>
              <a:rPr lang="en-US" sz="2000" b="1">
                <a:solidFill>
                  <a:schemeClr val="accent4">
                    <a:lumMod val="50000"/>
                  </a:schemeClr>
                </a:solidFill>
              </a:rPr>
              <a:t>Care Coordinators have the competencies needed for successful navigation across health, behavioral health, social service, and other child-serving systems</a:t>
            </a:r>
          </a:p>
        </p:txBody>
      </p:sp>
      <p:sp>
        <p:nvSpPr>
          <p:cNvPr id="16" name="TextBox 15">
            <a:extLst>
              <a:ext uri="{FF2B5EF4-FFF2-40B4-BE49-F238E27FC236}">
                <a16:creationId xmlns:a16="http://schemas.microsoft.com/office/drawing/2014/main" id="{D67AF27B-EBCA-331C-799E-99C4AFFF65BE}"/>
              </a:ext>
            </a:extLst>
          </p:cNvPr>
          <p:cNvSpPr txBox="1"/>
          <p:nvPr/>
        </p:nvSpPr>
        <p:spPr>
          <a:xfrm>
            <a:off x="5880416" y="2205203"/>
            <a:ext cx="5648975" cy="584775"/>
          </a:xfrm>
          <a:prstGeom prst="rect">
            <a:avLst/>
          </a:prstGeom>
          <a:noFill/>
          <a:ln w="28575">
            <a:solidFill>
              <a:schemeClr val="accent4"/>
            </a:solidFill>
          </a:ln>
        </p:spPr>
        <p:txBody>
          <a:bodyPr wrap="square" rtlCol="0">
            <a:spAutoFit/>
          </a:bodyPr>
          <a:lstStyle/>
          <a:p>
            <a:pPr marL="0" indent="0">
              <a:buNone/>
            </a:pPr>
            <a:r>
              <a:rPr lang="en-US" sz="1600">
                <a:solidFill>
                  <a:schemeClr val="accent4">
                    <a:lumMod val="50000"/>
                  </a:schemeClr>
                </a:solidFill>
              </a:rPr>
              <a:t>Other considerations when matching to an enrollee include: </a:t>
            </a:r>
          </a:p>
          <a:p>
            <a:pPr marL="285750" indent="-285750">
              <a:buFont typeface="Arial" panose="020B0604020202020204" pitchFamily="34" charset="0"/>
              <a:buChar char="•"/>
            </a:pPr>
            <a:r>
              <a:rPr lang="en-US" sz="1600">
                <a:solidFill>
                  <a:schemeClr val="accent4">
                    <a:lumMod val="50000"/>
                  </a:schemeClr>
                </a:solidFill>
              </a:rPr>
              <a:t>Cultural and linguistic needs and similar lived experiences.</a:t>
            </a:r>
          </a:p>
        </p:txBody>
      </p:sp>
      <p:sp>
        <p:nvSpPr>
          <p:cNvPr id="23" name="Text Placeholder 4">
            <a:extLst>
              <a:ext uri="{FF2B5EF4-FFF2-40B4-BE49-F238E27FC236}">
                <a16:creationId xmlns:a16="http://schemas.microsoft.com/office/drawing/2014/main" id="{EA6A16F3-D057-2ECE-A168-21CDFE9C794E}"/>
              </a:ext>
            </a:extLst>
          </p:cNvPr>
          <p:cNvSpPr>
            <a:spLocks noGrp="1"/>
          </p:cNvSpPr>
          <p:nvPr>
            <p:ph type="body" sz="quarter" idx="13"/>
          </p:nvPr>
        </p:nvSpPr>
        <p:spPr>
          <a:xfrm>
            <a:off x="838200" y="6113463"/>
            <a:ext cx="10515600" cy="365125"/>
          </a:xfrm>
        </p:spPr>
        <p:txBody>
          <a:bodyPr>
            <a:normAutofit lnSpcReduction="10000"/>
          </a:bodyPr>
          <a:lstStyle/>
          <a:p>
            <a:r>
              <a:rPr lang="en-US"/>
              <a:t>National Care Coordination Standards for Children and Youth with Special Health Care Needs, October 2020. National Academy for State Health Policy. </a:t>
            </a:r>
            <a:r>
              <a:rPr lang="en-US">
                <a:hlinkClick r:id="rId2"/>
              </a:rPr>
              <a:t>https://nashp.org/national-care-coordination-standards-for-children-and-youth-with-special-health-care-needs/</a:t>
            </a:r>
            <a:r>
              <a:rPr lang="en-US"/>
              <a:t>. </a:t>
            </a:r>
          </a:p>
        </p:txBody>
      </p:sp>
      <p:sp>
        <p:nvSpPr>
          <p:cNvPr id="5" name="TextBox 4">
            <a:extLst>
              <a:ext uri="{FF2B5EF4-FFF2-40B4-BE49-F238E27FC236}">
                <a16:creationId xmlns:a16="http://schemas.microsoft.com/office/drawing/2014/main" id="{D011704C-3440-9A4B-4888-FEBA16FA5D41}"/>
              </a:ext>
            </a:extLst>
          </p:cNvPr>
          <p:cNvSpPr txBox="1"/>
          <p:nvPr/>
        </p:nvSpPr>
        <p:spPr>
          <a:xfrm>
            <a:off x="5880416" y="3357349"/>
            <a:ext cx="5648975" cy="1077218"/>
          </a:xfrm>
          <a:prstGeom prst="rect">
            <a:avLst/>
          </a:prstGeom>
          <a:noFill/>
          <a:ln w="28575">
            <a:solidFill>
              <a:schemeClr val="accent4"/>
            </a:solidFill>
          </a:ln>
        </p:spPr>
        <p:txBody>
          <a:bodyPr wrap="square" rtlCol="0">
            <a:spAutoFit/>
          </a:bodyPr>
          <a:lstStyle/>
          <a:p>
            <a:pPr marL="0" indent="0">
              <a:buNone/>
            </a:pPr>
            <a:r>
              <a:rPr lang="en-US" sz="1600">
                <a:solidFill>
                  <a:schemeClr val="accent4">
                    <a:lumMod val="50000"/>
                  </a:schemeClr>
                </a:solidFill>
              </a:rPr>
              <a:t>This includes knowledge of navigating the school system and working with entities such as vocational rehab. Further, local-level knowledge is critical for successful navigation and connection to services. </a:t>
            </a:r>
          </a:p>
        </p:txBody>
      </p:sp>
      <p:sp>
        <p:nvSpPr>
          <p:cNvPr id="9" name="Right Arrow 8">
            <a:extLst>
              <a:ext uri="{FF2B5EF4-FFF2-40B4-BE49-F238E27FC236}">
                <a16:creationId xmlns:a16="http://schemas.microsoft.com/office/drawing/2014/main" id="{A408901D-6001-2F3D-F1F4-74A412FD8827}"/>
              </a:ext>
            </a:extLst>
          </p:cNvPr>
          <p:cNvSpPr/>
          <p:nvPr/>
        </p:nvSpPr>
        <p:spPr>
          <a:xfrm>
            <a:off x="4837043" y="3710500"/>
            <a:ext cx="914400" cy="286789"/>
          </a:xfrm>
          <a:prstGeom prst="rightArrow">
            <a:avLst/>
          </a:prstGeom>
          <a:gradFill flip="none" rotWithShape="1">
            <a:gsLst>
              <a:gs pos="0">
                <a:schemeClr val="accent4">
                  <a:lumMod val="50000"/>
                </a:schemeClr>
              </a:gs>
              <a:gs pos="45000">
                <a:schemeClr val="accent4">
                  <a:lumMod val="60000"/>
                  <a:lumOff val="40000"/>
                </a:schemeClr>
              </a:gs>
              <a:gs pos="91000">
                <a:schemeClr val="accent4">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69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a:extLst>
              <a:ext uri="{FF2B5EF4-FFF2-40B4-BE49-F238E27FC236}">
                <a16:creationId xmlns:a16="http://schemas.microsoft.com/office/drawing/2014/main" id="{CA5BA9CD-CD68-3141-31A6-B664575D360E}"/>
              </a:ext>
            </a:extLst>
          </p:cNvPr>
          <p:cNvSpPr/>
          <p:nvPr/>
        </p:nvSpPr>
        <p:spPr>
          <a:xfrm>
            <a:off x="5314121" y="3333121"/>
            <a:ext cx="914400" cy="286789"/>
          </a:xfrm>
          <a:prstGeom prst="rightArrow">
            <a:avLst/>
          </a:prstGeom>
          <a:gradFill flip="none" rotWithShape="1">
            <a:gsLst>
              <a:gs pos="0">
                <a:schemeClr val="accent1">
                  <a:lumMod val="50000"/>
                </a:schemeClr>
              </a:gs>
              <a:gs pos="45000">
                <a:schemeClr val="accent1">
                  <a:lumMod val="60000"/>
                  <a:lumOff val="40000"/>
                </a:schemeClr>
              </a:gs>
              <a:gs pos="91000">
                <a:schemeClr val="accent1">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E1CA613-37E8-6824-AACC-503D6E45483D}"/>
              </a:ext>
            </a:extLst>
          </p:cNvPr>
          <p:cNvSpPr>
            <a:spLocks noGrp="1"/>
          </p:cNvSpPr>
          <p:nvPr>
            <p:ph type="sldNum" sz="quarter" idx="12"/>
          </p:nvPr>
        </p:nvSpPr>
        <p:spPr/>
        <p:txBody>
          <a:bodyPr/>
          <a:lstStyle/>
          <a:p>
            <a:fld id="{DBB69489-DF73-4A76-950F-93D686310CE9}" type="slidenum">
              <a:rPr lang="en-US" smtClean="0"/>
              <a:t>14</a:t>
            </a:fld>
            <a:endParaRPr lang="en-US"/>
          </a:p>
        </p:txBody>
      </p:sp>
      <p:sp>
        <p:nvSpPr>
          <p:cNvPr id="4" name="Title 3">
            <a:extLst>
              <a:ext uri="{FF2B5EF4-FFF2-40B4-BE49-F238E27FC236}">
                <a16:creationId xmlns:a16="http://schemas.microsoft.com/office/drawing/2014/main" id="{7488AE06-502F-4BB4-2314-2F2B1730CE3F}"/>
              </a:ext>
            </a:extLst>
          </p:cNvPr>
          <p:cNvSpPr>
            <a:spLocks noGrp="1"/>
          </p:cNvSpPr>
          <p:nvPr>
            <p:ph type="title"/>
          </p:nvPr>
        </p:nvSpPr>
        <p:spPr>
          <a:xfrm>
            <a:off x="838199" y="167287"/>
            <a:ext cx="10515601" cy="553998"/>
          </a:xfrm>
        </p:spPr>
        <p:txBody>
          <a:bodyPr/>
          <a:lstStyle/>
          <a:p>
            <a:r>
              <a:rPr lang="en-US"/>
              <a:t>National Care Coordination Standards For CYSHCN: Key Components for Children Receiving Private Duty Nursing</a:t>
            </a:r>
          </a:p>
        </p:txBody>
      </p:sp>
      <p:sp>
        <p:nvSpPr>
          <p:cNvPr id="8" name="Parallelogram 7">
            <a:extLst>
              <a:ext uri="{FF2B5EF4-FFF2-40B4-BE49-F238E27FC236}">
                <a16:creationId xmlns:a16="http://schemas.microsoft.com/office/drawing/2014/main" id="{5046BE67-8B60-ECCE-9B49-5C5958FF0CED}"/>
              </a:ext>
            </a:extLst>
          </p:cNvPr>
          <p:cNvSpPr/>
          <p:nvPr/>
        </p:nvSpPr>
        <p:spPr>
          <a:xfrm>
            <a:off x="341005" y="1012894"/>
            <a:ext cx="7173685" cy="461665"/>
          </a:xfrm>
          <a:prstGeom prst="parallelogram">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arallelogram 10">
            <a:extLst>
              <a:ext uri="{FF2B5EF4-FFF2-40B4-BE49-F238E27FC236}">
                <a16:creationId xmlns:a16="http://schemas.microsoft.com/office/drawing/2014/main" id="{D34E1818-602D-E5D4-5262-A6A39783B3B6}"/>
              </a:ext>
            </a:extLst>
          </p:cNvPr>
          <p:cNvSpPr/>
          <p:nvPr/>
        </p:nvSpPr>
        <p:spPr>
          <a:xfrm>
            <a:off x="253918" y="949395"/>
            <a:ext cx="7173685" cy="461665"/>
          </a:xfrm>
          <a:prstGeom prst="parallelogram">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E04431C5-C586-85A6-C16D-2ED04C99CE3D}"/>
              </a:ext>
            </a:extLst>
          </p:cNvPr>
          <p:cNvSpPr txBox="1"/>
          <p:nvPr/>
        </p:nvSpPr>
        <p:spPr>
          <a:xfrm>
            <a:off x="516955" y="942574"/>
            <a:ext cx="5473027" cy="461665"/>
          </a:xfrm>
          <a:prstGeom prst="rect">
            <a:avLst/>
          </a:prstGeom>
          <a:noFill/>
        </p:spPr>
        <p:txBody>
          <a:bodyPr wrap="square" rtlCol="0">
            <a:spAutoFit/>
          </a:bodyPr>
          <a:lstStyle/>
          <a:p>
            <a:r>
              <a:rPr lang="en-US" sz="2400" b="1">
                <a:solidFill>
                  <a:schemeClr val="accent1"/>
                </a:solidFill>
              </a:rPr>
              <a:t>Domain 6: Care Transitions</a:t>
            </a:r>
          </a:p>
        </p:txBody>
      </p:sp>
      <p:sp>
        <p:nvSpPr>
          <p:cNvPr id="13" name="TextBox 12">
            <a:extLst>
              <a:ext uri="{FF2B5EF4-FFF2-40B4-BE49-F238E27FC236}">
                <a16:creationId xmlns:a16="http://schemas.microsoft.com/office/drawing/2014/main" id="{3B8FCDB8-34B8-7497-42BF-2D05E3C7F4E4}"/>
              </a:ext>
            </a:extLst>
          </p:cNvPr>
          <p:cNvSpPr txBox="1"/>
          <p:nvPr/>
        </p:nvSpPr>
        <p:spPr>
          <a:xfrm>
            <a:off x="717744" y="1688706"/>
            <a:ext cx="4596377" cy="4031873"/>
          </a:xfrm>
          <a:prstGeom prst="rect">
            <a:avLst/>
          </a:prstGeom>
          <a:solidFill>
            <a:schemeClr val="bg1"/>
          </a:solidFill>
          <a:ln w="28575">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2400" b="1">
                <a:solidFill>
                  <a:schemeClr val="accent1"/>
                </a:solidFill>
              </a:rPr>
              <a:t>Applicable to transitions between and among providers, care settings, health insurance, education, justice, behavioral health, social service systems, and other entities</a:t>
            </a:r>
          </a:p>
          <a:p>
            <a:endParaRPr lang="en-US" sz="2400" b="1">
              <a:solidFill>
                <a:schemeClr val="accent1"/>
              </a:solidFill>
            </a:endParaRPr>
          </a:p>
          <a:p>
            <a:r>
              <a:rPr lang="en-US" sz="2400" b="1">
                <a:solidFill>
                  <a:schemeClr val="accent1"/>
                </a:solidFill>
              </a:rPr>
              <a:t>Includes proactive identification and planning for continuity and safety</a:t>
            </a:r>
          </a:p>
          <a:p>
            <a:pPr marL="285750" indent="-285750">
              <a:buFont typeface="Arial" panose="020B0604020202020204" pitchFamily="34" charset="0"/>
              <a:buChar char="•"/>
            </a:pPr>
            <a:endParaRPr lang="en-US" sz="1600" b="1">
              <a:solidFill>
                <a:schemeClr val="accent1"/>
              </a:solidFill>
            </a:endParaRPr>
          </a:p>
        </p:txBody>
      </p:sp>
      <p:sp>
        <p:nvSpPr>
          <p:cNvPr id="16" name="TextBox 15">
            <a:extLst>
              <a:ext uri="{FF2B5EF4-FFF2-40B4-BE49-F238E27FC236}">
                <a16:creationId xmlns:a16="http://schemas.microsoft.com/office/drawing/2014/main" id="{D67AF27B-EBCA-331C-799E-99C4AFFF65BE}"/>
              </a:ext>
            </a:extLst>
          </p:cNvPr>
          <p:cNvSpPr txBox="1"/>
          <p:nvPr/>
        </p:nvSpPr>
        <p:spPr>
          <a:xfrm>
            <a:off x="6228521" y="2119592"/>
            <a:ext cx="5301577" cy="3170099"/>
          </a:xfrm>
          <a:prstGeom prst="rect">
            <a:avLst/>
          </a:prstGeom>
          <a:noFill/>
          <a:ln w="28575">
            <a:solidFill>
              <a:schemeClr val="accent1"/>
            </a:solidFill>
          </a:ln>
        </p:spPr>
        <p:txBody>
          <a:bodyPr wrap="square" rtlCol="0">
            <a:spAutoFit/>
          </a:bodyPr>
          <a:lstStyle/>
          <a:p>
            <a:pPr marL="0" indent="0">
              <a:buNone/>
            </a:pPr>
            <a:r>
              <a:rPr lang="en-US" sz="2000">
                <a:solidFill>
                  <a:schemeClr val="accent1"/>
                </a:solidFill>
              </a:rPr>
              <a:t>For enrollees receiving private duty nursing, this may include:</a:t>
            </a:r>
          </a:p>
          <a:p>
            <a:pPr marL="285750" indent="-285750">
              <a:buFont typeface="Arial" panose="020B0604020202020204" pitchFamily="34" charset="0"/>
              <a:buChar char="•"/>
            </a:pPr>
            <a:r>
              <a:rPr lang="en-US" sz="2000">
                <a:solidFill>
                  <a:schemeClr val="accent1"/>
                </a:solidFill>
              </a:rPr>
              <a:t>A change in home health agencies</a:t>
            </a:r>
          </a:p>
          <a:p>
            <a:pPr marL="285750" indent="-285750">
              <a:buFont typeface="Arial" panose="020B0604020202020204" pitchFamily="34" charset="0"/>
              <a:buChar char="•"/>
            </a:pPr>
            <a:r>
              <a:rPr lang="en-US" sz="2000">
                <a:solidFill>
                  <a:schemeClr val="accent1"/>
                </a:solidFill>
              </a:rPr>
              <a:t>Transitioning from hospitalization to home</a:t>
            </a:r>
          </a:p>
          <a:p>
            <a:pPr marL="285750" indent="-285750">
              <a:buFont typeface="Arial" panose="020B0604020202020204" pitchFamily="34" charset="0"/>
              <a:buChar char="•"/>
            </a:pPr>
            <a:r>
              <a:rPr lang="en-US" sz="2000">
                <a:solidFill>
                  <a:schemeClr val="accent1"/>
                </a:solidFill>
              </a:rPr>
              <a:t>Transitioning to other community-based settings such as medical foster care or a group home</a:t>
            </a:r>
          </a:p>
          <a:p>
            <a:pPr marL="285750" indent="-285750">
              <a:buFont typeface="Arial" panose="020B0604020202020204" pitchFamily="34" charset="0"/>
              <a:buChar char="•"/>
            </a:pPr>
            <a:r>
              <a:rPr lang="en-US" sz="2000">
                <a:solidFill>
                  <a:schemeClr val="accent1"/>
                </a:solidFill>
              </a:rPr>
              <a:t>Transitioning to adulthood with a change in health plan coverage, providers, and living arrangements</a:t>
            </a:r>
          </a:p>
        </p:txBody>
      </p:sp>
      <p:sp>
        <p:nvSpPr>
          <p:cNvPr id="23" name="Text Placeholder 4">
            <a:extLst>
              <a:ext uri="{FF2B5EF4-FFF2-40B4-BE49-F238E27FC236}">
                <a16:creationId xmlns:a16="http://schemas.microsoft.com/office/drawing/2014/main" id="{EA6A16F3-D057-2ECE-A168-21CDFE9C794E}"/>
              </a:ext>
            </a:extLst>
          </p:cNvPr>
          <p:cNvSpPr>
            <a:spLocks noGrp="1"/>
          </p:cNvSpPr>
          <p:nvPr>
            <p:ph type="body" sz="quarter" idx="13"/>
          </p:nvPr>
        </p:nvSpPr>
        <p:spPr>
          <a:xfrm>
            <a:off x="732182" y="5942019"/>
            <a:ext cx="10515600" cy="365125"/>
          </a:xfrm>
        </p:spPr>
        <p:txBody>
          <a:bodyPr>
            <a:normAutofit lnSpcReduction="10000"/>
          </a:bodyPr>
          <a:lstStyle/>
          <a:p>
            <a:r>
              <a:rPr lang="en-US"/>
              <a:t>National Care Coordination Standards for Children and Youth with Special Health Care Needs, October 2020. National Academy for State Health Policy. </a:t>
            </a:r>
            <a:r>
              <a:rPr lang="en-US">
                <a:hlinkClick r:id="rId2"/>
              </a:rPr>
              <a:t>https://nashp.org/national-care-coordination-standards-for-children-and-youth-with-special-health-care-needs/</a:t>
            </a:r>
            <a:r>
              <a:rPr lang="en-US"/>
              <a:t>. </a:t>
            </a:r>
          </a:p>
        </p:txBody>
      </p:sp>
    </p:spTree>
    <p:extLst>
      <p:ext uri="{BB962C8B-B14F-4D97-AF65-F5344CB8AC3E}">
        <p14:creationId xmlns:p14="http://schemas.microsoft.com/office/powerpoint/2010/main" val="68671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3B0C2-01DB-96C8-F2BF-8629544BAC55}"/>
              </a:ext>
            </a:extLst>
          </p:cNvPr>
          <p:cNvSpPr>
            <a:spLocks noGrp="1"/>
          </p:cNvSpPr>
          <p:nvPr>
            <p:ph type="sldNum" sz="quarter" idx="12"/>
          </p:nvPr>
        </p:nvSpPr>
        <p:spPr/>
        <p:txBody>
          <a:bodyPr/>
          <a:lstStyle/>
          <a:p>
            <a:fld id="{DBB69489-DF73-4A76-950F-93D686310CE9}" type="slidenum">
              <a:rPr lang="en-US" smtClean="0"/>
              <a:t>15</a:t>
            </a:fld>
            <a:endParaRPr lang="en-US"/>
          </a:p>
        </p:txBody>
      </p:sp>
      <p:sp>
        <p:nvSpPr>
          <p:cNvPr id="3" name="Title 2">
            <a:extLst>
              <a:ext uri="{FF2B5EF4-FFF2-40B4-BE49-F238E27FC236}">
                <a16:creationId xmlns:a16="http://schemas.microsoft.com/office/drawing/2014/main" id="{DE05D651-6743-DC65-F18B-BA1D149AA9D9}"/>
              </a:ext>
            </a:extLst>
          </p:cNvPr>
          <p:cNvSpPr>
            <a:spLocks noGrp="1"/>
          </p:cNvSpPr>
          <p:nvPr>
            <p:ph type="title"/>
          </p:nvPr>
        </p:nvSpPr>
        <p:spPr/>
        <p:txBody>
          <a:bodyPr/>
          <a:lstStyle/>
          <a:p>
            <a:r>
              <a:rPr lang="en-US"/>
              <a:t>National Care Coordination Standards For CYSHCN: SCENARIO</a:t>
            </a:r>
          </a:p>
        </p:txBody>
      </p:sp>
      <p:grpSp>
        <p:nvGrpSpPr>
          <p:cNvPr id="5" name="Group 4">
            <a:extLst>
              <a:ext uri="{FF2B5EF4-FFF2-40B4-BE49-F238E27FC236}">
                <a16:creationId xmlns:a16="http://schemas.microsoft.com/office/drawing/2014/main" id="{DA296B22-3BFF-D923-4214-842B3C7C33A2}"/>
              </a:ext>
            </a:extLst>
          </p:cNvPr>
          <p:cNvGrpSpPr/>
          <p:nvPr/>
        </p:nvGrpSpPr>
        <p:grpSpPr>
          <a:xfrm>
            <a:off x="838199" y="1447141"/>
            <a:ext cx="5780459" cy="4306419"/>
            <a:chOff x="1931437" y="1865524"/>
            <a:chExt cx="4744583" cy="3461113"/>
          </a:xfrm>
          <a:solidFill>
            <a:schemeClr val="accent3">
              <a:lumMod val="40000"/>
              <a:lumOff val="60000"/>
            </a:schemeClr>
          </a:solidFill>
        </p:grpSpPr>
        <p:sp>
          <p:nvSpPr>
            <p:cNvPr id="6" name="Rounded Rectangle 5">
              <a:extLst>
                <a:ext uri="{FF2B5EF4-FFF2-40B4-BE49-F238E27FC236}">
                  <a16:creationId xmlns:a16="http://schemas.microsoft.com/office/drawing/2014/main" id="{1AF65EC8-4EC6-E766-0721-36650117C3A1}"/>
                </a:ext>
              </a:extLst>
            </p:cNvPr>
            <p:cNvSpPr/>
            <p:nvPr/>
          </p:nvSpPr>
          <p:spPr>
            <a:xfrm>
              <a:off x="1931437" y="1865524"/>
              <a:ext cx="3181739" cy="3461113"/>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3956D2-AC1F-8964-ABCE-3C569818FFCB}"/>
                </a:ext>
              </a:extLst>
            </p:cNvPr>
            <p:cNvSpPr/>
            <p:nvPr/>
          </p:nvSpPr>
          <p:spPr>
            <a:xfrm>
              <a:off x="4287384" y="1865524"/>
              <a:ext cx="2388636" cy="346111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E013A08-7A53-736E-471A-9D3CC8E81E3A}"/>
              </a:ext>
            </a:extLst>
          </p:cNvPr>
          <p:cNvSpPr txBox="1"/>
          <p:nvPr/>
        </p:nvSpPr>
        <p:spPr>
          <a:xfrm>
            <a:off x="1050120" y="1586285"/>
            <a:ext cx="5280342" cy="4175502"/>
          </a:xfrm>
          <a:prstGeom prst="rect">
            <a:avLst/>
          </a:prstGeom>
          <a:noFill/>
        </p:spPr>
        <p:txBody>
          <a:bodyPr wrap="square">
            <a:spAutoFit/>
          </a:bodyPr>
          <a:lstStyle/>
          <a:p>
            <a:pPr marL="347345" marR="0" lvl="0" indent="-347345"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Bree is a </a:t>
            </a:r>
            <a:r>
              <a:rPr lang="en-US" sz="2000">
                <a:solidFill>
                  <a:srgbClr val="E7E6E6">
                    <a:lumMod val="25000"/>
                  </a:srgbClr>
                </a:solidFill>
                <a:latin typeface="Calibri" panose="020F0502020204030204"/>
              </a:rPr>
              <a:t>6</a:t>
            </a:r>
            <a:r>
              <a:rPr kumimoji="0" lang="en-US" sz="20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 year old, recently transitioning from a nursing facility to her home with her two parents and two younger siblings.</a:t>
            </a:r>
          </a:p>
          <a:p>
            <a:pPr marL="347345" marR="0" lvl="0" indent="-347345"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lang="en-US" sz="2000">
                <a:solidFill>
                  <a:srgbClr val="E7E6E6">
                    <a:lumMod val="25000"/>
                  </a:srgbClr>
                </a:solidFill>
                <a:latin typeface="Calibri" panose="020F0502020204030204"/>
              </a:rPr>
              <a:t>She is ventilator dependent, has a G-tube, and paralyzed from the waist down.</a:t>
            </a:r>
          </a:p>
          <a:p>
            <a:pPr marL="347345" marR="0" lvl="0" indent="-347345"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a:ln>
                  <a:noFill/>
                </a:ln>
                <a:solidFill>
                  <a:srgbClr val="E7E6E6">
                    <a:lumMod val="25000"/>
                  </a:srgbClr>
                </a:solidFill>
                <a:effectLst/>
                <a:uLnTx/>
                <a:uFillTx/>
                <a:latin typeface="Calibri" panose="020F0502020204030204"/>
                <a:ea typeface="Calibri"/>
                <a:cs typeface="Calibri"/>
              </a:rPr>
              <a:t>She has an order for 12/7 PDN, which is fully staffed, with occasional callouts. </a:t>
            </a:r>
          </a:p>
          <a:p>
            <a:pPr marL="347345" marR="0" lvl="0" indent="-347345"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lang="en-US" sz="2000">
                <a:solidFill>
                  <a:srgbClr val="E7E6E6">
                    <a:lumMod val="25000"/>
                  </a:srgbClr>
                </a:solidFill>
                <a:latin typeface="Calibri" panose="020F0502020204030204"/>
                <a:ea typeface="Calibri"/>
                <a:cs typeface="Calibri"/>
              </a:rPr>
              <a:t>Mom calls you because Bree will be starting school next month, but she has not heard from the school’s ESE Director and wants to make sure everything is lined up.</a:t>
            </a:r>
          </a:p>
          <a:p>
            <a:pPr marL="347345" marR="0" lvl="0" indent="-347345"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a:ln>
                  <a:noFill/>
                </a:ln>
                <a:solidFill>
                  <a:srgbClr val="E7E6E6">
                    <a:lumMod val="25000"/>
                  </a:srgbClr>
                </a:solidFill>
                <a:effectLst/>
                <a:uLnTx/>
                <a:uFillTx/>
                <a:latin typeface="Calibri" panose="020F0502020204030204"/>
                <a:ea typeface="Calibri"/>
                <a:cs typeface="Calibri"/>
              </a:rPr>
              <a:t>Bree is new to your caseload.</a:t>
            </a:r>
          </a:p>
          <a:p>
            <a:endParaRPr lang="en-US" sz="1600"/>
          </a:p>
        </p:txBody>
      </p:sp>
      <p:sp>
        <p:nvSpPr>
          <p:cNvPr id="13" name="Content Placeholder 9">
            <a:extLst>
              <a:ext uri="{FF2B5EF4-FFF2-40B4-BE49-F238E27FC236}">
                <a16:creationId xmlns:a16="http://schemas.microsoft.com/office/drawing/2014/main" id="{A7682819-74CB-E37D-E091-FEF42295A27F}"/>
              </a:ext>
            </a:extLst>
          </p:cNvPr>
          <p:cNvSpPr txBox="1">
            <a:spLocks/>
          </p:cNvSpPr>
          <p:nvPr/>
        </p:nvSpPr>
        <p:spPr>
          <a:xfrm>
            <a:off x="953255" y="947454"/>
            <a:ext cx="5004355" cy="480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rPr>
              <a:t>MEET BREE</a:t>
            </a:r>
          </a:p>
        </p:txBody>
      </p:sp>
      <p:pic>
        <p:nvPicPr>
          <p:cNvPr id="1026" name="Picture 2" descr="Pediatric Inpatient Rehabilitation Program | Children's Healthcare of  Atlanta">
            <a:extLst>
              <a:ext uri="{FF2B5EF4-FFF2-40B4-BE49-F238E27FC236}">
                <a16:creationId xmlns:a16="http://schemas.microsoft.com/office/drawing/2014/main" id="{5620E3DC-06DC-62AF-A53A-A2E2C296F4F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34390" y="1427585"/>
            <a:ext cx="5004355" cy="4334202"/>
          </a:xfrm>
          <a:prstGeom prst="roundRect">
            <a:avLst>
              <a:gd name="adj" fmla="val 8594"/>
            </a:avLst>
          </a:prstGeom>
          <a:solidFill>
            <a:srgbClr val="FFFFFF">
              <a:shade val="85000"/>
            </a:srgbClr>
          </a:solidFill>
          <a:ln>
            <a:noFill/>
          </a:ln>
          <a:effectLst/>
        </p:spPr>
      </p:pic>
      <p:sp>
        <p:nvSpPr>
          <p:cNvPr id="4" name="Text Placeholder 4">
            <a:extLst>
              <a:ext uri="{FF2B5EF4-FFF2-40B4-BE49-F238E27FC236}">
                <a16:creationId xmlns:a16="http://schemas.microsoft.com/office/drawing/2014/main" id="{7A4102C9-53D2-ADDF-A3DB-2D6F6075EC50}"/>
              </a:ext>
            </a:extLst>
          </p:cNvPr>
          <p:cNvSpPr>
            <a:spLocks noGrp="1"/>
          </p:cNvSpPr>
          <p:nvPr>
            <p:ph type="body" sz="quarter" idx="13"/>
          </p:nvPr>
        </p:nvSpPr>
        <p:spPr>
          <a:xfrm>
            <a:off x="6330462" y="5876506"/>
            <a:ext cx="5198929" cy="276999"/>
          </a:xfrm>
        </p:spPr>
        <p:txBody>
          <a:bodyPr>
            <a:normAutofit/>
          </a:bodyPr>
          <a:lstStyle/>
          <a:p>
            <a:r>
              <a:rPr lang="en-US"/>
              <a:t>Picture source: https://</a:t>
            </a:r>
            <a:r>
              <a:rPr lang="en-US" err="1"/>
              <a:t>www.choa.org</a:t>
            </a:r>
            <a:r>
              <a:rPr lang="en-US"/>
              <a:t>/medical-services/rehabilitation/inpatient-rehabilitation </a:t>
            </a:r>
          </a:p>
        </p:txBody>
      </p:sp>
    </p:spTree>
    <p:extLst>
      <p:ext uri="{BB962C8B-B14F-4D97-AF65-F5344CB8AC3E}">
        <p14:creationId xmlns:p14="http://schemas.microsoft.com/office/powerpoint/2010/main" val="207282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228599" y="1399713"/>
            <a:ext cx="6690815" cy="5078601"/>
          </a:xfrm>
        </p:spPr>
        <p:txBody>
          <a:bodyPr>
            <a:normAutofit fontScale="92500" lnSpcReduction="20000"/>
          </a:bodyPr>
          <a:lstStyle/>
          <a:p>
            <a:pPr marL="0" indent="0">
              <a:buNone/>
            </a:pPr>
            <a:r>
              <a:rPr lang="en-US" sz="2400"/>
              <a:t>Consider the domains of the National Care Coordination Standards for CYSHCN as you interact with mom:</a:t>
            </a:r>
          </a:p>
          <a:p>
            <a:r>
              <a:rPr lang="en-US" sz="2400"/>
              <a:t>What will you need to do to help mom with her initial request?</a:t>
            </a:r>
          </a:p>
          <a:p>
            <a:pPr marL="347345" indent="-347345"/>
            <a:r>
              <a:rPr lang="en-US" sz="2400"/>
              <a:t>How will you identify if she has any other unmet needs? How will you identify if the sporadic PDN callouts are becoming a long-term issue?</a:t>
            </a:r>
          </a:p>
          <a:p>
            <a:pPr marL="347345" indent="-347345"/>
            <a:r>
              <a:rPr lang="en-US" sz="2400"/>
              <a:t>Who will you need to work with to coordinate mom’s request and what will that look like?</a:t>
            </a:r>
          </a:p>
          <a:p>
            <a:pPr marL="347345" indent="-347345"/>
            <a:r>
              <a:rPr lang="en-US" sz="2400"/>
              <a:t>Is there any education or coaching that you anticipate needing to provide?</a:t>
            </a:r>
          </a:p>
          <a:p>
            <a:pPr marL="347345" indent="-347345"/>
            <a:r>
              <a:rPr lang="en-US" sz="2400">
                <a:ea typeface="Calibri" panose="020F0502020204030204"/>
                <a:cs typeface="Calibri" panose="020F0502020204030204"/>
              </a:rPr>
              <a:t>What about your own knowledge and skills? What do you need to make sure you have proficiency in to help Bree and her mom?</a:t>
            </a:r>
          </a:p>
          <a:p>
            <a:pPr marL="347345" indent="-347345"/>
            <a:r>
              <a:rPr lang="en-US" sz="2400">
                <a:ea typeface="Calibri" panose="020F0502020204030204"/>
                <a:cs typeface="Calibri" panose="020F0502020204030204"/>
              </a:rPr>
              <a:t>What do you anticipate that Bree and mom will need as she transitions to a school campus? Are their implications to her PDN hours?</a:t>
            </a:r>
          </a:p>
          <a:p>
            <a:endParaRPr lang="en-US"/>
          </a:p>
          <a:p>
            <a:endParaRPr lang="en-US"/>
          </a:p>
          <a:p>
            <a:pPr lvl="1"/>
            <a:endParaRPr lang="en-US"/>
          </a:p>
          <a:p>
            <a:pPr lvl="1"/>
            <a:endParaRPr lang="en-US"/>
          </a:p>
          <a:p>
            <a:pPr lvl="1"/>
            <a:endParaRPr lang="en-US"/>
          </a:p>
          <a:p>
            <a:endParaRPr lang="en-US"/>
          </a:p>
          <a:p>
            <a:endParaRPr lang="en-US"/>
          </a:p>
        </p:txBody>
      </p:sp>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fld id="{DBB69489-DF73-4A76-950F-93D686310CE9}" type="slidenum">
              <a:rPr lang="en-US" smtClean="0"/>
              <a:t>16</a:t>
            </a:fld>
            <a:endParaRPr lang="en-US"/>
          </a:p>
        </p:txBody>
      </p:sp>
      <p:sp>
        <p:nvSpPr>
          <p:cNvPr id="7" name="Content Placeholder 6">
            <a:extLst>
              <a:ext uri="{FF2B5EF4-FFF2-40B4-BE49-F238E27FC236}">
                <a16:creationId xmlns:a16="http://schemas.microsoft.com/office/drawing/2014/main" id="{2DB90633-4BB8-1A19-9E44-2761ACD7AA26}"/>
              </a:ext>
            </a:extLst>
          </p:cNvPr>
          <p:cNvSpPr>
            <a:spLocks noGrp="1"/>
          </p:cNvSpPr>
          <p:nvPr>
            <p:ph idx="14"/>
          </p:nvPr>
        </p:nvSpPr>
        <p:spPr>
          <a:xfrm>
            <a:off x="147576" y="919583"/>
            <a:ext cx="5004355" cy="480131"/>
          </a:xfrm>
        </p:spPr>
        <p:txBody>
          <a:bodyPr/>
          <a:lstStyle/>
          <a:p>
            <a:r>
              <a:rPr lang="en-US"/>
              <a:t>Consider:</a:t>
            </a: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National Care Coordination Standards For CYSHCN: SELF-REFLECTION</a:t>
            </a:r>
          </a:p>
        </p:txBody>
      </p:sp>
      <p:pic>
        <p:nvPicPr>
          <p:cNvPr id="5" name="Picture 2" descr="Pediatric Inpatient Rehabilitation Program | Children's Healthcare of  Atlanta">
            <a:extLst>
              <a:ext uri="{FF2B5EF4-FFF2-40B4-BE49-F238E27FC236}">
                <a16:creationId xmlns:a16="http://schemas.microsoft.com/office/drawing/2014/main" id="{F130592C-215B-7BA1-19F1-D6491B98BEF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19414" y="1771912"/>
            <a:ext cx="5004355" cy="4334202"/>
          </a:xfrm>
          <a:prstGeom prst="rect">
            <a:avLst/>
          </a:prstGeom>
          <a:ln>
            <a:noFill/>
          </a:ln>
          <a:effectLst>
            <a:outerShdw blurRad="292100" dist="139700" dir="2700000" algn="tl" rotWithShape="0">
              <a:srgbClr val="333333">
                <a:alpha val="65000"/>
              </a:srgbClr>
            </a:outerShdw>
            <a:softEdge rad="317500"/>
          </a:effectLst>
          <a:extLst>
            <a:ext uri="{909E8E84-426E-40DD-AFC4-6F175D3DCCD1}">
              <a14:hiddenFill xmlns:a14="http://schemas.microsoft.com/office/drawing/2010/main">
                <a:solidFill>
                  <a:srgbClr val="FFFFFF"/>
                </a:solidFill>
              </a14:hiddenFill>
            </a:ext>
          </a:extLst>
        </p:spPr>
      </p:pic>
      <p:sp>
        <p:nvSpPr>
          <p:cNvPr id="8" name="Text Placeholder 4">
            <a:extLst>
              <a:ext uri="{FF2B5EF4-FFF2-40B4-BE49-F238E27FC236}">
                <a16:creationId xmlns:a16="http://schemas.microsoft.com/office/drawing/2014/main" id="{858CCF9E-FE43-20F6-A587-F53AF32AC1C0}"/>
              </a:ext>
            </a:extLst>
          </p:cNvPr>
          <p:cNvSpPr txBox="1">
            <a:spLocks/>
          </p:cNvSpPr>
          <p:nvPr/>
        </p:nvSpPr>
        <p:spPr>
          <a:xfrm>
            <a:off x="6919414" y="6145882"/>
            <a:ext cx="4904068" cy="205774"/>
          </a:xfrm>
          <a:prstGeom prst="rect">
            <a:avLst/>
          </a:prstGeom>
        </p:spPr>
        <p:txBody>
          <a:bodyPr vert="horz" lIns="91440" tIns="45720" rIns="91440" bIns="45720" rtlCol="0">
            <a:normAutofit fontScale="32500" lnSpcReduction="20000"/>
          </a:bodyPr>
          <a:lstStyle>
            <a:lvl1pPr marL="347663" indent="-347663" algn="l" defTabSz="914400" rtl="0" eaLnBrk="1" latinLnBrk="0" hangingPunct="1">
              <a:lnSpc>
                <a:spcPct val="90000"/>
              </a:lnSpc>
              <a:spcBef>
                <a:spcPts val="1000"/>
              </a:spcBef>
              <a:buClr>
                <a:srgbClr val="006498"/>
              </a:buClr>
              <a:buFont typeface=".AppleSystemUIFont" charset="-120"/>
              <a:buChar char="+"/>
              <a:tabLst/>
              <a:defRPr sz="2800" kern="1200">
                <a:solidFill>
                  <a:schemeClr val="bg2">
                    <a:lumMod val="25000"/>
                  </a:schemeClr>
                </a:solidFill>
                <a:latin typeface="+mn-lt"/>
                <a:ea typeface="+mn-ea"/>
                <a:cs typeface="+mn-cs"/>
              </a:defRPr>
            </a:lvl1pPr>
            <a:lvl2pPr marL="808038" indent="-350838" algn="l" defTabSz="914400" rtl="0" eaLnBrk="1" latinLnBrk="0" hangingPunct="1">
              <a:lnSpc>
                <a:spcPct val="90000"/>
              </a:lnSpc>
              <a:spcBef>
                <a:spcPts val="500"/>
              </a:spcBef>
              <a:buClr>
                <a:srgbClr val="006498"/>
              </a:buClr>
              <a:buFont typeface=".AppleSystemUIFont" charset="-120"/>
              <a:buChar char="+"/>
              <a:tabLst/>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498"/>
              </a:buClr>
              <a:buFont typeface=".AppleSystemUIFont" charset="-12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498"/>
              </a:buClr>
              <a:buFont typeface=".AppleSystemUIFont" charset="-12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498"/>
              </a:buClr>
              <a:buFont typeface=".AppleSystemUIFont" charset="-12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Picture source: https://</a:t>
            </a:r>
            <a:r>
              <a:rPr lang="en-US" err="1"/>
              <a:t>www.choa.org</a:t>
            </a:r>
            <a:r>
              <a:rPr lang="en-US"/>
              <a:t>/medical-services/rehabilitation/inpatient-rehabilitation </a:t>
            </a:r>
          </a:p>
        </p:txBody>
      </p:sp>
    </p:spTree>
    <p:extLst>
      <p:ext uri="{BB962C8B-B14F-4D97-AF65-F5344CB8AC3E}">
        <p14:creationId xmlns:p14="http://schemas.microsoft.com/office/powerpoint/2010/main" val="190971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69489-DF73-4A76-950F-93D686310C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National Care Coordination Standards: KNOWLEDGE CHECK</a:t>
            </a:r>
          </a:p>
        </p:txBody>
      </p:sp>
      <p:sp>
        <p:nvSpPr>
          <p:cNvPr id="5" name="Rectangle 4">
            <a:extLst>
              <a:ext uri="{FF2B5EF4-FFF2-40B4-BE49-F238E27FC236}">
                <a16:creationId xmlns:a16="http://schemas.microsoft.com/office/drawing/2014/main" id="{29FAEE7C-F2EA-70AC-ABB9-BD7AC4CC567A}"/>
              </a:ext>
            </a:extLst>
          </p:cNvPr>
          <p:cNvSpPr/>
          <p:nvPr/>
        </p:nvSpPr>
        <p:spPr>
          <a:xfrm>
            <a:off x="2104600" y="898182"/>
            <a:ext cx="7822872" cy="545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733892" y="3726231"/>
            <a:ext cx="5990211" cy="2732351"/>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a:ln>
                  <a:noFill/>
                </a:ln>
                <a:solidFill>
                  <a:schemeClr val="bg1"/>
                </a:solidFill>
                <a:effectLst/>
                <a:uLnTx/>
                <a:uFillTx/>
                <a:ea typeface="+mn-ea"/>
                <a:cs typeface="+mn-cs"/>
              </a:rPr>
              <a:t>KNOWLEDGE CHECK</a:t>
            </a:r>
            <a:endParaRPr lang="en-US">
              <a:ea typeface="+mn-ea"/>
              <a:cs typeface="+mn-cs"/>
            </a:endParaRPr>
          </a:p>
          <a:p>
            <a:pPr marR="0" lvl="0" algn="ctr" defTabSz="914400" rtl="0" eaLnBrk="1" fontAlgn="auto" latinLnBrk="0" hangingPunct="1">
              <a:spcBef>
                <a:spcPts val="0"/>
              </a:spcBef>
              <a:spcAft>
                <a:spcPts val="0"/>
              </a:spcAft>
              <a:buClrTx/>
              <a:buSzTx/>
              <a:tabLst/>
              <a:defRPr/>
            </a:pPr>
            <a:endParaRPr kumimoji="0" lang="en-US" sz="1000" b="1" i="0" u="none" strike="noStrike" kern="1200" cap="none" spc="0" normalizeH="0" baseline="0" noProof="0">
              <a:ln>
                <a:noFill/>
              </a:ln>
              <a:solidFill>
                <a:schemeClr val="bg1"/>
              </a:solidFill>
              <a:effectLst/>
              <a:uLnTx/>
              <a:uFillTx/>
              <a:ea typeface="+mn-ea"/>
              <a:cs typeface="+mn-cs"/>
            </a:endParaRPr>
          </a:p>
          <a:p>
            <a:pPr marL="342900" indent="-342900">
              <a:buFont typeface="Arial" panose="020B0604020202020204" pitchFamily="34" charset="0"/>
              <a:buChar char="•"/>
              <a:defRPr/>
            </a:pPr>
            <a:r>
              <a:rPr lang="en-US" sz="1700">
                <a:solidFill>
                  <a:schemeClr val="bg1"/>
                </a:solidFill>
              </a:rPr>
              <a:t>What are the 6 domains of the National Care Coordination Standards? </a:t>
            </a:r>
          </a:p>
          <a:p>
            <a:pPr marL="285750" indent="-285750">
              <a:buFont typeface="Arial" panose="020B0604020202020204" pitchFamily="34" charset="0"/>
              <a:buChar char="•"/>
              <a:defRPr/>
            </a:pPr>
            <a:endParaRPr lang="en-US" sz="1700">
              <a:solidFill>
                <a:schemeClr val="bg1"/>
              </a:solidFill>
            </a:endParaRPr>
          </a:p>
          <a:p>
            <a:pPr marL="342900" indent="-342900">
              <a:buFont typeface="Arial" panose="020B0604020202020204" pitchFamily="34" charset="0"/>
              <a:buChar char="•"/>
              <a:defRPr/>
            </a:pPr>
            <a:r>
              <a:rPr lang="en-US" sz="1700">
                <a:solidFill>
                  <a:schemeClr val="bg1"/>
                </a:solidFill>
              </a:rPr>
              <a:t>What is one way to better incorporate the components of these domains into your activities as a Care Coordinator? </a:t>
            </a:r>
          </a:p>
          <a:p>
            <a:pPr>
              <a:lnSpc>
                <a:spcPct val="155971"/>
              </a:lnSpc>
              <a:defRPr/>
            </a:pPr>
            <a:endParaRPr lang="en-US" sz="1700">
              <a:solidFill>
                <a:schemeClr val="bg1"/>
              </a:solidFill>
              <a:cs typeface="Calibri" panose="020F0502020204030204"/>
            </a:endParaRPr>
          </a:p>
          <a:p>
            <a:pPr>
              <a:lnSpc>
                <a:spcPct val="155971"/>
              </a:lnSpc>
              <a:defRPr/>
            </a:pPr>
            <a:endParaRPr lang="en-US" sz="170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l="-242"/>
          <a:stretch/>
        </p:blipFill>
        <p:spPr>
          <a:xfrm>
            <a:off x="2085640" y="898182"/>
            <a:ext cx="7841832" cy="2683075"/>
          </a:xfrm>
          <a:prstGeom prst="rect">
            <a:avLst/>
          </a:prstGeom>
        </p:spPr>
      </p:pic>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27753" y="4272046"/>
            <a:ext cx="444419" cy="444419"/>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6552" y="3777446"/>
            <a:ext cx="466358" cy="429528"/>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27753" y="5281641"/>
            <a:ext cx="457200" cy="457200"/>
          </a:xfrm>
          <a:prstGeom prst="rect">
            <a:avLst/>
          </a:prstGeom>
        </p:spPr>
      </p:pic>
    </p:spTree>
    <p:extLst>
      <p:ext uri="{BB962C8B-B14F-4D97-AF65-F5344CB8AC3E}">
        <p14:creationId xmlns:p14="http://schemas.microsoft.com/office/powerpoint/2010/main" val="3782765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69489-DF73-4A76-950F-93D686310C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National Care Coordination Standards: KNOWLEDGE CHECK Answers</a:t>
            </a:r>
          </a:p>
        </p:txBody>
      </p:sp>
      <p:sp>
        <p:nvSpPr>
          <p:cNvPr id="5" name="Rectangle 4">
            <a:extLst>
              <a:ext uri="{FF2B5EF4-FFF2-40B4-BE49-F238E27FC236}">
                <a16:creationId xmlns:a16="http://schemas.microsoft.com/office/drawing/2014/main" id="{29FAEE7C-F2EA-70AC-ABB9-BD7AC4CC567A}"/>
              </a:ext>
            </a:extLst>
          </p:cNvPr>
          <p:cNvSpPr/>
          <p:nvPr/>
        </p:nvSpPr>
        <p:spPr>
          <a:xfrm>
            <a:off x="2331174" y="1315120"/>
            <a:ext cx="7529652" cy="42277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412975" y="1483698"/>
            <a:ext cx="5990211" cy="4025076"/>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a:ln>
                  <a:noFill/>
                </a:ln>
                <a:solidFill>
                  <a:schemeClr val="tx2"/>
                </a:solidFill>
                <a:effectLst/>
                <a:uLnTx/>
                <a:uFillTx/>
                <a:ea typeface="+mn-ea"/>
                <a:cs typeface="+mn-cs"/>
              </a:rPr>
              <a:t>ANSWERS</a:t>
            </a:r>
            <a:endParaRPr lang="en-US" sz="2000" b="1" i="0" u="none" strike="noStrike" kern="1200" cap="none" spc="0" normalizeH="0" baseline="0" noProof="0">
              <a:ln>
                <a:noFill/>
              </a:ln>
              <a:solidFill>
                <a:schemeClr val="tx2"/>
              </a:solidFill>
              <a:effectLst/>
              <a:uLnTx/>
              <a:uFillTx/>
              <a:cs typeface="Calibri" panose="020F0502020204030204"/>
            </a:endParaRPr>
          </a:p>
          <a:p>
            <a:pPr marR="0" lvl="0" algn="ctr" defTabSz="914400" rtl="0" eaLnBrk="1" fontAlgn="auto" latinLnBrk="0" hangingPunct="1">
              <a:spcBef>
                <a:spcPts val="0"/>
              </a:spcBef>
              <a:spcAft>
                <a:spcPts val="0"/>
              </a:spcAft>
              <a:buClrTx/>
              <a:buSzTx/>
              <a:tabLst/>
              <a:defRPr/>
            </a:pPr>
            <a:endParaRPr kumimoji="0" lang="en-US" sz="900" b="1" i="0" u="none" strike="noStrike" kern="1200" cap="none" spc="0" normalizeH="0" baseline="0" noProof="0">
              <a:ln>
                <a:noFill/>
              </a:ln>
              <a:solidFill>
                <a:schemeClr val="tx2"/>
              </a:solidFill>
              <a:effectLst/>
              <a:uLnTx/>
              <a:uFillTx/>
              <a:ea typeface="+mn-ea"/>
              <a:cs typeface="+mn-cs"/>
            </a:endParaRPr>
          </a:p>
          <a:p>
            <a:pPr marL="342900" indent="-342900">
              <a:buFont typeface="Arial" panose="020B0604020202020204" pitchFamily="34" charset="0"/>
              <a:buChar char="•"/>
              <a:defRPr/>
            </a:pPr>
            <a:r>
              <a:rPr lang="en-US" sz="1600">
                <a:solidFill>
                  <a:schemeClr val="tx2"/>
                </a:solidFill>
              </a:rPr>
              <a:t>What are the 6 domains of the National Care Coordination Standards? </a:t>
            </a:r>
          </a:p>
          <a:p>
            <a:pPr marL="742950" lvl="1" indent="-285750">
              <a:buFont typeface="Arial" panose="020B0604020202020204" pitchFamily="34" charset="0"/>
              <a:buChar char="•"/>
              <a:defRPr/>
            </a:pPr>
            <a:r>
              <a:rPr lang="en-US" sz="1600" b="1" i="1">
                <a:solidFill>
                  <a:schemeClr val="tx2"/>
                </a:solidFill>
              </a:rPr>
              <a:t>Screening, Identification, and Assessment</a:t>
            </a:r>
          </a:p>
          <a:p>
            <a:pPr marL="742950" lvl="1" indent="-285750">
              <a:buFont typeface="Arial" panose="020B0604020202020204" pitchFamily="34" charset="0"/>
              <a:buChar char="•"/>
              <a:defRPr/>
            </a:pPr>
            <a:r>
              <a:rPr lang="en-US" sz="1600" b="1" i="1">
                <a:solidFill>
                  <a:schemeClr val="tx2"/>
                </a:solidFill>
              </a:rPr>
              <a:t>Shared Plan of Care</a:t>
            </a:r>
          </a:p>
          <a:p>
            <a:pPr marL="742950" lvl="1" indent="-285750">
              <a:buFont typeface="Arial" panose="020B0604020202020204" pitchFamily="34" charset="0"/>
              <a:buChar char="•"/>
              <a:defRPr/>
            </a:pPr>
            <a:r>
              <a:rPr lang="en-US" sz="1600" b="1" i="1">
                <a:solidFill>
                  <a:schemeClr val="tx2"/>
                </a:solidFill>
              </a:rPr>
              <a:t>Team-Based Communication</a:t>
            </a:r>
          </a:p>
          <a:p>
            <a:pPr marL="742950" lvl="1" indent="-285750">
              <a:buFont typeface="Arial" panose="020B0604020202020204" pitchFamily="34" charset="0"/>
              <a:buChar char="•"/>
              <a:defRPr/>
            </a:pPr>
            <a:r>
              <a:rPr lang="en-US" sz="1600" b="1" i="1">
                <a:solidFill>
                  <a:schemeClr val="tx2"/>
                </a:solidFill>
              </a:rPr>
              <a:t>Child and Family Empowerment and Skills Development</a:t>
            </a:r>
          </a:p>
          <a:p>
            <a:pPr marL="742950" lvl="1" indent="-285750">
              <a:buFont typeface="Arial" panose="020B0604020202020204" pitchFamily="34" charset="0"/>
              <a:buChar char="•"/>
              <a:defRPr/>
            </a:pPr>
            <a:r>
              <a:rPr lang="en-US" sz="1600" b="1" i="1">
                <a:solidFill>
                  <a:schemeClr val="tx2"/>
                </a:solidFill>
              </a:rPr>
              <a:t>Care Coordination Workforce</a:t>
            </a:r>
          </a:p>
          <a:p>
            <a:pPr marL="742950" lvl="1" indent="-285750">
              <a:buFont typeface="Arial" panose="020B0604020202020204" pitchFamily="34" charset="0"/>
              <a:buChar char="•"/>
              <a:defRPr/>
            </a:pPr>
            <a:r>
              <a:rPr lang="en-US" sz="1600" b="1" i="1">
                <a:solidFill>
                  <a:schemeClr val="tx2"/>
                </a:solidFill>
              </a:rPr>
              <a:t>Care Transitions </a:t>
            </a:r>
          </a:p>
          <a:p>
            <a:pPr marL="342900" indent="-342900">
              <a:buFont typeface="Arial" panose="020B0604020202020204" pitchFamily="34" charset="0"/>
              <a:buChar char="•"/>
              <a:defRPr/>
            </a:pPr>
            <a:r>
              <a:rPr lang="en-US" sz="1600">
                <a:solidFill>
                  <a:schemeClr val="tx2"/>
                </a:solidFill>
              </a:rPr>
              <a:t>What is one way to better incorporate the components of these domains into your activities as a Care Coordinator? </a:t>
            </a:r>
          </a:p>
          <a:p>
            <a:pPr lvl="1">
              <a:defRPr/>
            </a:pPr>
            <a:r>
              <a:rPr lang="en-US" sz="1600" b="1" i="1">
                <a:solidFill>
                  <a:schemeClr val="tx2"/>
                </a:solidFill>
              </a:rPr>
              <a:t>Share your thoughts with the group.</a:t>
            </a:r>
          </a:p>
          <a:p>
            <a:pPr marL="800100" lvl="1" indent="-342900">
              <a:buFont typeface="Arial" panose="020B0604020202020204" pitchFamily="34" charset="0"/>
              <a:buChar char="•"/>
              <a:defRPr/>
            </a:pPr>
            <a:endParaRPr lang="en-US" sz="1600">
              <a:solidFill>
                <a:schemeClr val="bg1"/>
              </a:solidFill>
            </a:endParaRPr>
          </a:p>
          <a:p>
            <a:pPr>
              <a:lnSpc>
                <a:spcPct val="165719"/>
              </a:lnSpc>
              <a:defRPr/>
            </a:pPr>
            <a:endParaRPr lang="en-US" sz="1600">
              <a:solidFill>
                <a:schemeClr val="bg1"/>
              </a:solidFill>
              <a:cs typeface="Calibri" panose="020F0502020204030204"/>
            </a:endParaRPr>
          </a:p>
        </p:txBody>
      </p:sp>
      <p:sp>
        <p:nvSpPr>
          <p:cNvPr id="8" name="Arrow: Up 29">
            <a:extLst>
              <a:ext uri="{FF2B5EF4-FFF2-40B4-BE49-F238E27FC236}">
                <a16:creationId xmlns:a16="http://schemas.microsoft.com/office/drawing/2014/main" id="{407EA6AC-C9FB-EC6C-795E-59B93F7AA7A0}"/>
              </a:ext>
            </a:extLst>
          </p:cNvPr>
          <p:cNvSpPr/>
          <p:nvPr/>
        </p:nvSpPr>
        <p:spPr>
          <a:xfrm rot="10800000">
            <a:off x="2464439" y="195285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676763" y="2777464"/>
            <a:ext cx="444419" cy="444419"/>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70984" y="1583108"/>
            <a:ext cx="466358" cy="429528"/>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676763" y="3257462"/>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676763" y="3787059"/>
            <a:ext cx="457200" cy="457200"/>
          </a:xfrm>
          <a:prstGeom prst="rect">
            <a:avLst/>
          </a:prstGeom>
        </p:spPr>
      </p:pic>
    </p:spTree>
    <p:extLst>
      <p:ext uri="{BB962C8B-B14F-4D97-AF65-F5344CB8AC3E}">
        <p14:creationId xmlns:p14="http://schemas.microsoft.com/office/powerpoint/2010/main" val="4080149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E1ABA7-7394-F1C8-6ACE-B7EB6BF39FF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BB69489-DF73-4A76-950F-93D686310CE9}" type="slidenum">
              <a:rPr lang="en-US" smtClean="0"/>
              <a:pPr>
                <a:spcAft>
                  <a:spcPts val="600"/>
                </a:spcAft>
              </a:pPr>
              <a:t>19</a:t>
            </a:fld>
            <a:endParaRPr lang="en-US"/>
          </a:p>
        </p:txBody>
      </p:sp>
      <p:sp>
        <p:nvSpPr>
          <p:cNvPr id="9" name="Title 1">
            <a:extLst>
              <a:ext uri="{FF2B5EF4-FFF2-40B4-BE49-F238E27FC236}">
                <a16:creationId xmlns:a16="http://schemas.microsoft.com/office/drawing/2014/main" id="{99D3AEFA-E299-ABAD-B216-33CBFF9686EA}"/>
              </a:ext>
            </a:extLst>
          </p:cNvPr>
          <p:cNvSpPr txBox="1">
            <a:spLocks/>
          </p:cNvSpPr>
          <p:nvPr/>
        </p:nvSpPr>
        <p:spPr>
          <a:xfrm>
            <a:off x="5807075" y="1467730"/>
            <a:ext cx="5607050" cy="3116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chemeClr val="tx2"/>
                </a:solidFill>
              </a:rPr>
              <a:t>Coordinating Holistic and Integrated Care</a:t>
            </a:r>
          </a:p>
        </p:txBody>
      </p:sp>
    </p:spTree>
    <p:extLst>
      <p:ext uri="{BB962C8B-B14F-4D97-AF65-F5344CB8AC3E}">
        <p14:creationId xmlns:p14="http://schemas.microsoft.com/office/powerpoint/2010/main" val="222383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1ED46C-C448-E3A2-ECB9-B19B83EA6356}"/>
              </a:ext>
            </a:extLst>
          </p:cNvPr>
          <p:cNvSpPr>
            <a:spLocks noGrp="1"/>
          </p:cNvSpPr>
          <p:nvPr>
            <p:ph type="sldNum" sz="quarter" idx="12"/>
          </p:nvPr>
        </p:nvSpPr>
        <p:spPr/>
        <p:txBody>
          <a:bodyPr/>
          <a:lstStyle/>
          <a:p>
            <a:fld id="{DBB69489-DF73-4A76-950F-93D686310CE9}" type="slidenum">
              <a:rPr lang="en-US" smtClean="0"/>
              <a:t>2</a:t>
            </a:fld>
            <a:endParaRPr lang="en-US"/>
          </a:p>
        </p:txBody>
      </p:sp>
      <p:sp>
        <p:nvSpPr>
          <p:cNvPr id="5" name="Title 4">
            <a:extLst>
              <a:ext uri="{FF2B5EF4-FFF2-40B4-BE49-F238E27FC236}">
                <a16:creationId xmlns:a16="http://schemas.microsoft.com/office/drawing/2014/main" id="{B79451B8-0180-3A3F-64AA-CED236B97A17}"/>
              </a:ext>
            </a:extLst>
          </p:cNvPr>
          <p:cNvSpPr>
            <a:spLocks noGrp="1"/>
          </p:cNvSpPr>
          <p:nvPr>
            <p:ph type="title"/>
          </p:nvPr>
        </p:nvSpPr>
        <p:spPr>
          <a:xfrm>
            <a:off x="382138" y="235560"/>
            <a:ext cx="10515601" cy="387798"/>
          </a:xfrm>
        </p:spPr>
        <p:txBody>
          <a:bodyPr/>
          <a:lstStyle/>
          <a:p>
            <a:r>
              <a:rPr lang="en-US" sz="2800"/>
              <a:t>Background</a:t>
            </a:r>
          </a:p>
        </p:txBody>
      </p:sp>
      <p:sp>
        <p:nvSpPr>
          <p:cNvPr id="3" name="Rectangle 2">
            <a:extLst>
              <a:ext uri="{FF2B5EF4-FFF2-40B4-BE49-F238E27FC236}">
                <a16:creationId xmlns:a16="http://schemas.microsoft.com/office/drawing/2014/main" id="{5B1432E3-B17E-853F-925C-C07A52812FB2}"/>
              </a:ext>
            </a:extLst>
          </p:cNvPr>
          <p:cNvSpPr/>
          <p:nvPr/>
        </p:nvSpPr>
        <p:spPr>
          <a:xfrm>
            <a:off x="660971" y="878088"/>
            <a:ext cx="10870058" cy="530695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Freeform 37">
            <a:extLst>
              <a:ext uri="{FF2B5EF4-FFF2-40B4-BE49-F238E27FC236}">
                <a16:creationId xmlns:a16="http://schemas.microsoft.com/office/drawing/2014/main" id="{E2827497-C003-1CB6-675E-6CDED93C6D23}"/>
              </a:ext>
            </a:extLst>
          </p:cNvPr>
          <p:cNvSpPr>
            <a:spLocks/>
          </p:cNvSpPr>
          <p:nvPr/>
        </p:nvSpPr>
        <p:spPr bwMode="auto">
          <a:xfrm>
            <a:off x="6096000" y="857068"/>
            <a:ext cx="5435029" cy="5218756"/>
          </a:xfrm>
          <a:custGeom>
            <a:avLst/>
            <a:gdLst>
              <a:gd name="T0" fmla="*/ 560 w 985"/>
              <a:gd name="T1" fmla="*/ 0 h 842"/>
              <a:gd name="T2" fmla="*/ 506 w 985"/>
              <a:gd name="T3" fmla="*/ 0 h 842"/>
              <a:gd name="T4" fmla="*/ 497 w 985"/>
              <a:gd name="T5" fmla="*/ 50 h 842"/>
              <a:gd name="T6" fmla="*/ 481 w 985"/>
              <a:gd name="T7" fmla="*/ 23 h 842"/>
              <a:gd name="T8" fmla="*/ 246 w 985"/>
              <a:gd name="T9" fmla="*/ 50 h 842"/>
              <a:gd name="T10" fmla="*/ 237 w 985"/>
              <a:gd name="T11" fmla="*/ 29 h 842"/>
              <a:gd name="T12" fmla="*/ 0 w 985"/>
              <a:gd name="T13" fmla="*/ 61 h 842"/>
              <a:gd name="T14" fmla="*/ 16 w 985"/>
              <a:gd name="T15" fmla="*/ 95 h 842"/>
              <a:gd name="T16" fmla="*/ 29 w 985"/>
              <a:gd name="T17" fmla="*/ 113 h 842"/>
              <a:gd name="T18" fmla="*/ 60 w 985"/>
              <a:gd name="T19" fmla="*/ 104 h 842"/>
              <a:gd name="T20" fmla="*/ 64 w 985"/>
              <a:gd name="T21" fmla="*/ 108 h 842"/>
              <a:gd name="T22" fmla="*/ 114 w 985"/>
              <a:gd name="T23" fmla="*/ 92 h 842"/>
              <a:gd name="T24" fmla="*/ 183 w 985"/>
              <a:gd name="T25" fmla="*/ 108 h 842"/>
              <a:gd name="T26" fmla="*/ 230 w 985"/>
              <a:gd name="T27" fmla="*/ 152 h 842"/>
              <a:gd name="T28" fmla="*/ 320 w 985"/>
              <a:gd name="T29" fmla="*/ 131 h 842"/>
              <a:gd name="T30" fmla="*/ 314 w 985"/>
              <a:gd name="T31" fmla="*/ 108 h 842"/>
              <a:gd name="T32" fmla="*/ 349 w 985"/>
              <a:gd name="T33" fmla="*/ 104 h 842"/>
              <a:gd name="T34" fmla="*/ 460 w 985"/>
              <a:gd name="T35" fmla="*/ 195 h 842"/>
              <a:gd name="T36" fmla="*/ 503 w 985"/>
              <a:gd name="T37" fmla="*/ 335 h 842"/>
              <a:gd name="T38" fmla="*/ 563 w 985"/>
              <a:gd name="T39" fmla="*/ 410 h 842"/>
              <a:gd name="T40" fmla="*/ 707 w 985"/>
              <a:gd name="T41" fmla="*/ 546 h 842"/>
              <a:gd name="T42" fmla="*/ 746 w 985"/>
              <a:gd name="T43" fmla="*/ 524 h 842"/>
              <a:gd name="T44" fmla="*/ 753 w 985"/>
              <a:gd name="T45" fmla="*/ 518 h 842"/>
              <a:gd name="T46" fmla="*/ 752 w 985"/>
              <a:gd name="T47" fmla="*/ 550 h 842"/>
              <a:gd name="T48" fmla="*/ 686 w 985"/>
              <a:gd name="T49" fmla="*/ 616 h 842"/>
              <a:gd name="T50" fmla="*/ 750 w 985"/>
              <a:gd name="T51" fmla="*/ 577 h 842"/>
              <a:gd name="T52" fmla="*/ 753 w 985"/>
              <a:gd name="T53" fmla="*/ 518 h 842"/>
              <a:gd name="T54" fmla="*/ 753 w 985"/>
              <a:gd name="T55" fmla="*/ 357 h 842"/>
              <a:gd name="T56" fmla="*/ 683 w 985"/>
              <a:gd name="T57" fmla="*/ 239 h 842"/>
              <a:gd name="T58" fmla="*/ 673 w 985"/>
              <a:gd name="T59" fmla="*/ 232 h 842"/>
              <a:gd name="T60" fmla="*/ 673 w 985"/>
              <a:gd name="T61" fmla="*/ 204 h 842"/>
              <a:gd name="T62" fmla="*/ 579 w 985"/>
              <a:gd name="T63" fmla="*/ 81 h 842"/>
              <a:gd name="T64" fmla="*/ 560 w 985"/>
              <a:gd name="T65" fmla="*/ 0 h 8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5"/>
              <a:gd name="T100" fmla="*/ 0 h 842"/>
              <a:gd name="T101" fmla="*/ 985 w 985"/>
              <a:gd name="T102" fmla="*/ 842 h 8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5" h="842">
                <a:moveTo>
                  <a:pt x="731" y="0"/>
                </a:moveTo>
                <a:lnTo>
                  <a:pt x="661" y="0"/>
                </a:lnTo>
                <a:lnTo>
                  <a:pt x="649" y="68"/>
                </a:lnTo>
                <a:lnTo>
                  <a:pt x="628" y="31"/>
                </a:lnTo>
                <a:lnTo>
                  <a:pt x="321" y="68"/>
                </a:lnTo>
                <a:lnTo>
                  <a:pt x="309" y="39"/>
                </a:lnTo>
                <a:lnTo>
                  <a:pt x="0" y="83"/>
                </a:lnTo>
                <a:lnTo>
                  <a:pt x="21" y="130"/>
                </a:lnTo>
                <a:lnTo>
                  <a:pt x="38" y="154"/>
                </a:lnTo>
                <a:lnTo>
                  <a:pt x="78" y="142"/>
                </a:lnTo>
                <a:lnTo>
                  <a:pt x="83" y="147"/>
                </a:lnTo>
                <a:lnTo>
                  <a:pt x="149" y="126"/>
                </a:lnTo>
                <a:lnTo>
                  <a:pt x="239" y="147"/>
                </a:lnTo>
                <a:lnTo>
                  <a:pt x="301" y="207"/>
                </a:lnTo>
                <a:lnTo>
                  <a:pt x="418" y="179"/>
                </a:lnTo>
                <a:lnTo>
                  <a:pt x="410" y="147"/>
                </a:lnTo>
                <a:lnTo>
                  <a:pt x="456" y="142"/>
                </a:lnTo>
                <a:lnTo>
                  <a:pt x="601" y="266"/>
                </a:lnTo>
                <a:lnTo>
                  <a:pt x="657" y="457"/>
                </a:lnTo>
                <a:lnTo>
                  <a:pt x="735" y="560"/>
                </a:lnTo>
                <a:lnTo>
                  <a:pt x="924" y="745"/>
                </a:lnTo>
                <a:lnTo>
                  <a:pt x="974" y="715"/>
                </a:lnTo>
                <a:lnTo>
                  <a:pt x="984" y="707"/>
                </a:lnTo>
                <a:lnTo>
                  <a:pt x="983" y="750"/>
                </a:lnTo>
                <a:lnTo>
                  <a:pt x="896" y="841"/>
                </a:lnTo>
                <a:lnTo>
                  <a:pt x="980" y="788"/>
                </a:lnTo>
                <a:lnTo>
                  <a:pt x="984" y="707"/>
                </a:lnTo>
                <a:lnTo>
                  <a:pt x="984" y="487"/>
                </a:lnTo>
                <a:lnTo>
                  <a:pt x="892" y="326"/>
                </a:lnTo>
                <a:lnTo>
                  <a:pt x="879" y="316"/>
                </a:lnTo>
                <a:lnTo>
                  <a:pt x="879" y="279"/>
                </a:lnTo>
                <a:lnTo>
                  <a:pt x="757" y="111"/>
                </a:lnTo>
                <a:lnTo>
                  <a:pt x="731" y="0"/>
                </a:lnTo>
              </a:path>
            </a:pathLst>
          </a:custGeom>
          <a:solidFill>
            <a:srgbClr val="5B9BD5">
              <a:alpha val="20000"/>
            </a:srgbClr>
          </a:solidFill>
          <a:ln w="9525" cap="flat" cmpd="sng" algn="ctr">
            <a:solidFill>
              <a:sysClr val="window" lastClr="FFFFFF"/>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600C83DB-5472-A2EF-7925-95AC7CEEB231}"/>
              </a:ext>
            </a:extLst>
          </p:cNvPr>
          <p:cNvSpPr txBox="1"/>
          <p:nvPr/>
        </p:nvSpPr>
        <p:spPr>
          <a:xfrm>
            <a:off x="814655" y="1961904"/>
            <a:ext cx="1056269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The State of Florida has a long history of advancing the health and wellbeing of its most vulnerable populations. In Medicaid, as managed care became more prominent, this included robust service requirements, expanded benefits, and heightened care coordination expectations for children with medical complexity. AHCA continues to build a system of care in Florida that offers person- and family-centered, individualized care, while identifying ways to promote optimal health outcomes for children with Complex Medical Needs. This training is one way to continue to strengthen the system of care in Florida by building the knowledge and capabilities of Florida’s Care Coordinators. </a:t>
            </a:r>
          </a:p>
          <a:p>
            <a:endParaRPr lang="en-US" sz="2200">
              <a:solidFill>
                <a:schemeClr val="bg1"/>
              </a:solidFill>
            </a:endParaRPr>
          </a:p>
        </p:txBody>
      </p:sp>
    </p:spTree>
    <p:extLst>
      <p:ext uri="{BB962C8B-B14F-4D97-AF65-F5344CB8AC3E}">
        <p14:creationId xmlns:p14="http://schemas.microsoft.com/office/powerpoint/2010/main" val="763750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9A9C9C42-DEE4-2F2D-115E-DE5126AB910D}"/>
              </a:ext>
            </a:extLst>
          </p:cNvPr>
          <p:cNvSpPr>
            <a:spLocks noGrp="1"/>
          </p:cNvSpPr>
          <p:nvPr>
            <p:ph idx="1"/>
          </p:nvPr>
        </p:nvSpPr>
        <p:spPr>
          <a:xfrm>
            <a:off x="261257" y="1470826"/>
            <a:ext cx="5367130" cy="3606243"/>
          </a:xfrm>
        </p:spPr>
        <p:txBody>
          <a:bodyPr>
            <a:normAutofit fontScale="85000" lnSpcReduction="20000"/>
          </a:bodyPr>
          <a:lstStyle/>
          <a:p>
            <a:pPr marL="0" indent="0" algn="ctr">
              <a:lnSpc>
                <a:spcPct val="140000"/>
              </a:lnSpc>
              <a:buNone/>
            </a:pPr>
            <a:r>
              <a:rPr lang="en-US" b="0" i="0">
                <a:solidFill>
                  <a:schemeClr val="tx2"/>
                </a:solidFill>
                <a:effectLst/>
                <a:latin typeface="Open Sans" panose="020B0606030504020204" pitchFamily="34" charset="0"/>
              </a:rPr>
              <a:t>The life course perspective or life course theory (LCT) is a multidisciplinary approach to understanding the </a:t>
            </a:r>
            <a:r>
              <a:rPr lang="en-US" b="1" i="0">
                <a:solidFill>
                  <a:schemeClr val="tx2"/>
                </a:solidFill>
                <a:effectLst/>
                <a:latin typeface="Open Sans" panose="020B0606030504020204" pitchFamily="34" charset="0"/>
              </a:rPr>
              <a:t>mental, physical and social health </a:t>
            </a:r>
            <a:r>
              <a:rPr lang="en-US" b="0" i="0">
                <a:solidFill>
                  <a:schemeClr val="tx2"/>
                </a:solidFill>
                <a:effectLst/>
                <a:latin typeface="Open Sans" panose="020B0606030504020204" pitchFamily="34" charset="0"/>
              </a:rPr>
              <a:t>of individuals, which incorporates both life span and life stage concepts that determine the health trajectory.</a:t>
            </a:r>
            <a:r>
              <a:rPr lang="en-US" b="0" i="0" baseline="30000">
                <a:solidFill>
                  <a:schemeClr val="tx2"/>
                </a:solidFill>
                <a:effectLst/>
                <a:latin typeface="Open Sans" panose="020B0606030504020204" pitchFamily="34" charset="0"/>
              </a:rPr>
              <a:t>1</a:t>
            </a:r>
            <a:endParaRPr lang="en-US" baseline="30000">
              <a:solidFill>
                <a:schemeClr val="tx2"/>
              </a:solidFill>
            </a:endParaRPr>
          </a:p>
        </p:txBody>
      </p:sp>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a:xfrm>
            <a:off x="8610600" y="635635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DBB69489-DF73-4A76-950F-93D686310CE9}"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20</a:t>
            </a:fld>
            <a:endParaRPr kumimoji="0" lang="en-US" b="0" i="0" u="none" strike="noStrike" kern="1200" cap="none" spc="0" normalizeH="0" baseline="0" noProof="0">
              <a:ln>
                <a:noFill/>
              </a:ln>
              <a:effectLst/>
              <a:uLnTx/>
              <a:uFillTx/>
            </a:endParaRPr>
          </a:p>
        </p:txBody>
      </p:sp>
      <p:pic>
        <p:nvPicPr>
          <p:cNvPr id="10" name="Picture 9">
            <a:extLst>
              <a:ext uri="{FF2B5EF4-FFF2-40B4-BE49-F238E27FC236}">
                <a16:creationId xmlns:a16="http://schemas.microsoft.com/office/drawing/2014/main" id="{BB629ED2-1A13-E971-608B-5653A4ED7D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2674" y="1059386"/>
            <a:ext cx="5905500" cy="4429125"/>
          </a:xfrm>
          <a:prstGeom prst="rect">
            <a:avLst/>
          </a:prstGeom>
          <a:noFill/>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10515601" cy="276999"/>
          </a:xfrm>
        </p:spPr>
        <p:txBody>
          <a:bodyPr anchor="t">
            <a:normAutofit/>
          </a:bodyPr>
          <a:lstStyle/>
          <a:p>
            <a:r>
              <a:rPr lang="en-US"/>
              <a:t>Coordinating Holistic and Integrated Care: Definitions</a:t>
            </a:r>
          </a:p>
        </p:txBody>
      </p:sp>
      <p:sp>
        <p:nvSpPr>
          <p:cNvPr id="17" name="Text Placeholder 5">
            <a:extLst>
              <a:ext uri="{FF2B5EF4-FFF2-40B4-BE49-F238E27FC236}">
                <a16:creationId xmlns:a16="http://schemas.microsoft.com/office/drawing/2014/main" id="{904666C5-A150-1C04-52F4-1F719D41C572}"/>
              </a:ext>
            </a:extLst>
          </p:cNvPr>
          <p:cNvSpPr>
            <a:spLocks noGrp="1"/>
          </p:cNvSpPr>
          <p:nvPr>
            <p:ph type="body" sz="quarter" idx="13"/>
          </p:nvPr>
        </p:nvSpPr>
        <p:spPr>
          <a:xfrm>
            <a:off x="838200" y="5891213"/>
            <a:ext cx="10515600" cy="365125"/>
          </a:xfrm>
        </p:spPr>
        <p:txBody>
          <a:bodyPr>
            <a:noAutofit/>
          </a:bodyPr>
          <a:lstStyle/>
          <a:p>
            <a:pPr>
              <a:lnSpc>
                <a:spcPct val="100000"/>
              </a:lnSpc>
              <a:spcBef>
                <a:spcPts val="0"/>
              </a:spcBef>
            </a:pPr>
            <a:r>
              <a:rPr lang="en-US"/>
              <a:t>1. Association of University Centers on Disabilities. Life Course Perspective: </a:t>
            </a:r>
            <a:r>
              <a:rPr lang="en-US">
                <a:hlinkClick r:id="rId4"/>
              </a:rPr>
              <a:t>https://www.aucd.org/template/page.cfm?id=768</a:t>
            </a:r>
            <a:r>
              <a:rPr lang="en-US"/>
              <a:t> </a:t>
            </a:r>
          </a:p>
          <a:p>
            <a:pPr>
              <a:lnSpc>
                <a:spcPct val="100000"/>
              </a:lnSpc>
              <a:spcBef>
                <a:spcPts val="0"/>
              </a:spcBef>
            </a:pPr>
            <a:r>
              <a:rPr lang="en-US"/>
              <a:t>2. Image: Ecological Model of Health Across the Life Course, Florida Department of Health: </a:t>
            </a:r>
            <a:r>
              <a:rPr lang="en-US">
                <a:hlinkClick r:id="rId5"/>
              </a:rPr>
              <a:t>https://www.floridahealth.gov/programs-and-services/womens-health/florida-life-course-indicator-report/lc-concepts-ecological-model-PPT-01.jpg</a:t>
            </a:r>
            <a:r>
              <a:rPr lang="en-US"/>
              <a:t> </a:t>
            </a:r>
          </a:p>
        </p:txBody>
      </p:sp>
    </p:spTree>
    <p:extLst>
      <p:ext uri="{BB962C8B-B14F-4D97-AF65-F5344CB8AC3E}">
        <p14:creationId xmlns:p14="http://schemas.microsoft.com/office/powerpoint/2010/main" val="1752145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DBCC9B-11FC-4828-45BB-71B470DE5F77}"/>
              </a:ext>
            </a:extLst>
          </p:cNvPr>
          <p:cNvSpPr>
            <a:spLocks noGrp="1"/>
          </p:cNvSpPr>
          <p:nvPr>
            <p:ph type="sldNum" sz="quarter" idx="12"/>
          </p:nvPr>
        </p:nvSpPr>
        <p:spPr/>
        <p:txBody>
          <a:bodyPr/>
          <a:lstStyle/>
          <a:p>
            <a:fld id="{DBB69489-DF73-4A76-950F-93D686310CE9}" type="slidenum">
              <a:rPr lang="en-US" smtClean="0"/>
              <a:t>21</a:t>
            </a:fld>
            <a:endParaRPr lang="en-US"/>
          </a:p>
        </p:txBody>
      </p:sp>
      <p:sp>
        <p:nvSpPr>
          <p:cNvPr id="4" name="Title 3">
            <a:extLst>
              <a:ext uri="{FF2B5EF4-FFF2-40B4-BE49-F238E27FC236}">
                <a16:creationId xmlns:a16="http://schemas.microsoft.com/office/drawing/2014/main" id="{BD322930-6EFF-B566-92B8-884A7415582B}"/>
              </a:ext>
            </a:extLst>
          </p:cNvPr>
          <p:cNvSpPr>
            <a:spLocks noGrp="1"/>
          </p:cNvSpPr>
          <p:nvPr>
            <p:ph type="title"/>
          </p:nvPr>
        </p:nvSpPr>
        <p:spPr/>
        <p:txBody>
          <a:bodyPr/>
          <a:lstStyle/>
          <a:p>
            <a:r>
              <a:rPr lang="en-US"/>
              <a:t>Coordinating Holistic and integrated care: Definitions</a:t>
            </a:r>
          </a:p>
        </p:txBody>
      </p:sp>
      <p:grpSp>
        <p:nvGrpSpPr>
          <p:cNvPr id="29" name="Group 28">
            <a:extLst>
              <a:ext uri="{FF2B5EF4-FFF2-40B4-BE49-F238E27FC236}">
                <a16:creationId xmlns:a16="http://schemas.microsoft.com/office/drawing/2014/main" id="{F72CDCF8-EDBC-D4FE-4626-6F2FE1955261}"/>
              </a:ext>
            </a:extLst>
          </p:cNvPr>
          <p:cNvGrpSpPr/>
          <p:nvPr/>
        </p:nvGrpSpPr>
        <p:grpSpPr>
          <a:xfrm>
            <a:off x="1968216" y="2426035"/>
            <a:ext cx="8255566" cy="1384995"/>
            <a:chOff x="6919120" y="1170670"/>
            <a:chExt cx="3505198" cy="1136091"/>
          </a:xfrm>
          <a:solidFill>
            <a:schemeClr val="accent5"/>
          </a:solidFill>
          <a:effectLst>
            <a:outerShdw blurRad="50800" dist="38100" dir="2700000" algn="tl" rotWithShape="0">
              <a:prstClr val="black">
                <a:alpha val="40000"/>
              </a:prstClr>
            </a:outerShdw>
          </a:effectLst>
        </p:grpSpPr>
        <p:sp>
          <p:nvSpPr>
            <p:cNvPr id="30" name="Arrow: Chevron 20">
              <a:extLst>
                <a:ext uri="{FF2B5EF4-FFF2-40B4-BE49-F238E27FC236}">
                  <a16:creationId xmlns:a16="http://schemas.microsoft.com/office/drawing/2014/main" id="{0F1E2CC7-CA70-AFCC-8360-E056F0CBD1A6}"/>
                </a:ext>
              </a:extLst>
            </p:cNvPr>
            <p:cNvSpPr/>
            <p:nvPr/>
          </p:nvSpPr>
          <p:spPr>
            <a:xfrm>
              <a:off x="6919120" y="1170670"/>
              <a:ext cx="3505198" cy="1136091"/>
            </a:xfrm>
            <a:prstGeom prst="chevron">
              <a:avLst>
                <a:gd name="adj" fmla="val 278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angle 30">
              <a:extLst>
                <a:ext uri="{FF2B5EF4-FFF2-40B4-BE49-F238E27FC236}">
                  <a16:creationId xmlns:a16="http://schemas.microsoft.com/office/drawing/2014/main" id="{C08500D6-D731-3060-9B85-CBCD1D36CDF9}"/>
                </a:ext>
              </a:extLst>
            </p:cNvPr>
            <p:cNvSpPr/>
            <p:nvPr/>
          </p:nvSpPr>
          <p:spPr>
            <a:xfrm>
              <a:off x="7146485" y="1185145"/>
              <a:ext cx="2973034" cy="1107141"/>
            </a:xfrm>
            <a:prstGeom prst="rect">
              <a:avLst/>
            </a:prstGeom>
            <a:grpFill/>
            <a:ln w="11747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1"/>
              <a:r>
                <a:rPr lang="en-US" sz="2400"/>
                <a:t>CYSHCN experience chronic health problems that may lead to more serious and complex adult chronic conditions.</a:t>
              </a:r>
              <a:r>
                <a:rPr lang="en-US" sz="2400" baseline="30000"/>
                <a:t>1</a:t>
              </a:r>
            </a:p>
          </p:txBody>
        </p:sp>
      </p:grpSp>
      <p:grpSp>
        <p:nvGrpSpPr>
          <p:cNvPr id="32" name="Group 31">
            <a:extLst>
              <a:ext uri="{FF2B5EF4-FFF2-40B4-BE49-F238E27FC236}">
                <a16:creationId xmlns:a16="http://schemas.microsoft.com/office/drawing/2014/main" id="{AA122E38-263D-4592-F44C-17B47649B467}"/>
              </a:ext>
            </a:extLst>
          </p:cNvPr>
          <p:cNvGrpSpPr/>
          <p:nvPr/>
        </p:nvGrpSpPr>
        <p:grpSpPr>
          <a:xfrm>
            <a:off x="1968216" y="4144852"/>
            <a:ext cx="8255565" cy="1384996"/>
            <a:chOff x="7398113" y="2545357"/>
            <a:chExt cx="3505199" cy="1136092"/>
          </a:xfrm>
          <a:solidFill>
            <a:schemeClr val="accent4"/>
          </a:solidFill>
          <a:effectLst>
            <a:outerShdw blurRad="50800" dist="38100" dir="2700000" algn="tl" rotWithShape="0">
              <a:prstClr val="black">
                <a:alpha val="40000"/>
              </a:prstClr>
            </a:outerShdw>
          </a:effectLst>
        </p:grpSpPr>
        <p:sp>
          <p:nvSpPr>
            <p:cNvPr id="33" name="Arrow: Chevron 18">
              <a:extLst>
                <a:ext uri="{FF2B5EF4-FFF2-40B4-BE49-F238E27FC236}">
                  <a16:creationId xmlns:a16="http://schemas.microsoft.com/office/drawing/2014/main" id="{99F566EF-7534-DD58-8C1A-615A36F48219}"/>
                </a:ext>
              </a:extLst>
            </p:cNvPr>
            <p:cNvSpPr/>
            <p:nvPr/>
          </p:nvSpPr>
          <p:spPr>
            <a:xfrm rot="10800000">
              <a:off x="7398113" y="2545357"/>
              <a:ext cx="3505199" cy="1136091"/>
            </a:xfrm>
            <a:prstGeom prst="chevron">
              <a:avLst>
                <a:gd name="adj" fmla="val 284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angle 33">
              <a:extLst>
                <a:ext uri="{FF2B5EF4-FFF2-40B4-BE49-F238E27FC236}">
                  <a16:creationId xmlns:a16="http://schemas.microsoft.com/office/drawing/2014/main" id="{CA9B8A6E-9CFA-FE1B-A058-34264E1F1103}"/>
                </a:ext>
              </a:extLst>
            </p:cNvPr>
            <p:cNvSpPr/>
            <p:nvPr/>
          </p:nvSpPr>
          <p:spPr>
            <a:xfrm>
              <a:off x="7716167" y="2574308"/>
              <a:ext cx="2924578" cy="1107141"/>
            </a:xfrm>
            <a:prstGeom prst="rect">
              <a:avLst/>
            </a:prstGeom>
            <a:grpFill/>
            <a:ln w="11747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defTabSz="1600200">
                <a:lnSpc>
                  <a:spcPct val="90000"/>
                </a:lnSpc>
                <a:spcBef>
                  <a:spcPct val="0"/>
                </a:spcBef>
                <a:spcAft>
                  <a:spcPct val="35000"/>
                </a:spcAft>
              </a:pPr>
              <a:r>
                <a:rPr lang="en-US" sz="2400">
                  <a:solidFill>
                    <a:schemeClr val="bg1"/>
                  </a:solidFill>
                </a:rPr>
                <a:t>Its principles can be used to improve and integrate systems of care for CYSHCN (where they receive their medical and behavioral care, where they learn, etc.)</a:t>
              </a:r>
              <a:r>
                <a:rPr lang="en-US" sz="2400" baseline="30000">
                  <a:solidFill>
                    <a:schemeClr val="bg1"/>
                  </a:solidFill>
                </a:rPr>
                <a:t>1</a:t>
              </a:r>
            </a:p>
          </p:txBody>
        </p:sp>
      </p:grpSp>
      <p:sp>
        <p:nvSpPr>
          <p:cNvPr id="35" name="TextBox 34">
            <a:extLst>
              <a:ext uri="{FF2B5EF4-FFF2-40B4-BE49-F238E27FC236}">
                <a16:creationId xmlns:a16="http://schemas.microsoft.com/office/drawing/2014/main" id="{5B591FC4-E300-E0C9-7BF5-CD296C59EF74}"/>
              </a:ext>
            </a:extLst>
          </p:cNvPr>
          <p:cNvSpPr txBox="1"/>
          <p:nvPr/>
        </p:nvSpPr>
        <p:spPr>
          <a:xfrm>
            <a:off x="77905" y="926536"/>
            <a:ext cx="12166872" cy="1384995"/>
          </a:xfrm>
          <a:prstGeom prst="rect">
            <a:avLst/>
          </a:prstGeom>
          <a:noFill/>
        </p:spPr>
        <p:txBody>
          <a:bodyPr wrap="square" rtlCol="0">
            <a:spAutoFit/>
          </a:bodyPr>
          <a:lstStyle/>
          <a:p>
            <a:pPr algn="ctr"/>
            <a:r>
              <a:rPr lang="en-US" sz="2800" b="1">
                <a:solidFill>
                  <a:schemeClr val="tx2"/>
                </a:solidFill>
              </a:rPr>
              <a:t>A Life Course Approach for CYSHCN</a:t>
            </a:r>
          </a:p>
          <a:p>
            <a:pPr algn="ctr"/>
            <a:endParaRPr lang="en-US" sz="2800" b="1" i="1">
              <a:solidFill>
                <a:schemeClr val="accent6"/>
              </a:solidFill>
            </a:endParaRPr>
          </a:p>
          <a:p>
            <a:pPr algn="ctr"/>
            <a:r>
              <a:rPr lang="en-US" sz="2800" b="1" i="1">
                <a:solidFill>
                  <a:schemeClr val="tx2"/>
                </a:solidFill>
              </a:rPr>
              <a:t>Why it is Important:</a:t>
            </a:r>
          </a:p>
        </p:txBody>
      </p:sp>
      <p:pic>
        <p:nvPicPr>
          <p:cNvPr id="37" name="Graphic 36" descr="Mental Health with solid fill">
            <a:extLst>
              <a:ext uri="{FF2B5EF4-FFF2-40B4-BE49-F238E27FC236}">
                <a16:creationId xmlns:a16="http://schemas.microsoft.com/office/drawing/2014/main" id="{90EA81EF-66BA-3648-CFA9-0944AB55F0B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85841" y="2511551"/>
            <a:ext cx="1100632" cy="1100632"/>
          </a:xfrm>
          <a:prstGeom prst="rect">
            <a:avLst/>
          </a:prstGeom>
          <a:effectLst>
            <a:outerShdw blurRad="50800" dist="38100" dir="2700000" algn="tl" rotWithShape="0">
              <a:prstClr val="black">
                <a:alpha val="40000"/>
              </a:prstClr>
            </a:outerShdw>
          </a:effectLst>
        </p:spPr>
      </p:pic>
      <p:pic>
        <p:nvPicPr>
          <p:cNvPr id="39" name="Graphic 38" descr="Books with solid fill">
            <a:extLst>
              <a:ext uri="{FF2B5EF4-FFF2-40B4-BE49-F238E27FC236}">
                <a16:creationId xmlns:a16="http://schemas.microsoft.com/office/drawing/2014/main" id="{E7BC3DD2-1AAC-ECB7-D7D8-FE4A0581BC9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40066" y="4397797"/>
            <a:ext cx="914400" cy="914400"/>
          </a:xfrm>
          <a:prstGeom prst="rect">
            <a:avLst/>
          </a:prstGeom>
          <a:effectLst>
            <a:outerShdw blurRad="50800" dist="38100" dir="2700000" algn="tl" rotWithShape="0">
              <a:prstClr val="black">
                <a:alpha val="40000"/>
              </a:prstClr>
            </a:outerShdw>
          </a:effectLst>
        </p:spPr>
      </p:pic>
      <p:sp>
        <p:nvSpPr>
          <p:cNvPr id="40" name="Text Placeholder 6">
            <a:extLst>
              <a:ext uri="{FF2B5EF4-FFF2-40B4-BE49-F238E27FC236}">
                <a16:creationId xmlns:a16="http://schemas.microsoft.com/office/drawing/2014/main" id="{799CF411-D60C-781F-6A52-2FAFFF4D25C2}"/>
              </a:ext>
            </a:extLst>
          </p:cNvPr>
          <p:cNvSpPr txBox="1">
            <a:spLocks/>
          </p:cNvSpPr>
          <p:nvPr/>
        </p:nvSpPr>
        <p:spPr>
          <a:xfrm>
            <a:off x="990600" y="6043613"/>
            <a:ext cx="10515600" cy="365125"/>
          </a:xfrm>
          <a:prstGeom prst="rect">
            <a:avLst/>
          </a:prstGeom>
        </p:spPr>
        <p:txBody>
          <a:bodyPr vert="horz" lIns="91440" tIns="45720" rIns="91440" bIns="45720" rtlCol="0" anchor="b"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 Bethell C.D. et al. Optimizing Health and Health Care Systems for Children with Special Health Care Needs Using the Life Course Perspective. Maternal Child H J. DOI 10.1007/s10995-013-1371-1. Accessed: </a:t>
            </a:r>
            <a:r>
              <a:rPr lang="en-US">
                <a:hlinkClick r:id="rId6"/>
              </a:rPr>
              <a:t>https://www.childhealthdata.org/docs/cshcn/cshcn-life-course-paper.pdf</a:t>
            </a:r>
            <a:r>
              <a:rPr lang="en-US"/>
              <a:t>. </a:t>
            </a:r>
          </a:p>
        </p:txBody>
      </p:sp>
    </p:spTree>
    <p:extLst>
      <p:ext uri="{BB962C8B-B14F-4D97-AF65-F5344CB8AC3E}">
        <p14:creationId xmlns:p14="http://schemas.microsoft.com/office/powerpoint/2010/main" val="4020639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336176" y="1253331"/>
            <a:ext cx="5002307" cy="4351338"/>
          </a:xfrm>
          <a:solidFill>
            <a:schemeClr val="bg1"/>
          </a:solidFill>
          <a:ln w="28575">
            <a:solidFill>
              <a:schemeClr val="tx2"/>
            </a:solidFill>
          </a:ln>
          <a:effectLst>
            <a:outerShdw blurRad="50800" dist="38100" dir="2700000" algn="tl" rotWithShape="0">
              <a:prstClr val="black">
                <a:alpha val="40000"/>
              </a:prstClr>
            </a:outerShdw>
          </a:effectLst>
        </p:spPr>
        <p:txBody>
          <a:bodyPr>
            <a:noAutofit/>
          </a:bodyPr>
          <a:lstStyle/>
          <a:p>
            <a:pPr marL="0" indent="0">
              <a:buNone/>
            </a:pPr>
            <a:r>
              <a:rPr lang="en-US" sz="2200" b="1"/>
              <a:t>Whole Person Health </a:t>
            </a:r>
            <a:r>
              <a:rPr lang="en-US" sz="2200"/>
              <a:t>involves looking at the whole person—not just separate organs or body systems—and considering multiple factors that promote either health or disease. It means helping and empowering individuals, families, communities, and populations to improve their health in multiple interconnected biological, behavioral, social, and environmental areas. Instead of treating a specific disease, whole person health focuses on restoring health, promoting resilience, and preventing diseases across a lifespan.</a:t>
            </a:r>
          </a:p>
          <a:p>
            <a:pPr lvl="1"/>
            <a:endParaRPr lang="en-US" sz="2800"/>
          </a:p>
          <a:p>
            <a:endParaRPr lang="en-US"/>
          </a:p>
          <a:p>
            <a:endParaRPr lang="en-US"/>
          </a:p>
        </p:txBody>
      </p:sp>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a:xfrm>
            <a:off x="8610600" y="635635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DBB69489-DF73-4A76-950F-93D686310CE9}"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22</a:t>
            </a:fld>
            <a:endParaRPr kumimoji="0" lang="en-US" b="0" i="0" u="none" strike="noStrike" kern="1200" cap="none" spc="0" normalizeH="0" baseline="0" noProof="0">
              <a:ln>
                <a:noFill/>
              </a:ln>
              <a:effectLst/>
              <a:uLnTx/>
              <a:uFillTx/>
            </a:endParaRPr>
          </a:p>
        </p:txBody>
      </p:sp>
      <p:pic>
        <p:nvPicPr>
          <p:cNvPr id="5" name="Picture 4">
            <a:extLst>
              <a:ext uri="{FF2B5EF4-FFF2-40B4-BE49-F238E27FC236}">
                <a16:creationId xmlns:a16="http://schemas.microsoft.com/office/drawing/2014/main" id="{D44BB943-1997-F839-CD02-9E5276FB76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3976" y="2027190"/>
            <a:ext cx="6598024" cy="3117565"/>
          </a:xfrm>
          <a:prstGeom prst="rect">
            <a:avLst/>
          </a:prstGeom>
          <a:noFill/>
        </p:spPr>
      </p:pic>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10515601" cy="276999"/>
          </a:xfrm>
        </p:spPr>
        <p:txBody>
          <a:bodyPr anchor="t">
            <a:normAutofit/>
          </a:bodyPr>
          <a:lstStyle/>
          <a:p>
            <a:r>
              <a:rPr lang="en-US"/>
              <a:t>Coordinating Holistic and Integrated Care: Definitions</a:t>
            </a:r>
          </a:p>
        </p:txBody>
      </p:sp>
      <p:sp>
        <p:nvSpPr>
          <p:cNvPr id="14" name="Text Placeholder 5">
            <a:extLst>
              <a:ext uri="{FF2B5EF4-FFF2-40B4-BE49-F238E27FC236}">
                <a16:creationId xmlns:a16="http://schemas.microsoft.com/office/drawing/2014/main" id="{7AD34F53-3BEC-9A3E-91ED-AE3E4B4EEEBF}"/>
              </a:ext>
            </a:extLst>
          </p:cNvPr>
          <p:cNvSpPr>
            <a:spLocks noGrp="1"/>
          </p:cNvSpPr>
          <p:nvPr>
            <p:ph type="body" sz="quarter" idx="13"/>
          </p:nvPr>
        </p:nvSpPr>
        <p:spPr>
          <a:xfrm>
            <a:off x="838200" y="5891213"/>
            <a:ext cx="11149484" cy="365125"/>
          </a:xfrm>
        </p:spPr>
        <p:txBody>
          <a:bodyPr>
            <a:noAutofit/>
          </a:bodyPr>
          <a:lstStyle/>
          <a:p>
            <a:pPr marL="228600" indent="-228600">
              <a:lnSpc>
                <a:spcPct val="120000"/>
              </a:lnSpc>
              <a:spcBef>
                <a:spcPts val="0"/>
              </a:spcBef>
              <a:buAutoNum type="arabicPeriod"/>
            </a:pPr>
            <a:r>
              <a:rPr lang="en-US" sz="900"/>
              <a:t>National Institutes of Health. National Center for Complementary and Integrative Health (NCCIH). Whole Person Health: What You Need to Know. </a:t>
            </a:r>
            <a:r>
              <a:rPr lang="en-US" sz="900">
                <a:hlinkClick r:id="rId4"/>
              </a:rPr>
              <a:t>https://www.nccih.nih.gov/health/whole-person-health-what-you-need-to-know</a:t>
            </a:r>
            <a:r>
              <a:rPr lang="en-US" sz="900"/>
              <a:t>.</a:t>
            </a:r>
          </a:p>
          <a:p>
            <a:pPr marL="228600" indent="-228600">
              <a:lnSpc>
                <a:spcPct val="120000"/>
              </a:lnSpc>
              <a:spcBef>
                <a:spcPts val="0"/>
              </a:spcBef>
              <a:buAutoNum type="arabicPeriod"/>
            </a:pPr>
            <a:r>
              <a:rPr lang="en-US" sz="900"/>
              <a:t>Image:  Illustration of the multilevel whole person health framework, NCCIH.</a:t>
            </a:r>
          </a:p>
        </p:txBody>
      </p:sp>
    </p:spTree>
    <p:extLst>
      <p:ext uri="{BB962C8B-B14F-4D97-AF65-F5344CB8AC3E}">
        <p14:creationId xmlns:p14="http://schemas.microsoft.com/office/powerpoint/2010/main" val="1667901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DBCC9B-11FC-4828-45BB-71B470DE5F77}"/>
              </a:ext>
            </a:extLst>
          </p:cNvPr>
          <p:cNvSpPr>
            <a:spLocks noGrp="1"/>
          </p:cNvSpPr>
          <p:nvPr>
            <p:ph type="sldNum" sz="quarter" idx="12"/>
          </p:nvPr>
        </p:nvSpPr>
        <p:spPr/>
        <p:txBody>
          <a:bodyPr/>
          <a:lstStyle/>
          <a:p>
            <a:fld id="{DBB69489-DF73-4A76-950F-93D686310CE9}" type="slidenum">
              <a:rPr lang="en-US" smtClean="0"/>
              <a:t>23</a:t>
            </a:fld>
            <a:endParaRPr lang="en-US"/>
          </a:p>
        </p:txBody>
      </p:sp>
      <p:sp>
        <p:nvSpPr>
          <p:cNvPr id="4" name="Title 3">
            <a:extLst>
              <a:ext uri="{FF2B5EF4-FFF2-40B4-BE49-F238E27FC236}">
                <a16:creationId xmlns:a16="http://schemas.microsoft.com/office/drawing/2014/main" id="{BD322930-6EFF-B566-92B8-884A7415582B}"/>
              </a:ext>
            </a:extLst>
          </p:cNvPr>
          <p:cNvSpPr>
            <a:spLocks noGrp="1"/>
          </p:cNvSpPr>
          <p:nvPr>
            <p:ph type="title"/>
          </p:nvPr>
        </p:nvSpPr>
        <p:spPr/>
        <p:txBody>
          <a:bodyPr/>
          <a:lstStyle/>
          <a:p>
            <a:r>
              <a:rPr lang="en-US"/>
              <a:t>Coordinating Holistic and integrated care: Definitions</a:t>
            </a:r>
          </a:p>
        </p:txBody>
      </p:sp>
      <p:grpSp>
        <p:nvGrpSpPr>
          <p:cNvPr id="32" name="Group 31">
            <a:extLst>
              <a:ext uri="{FF2B5EF4-FFF2-40B4-BE49-F238E27FC236}">
                <a16:creationId xmlns:a16="http://schemas.microsoft.com/office/drawing/2014/main" id="{AA122E38-263D-4592-F44C-17B47649B467}"/>
              </a:ext>
            </a:extLst>
          </p:cNvPr>
          <p:cNvGrpSpPr/>
          <p:nvPr/>
        </p:nvGrpSpPr>
        <p:grpSpPr>
          <a:xfrm>
            <a:off x="1239602" y="2971029"/>
            <a:ext cx="9712793" cy="2289107"/>
            <a:chOff x="7398113" y="2545357"/>
            <a:chExt cx="3505199" cy="1136092"/>
          </a:xfrm>
          <a:solidFill>
            <a:schemeClr val="accent4"/>
          </a:solidFill>
          <a:effectLst>
            <a:outerShdw blurRad="50800" dist="38100" dir="2700000" algn="tl" rotWithShape="0">
              <a:prstClr val="black">
                <a:alpha val="40000"/>
              </a:prstClr>
            </a:outerShdw>
          </a:effectLst>
        </p:grpSpPr>
        <p:sp>
          <p:nvSpPr>
            <p:cNvPr id="33" name="Arrow: Chevron 18">
              <a:extLst>
                <a:ext uri="{FF2B5EF4-FFF2-40B4-BE49-F238E27FC236}">
                  <a16:creationId xmlns:a16="http://schemas.microsoft.com/office/drawing/2014/main" id="{99F566EF-7534-DD58-8C1A-615A36F48219}"/>
                </a:ext>
              </a:extLst>
            </p:cNvPr>
            <p:cNvSpPr/>
            <p:nvPr/>
          </p:nvSpPr>
          <p:spPr>
            <a:xfrm rot="10800000">
              <a:off x="7398113" y="2545357"/>
              <a:ext cx="3505199" cy="1136091"/>
            </a:xfrm>
            <a:prstGeom prst="chevron">
              <a:avLst>
                <a:gd name="adj" fmla="val 284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angle 33">
              <a:extLst>
                <a:ext uri="{FF2B5EF4-FFF2-40B4-BE49-F238E27FC236}">
                  <a16:creationId xmlns:a16="http://schemas.microsoft.com/office/drawing/2014/main" id="{CA9B8A6E-9CFA-FE1B-A058-34264E1F1103}"/>
                </a:ext>
              </a:extLst>
            </p:cNvPr>
            <p:cNvSpPr/>
            <p:nvPr/>
          </p:nvSpPr>
          <p:spPr>
            <a:xfrm>
              <a:off x="7716167" y="2574308"/>
              <a:ext cx="2924578" cy="1107141"/>
            </a:xfrm>
            <a:prstGeom prst="rect">
              <a:avLst/>
            </a:prstGeom>
            <a:grpFill/>
            <a:ln w="11747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defTabSz="1600200">
                <a:lnSpc>
                  <a:spcPct val="90000"/>
                </a:lnSpc>
                <a:spcBef>
                  <a:spcPct val="0"/>
                </a:spcBef>
                <a:spcAft>
                  <a:spcPct val="35000"/>
                </a:spcAft>
              </a:pPr>
              <a:r>
                <a:rPr lang="en-US" sz="2400">
                  <a:solidFill>
                    <a:schemeClr val="bg1"/>
                  </a:solidFill>
                </a:rPr>
                <a:t>Improving care for CYSHCN requires a concerted, holistic, and integrated approach to achieve the goal that CYSHCN enjoy a full life from childhood through adulthood and thrive in a system that supports their families and their social, health, and emotional needs, ensuring their dignity, autonomy, independence, and active participation in their communities.</a:t>
              </a:r>
              <a:r>
                <a:rPr lang="en-US" sz="2400" baseline="30000">
                  <a:solidFill>
                    <a:schemeClr val="bg1"/>
                  </a:solidFill>
                </a:rPr>
                <a:t>1</a:t>
              </a:r>
            </a:p>
          </p:txBody>
        </p:sp>
      </p:grpSp>
      <p:sp>
        <p:nvSpPr>
          <p:cNvPr id="35" name="TextBox 34">
            <a:extLst>
              <a:ext uri="{FF2B5EF4-FFF2-40B4-BE49-F238E27FC236}">
                <a16:creationId xmlns:a16="http://schemas.microsoft.com/office/drawing/2014/main" id="{5B591FC4-E300-E0C9-7BF5-CD296C59EF74}"/>
              </a:ext>
            </a:extLst>
          </p:cNvPr>
          <p:cNvSpPr txBox="1"/>
          <p:nvPr/>
        </p:nvSpPr>
        <p:spPr>
          <a:xfrm>
            <a:off x="77905" y="926536"/>
            <a:ext cx="12166872" cy="1384995"/>
          </a:xfrm>
          <a:prstGeom prst="rect">
            <a:avLst/>
          </a:prstGeom>
          <a:noFill/>
        </p:spPr>
        <p:txBody>
          <a:bodyPr wrap="square" rtlCol="0">
            <a:spAutoFit/>
          </a:bodyPr>
          <a:lstStyle/>
          <a:p>
            <a:pPr algn="ctr"/>
            <a:r>
              <a:rPr lang="en-US" sz="2800" b="1">
                <a:solidFill>
                  <a:schemeClr val="tx2"/>
                </a:solidFill>
              </a:rPr>
              <a:t>A Whole Person Health approach for CYSHCN. </a:t>
            </a:r>
          </a:p>
          <a:p>
            <a:pPr algn="ctr"/>
            <a:endParaRPr lang="en-US" sz="2800" b="1" i="1">
              <a:solidFill>
                <a:schemeClr val="accent6"/>
              </a:solidFill>
            </a:endParaRPr>
          </a:p>
          <a:p>
            <a:pPr algn="ctr"/>
            <a:r>
              <a:rPr lang="en-US" sz="2800" b="1" i="1">
                <a:solidFill>
                  <a:schemeClr val="tx2"/>
                </a:solidFill>
              </a:rPr>
              <a:t>Why it is Important:</a:t>
            </a:r>
          </a:p>
        </p:txBody>
      </p:sp>
      <p:pic>
        <p:nvPicPr>
          <p:cNvPr id="39" name="Graphic 38" descr="Books with solid fill">
            <a:extLst>
              <a:ext uri="{FF2B5EF4-FFF2-40B4-BE49-F238E27FC236}">
                <a16:creationId xmlns:a16="http://schemas.microsoft.com/office/drawing/2014/main" id="{E7BC3DD2-1AAC-ECB7-D7D8-FE4A0581BC9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143830" y="-559369"/>
            <a:ext cx="914400" cy="914400"/>
          </a:xfrm>
          <a:prstGeom prst="rect">
            <a:avLst/>
          </a:prstGeom>
          <a:effectLst>
            <a:outerShdw blurRad="50800" dist="38100" dir="2700000" algn="tl" rotWithShape="0">
              <a:prstClr val="black">
                <a:alpha val="40000"/>
              </a:prstClr>
            </a:outerShdw>
          </a:effectLst>
        </p:spPr>
      </p:pic>
      <p:pic>
        <p:nvPicPr>
          <p:cNvPr id="5" name="Graphic 4" descr="Whole pizza with solid fill">
            <a:extLst>
              <a:ext uri="{FF2B5EF4-FFF2-40B4-BE49-F238E27FC236}">
                <a16:creationId xmlns:a16="http://schemas.microsoft.com/office/drawing/2014/main" id="{71EA711D-D957-A1E2-48D1-7ABE2D4185B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79649" y="3552334"/>
            <a:ext cx="1126498" cy="1126498"/>
          </a:xfrm>
          <a:prstGeom prst="rect">
            <a:avLst/>
          </a:prstGeom>
          <a:effectLst>
            <a:outerShdw blurRad="50800" dist="38100" dir="2700000" algn="tl" rotWithShape="0">
              <a:prstClr val="black">
                <a:alpha val="40000"/>
              </a:prstClr>
            </a:outerShdw>
          </a:effectLst>
        </p:spPr>
      </p:pic>
      <p:sp>
        <p:nvSpPr>
          <p:cNvPr id="6" name="Text Placeholder 6">
            <a:extLst>
              <a:ext uri="{FF2B5EF4-FFF2-40B4-BE49-F238E27FC236}">
                <a16:creationId xmlns:a16="http://schemas.microsoft.com/office/drawing/2014/main" id="{0F51E5DC-B5CF-FBE6-1F61-85F26BA1BE29}"/>
              </a:ext>
            </a:extLst>
          </p:cNvPr>
          <p:cNvSpPr>
            <a:spLocks noGrp="1"/>
          </p:cNvSpPr>
          <p:nvPr>
            <p:ph type="body" sz="quarter" idx="13"/>
          </p:nvPr>
        </p:nvSpPr>
        <p:spPr>
          <a:xfrm>
            <a:off x="838200" y="5891213"/>
            <a:ext cx="10515600" cy="365125"/>
          </a:xfrm>
        </p:spPr>
        <p:txBody>
          <a:bodyPr>
            <a:normAutofit lnSpcReduction="10000"/>
          </a:bodyPr>
          <a:lstStyle/>
          <a:p>
            <a:r>
              <a:rPr lang="en-US"/>
              <a:t>1. McLellan S.E., et al. A Blueprint for Change: Guiding Principles for a System of Services for Children and Youth with Special Health Care Needs and Their Families. </a:t>
            </a:r>
            <a:r>
              <a:rPr lang="en-US" err="1"/>
              <a:t>Peditrics</a:t>
            </a:r>
            <a:r>
              <a:rPr lang="en-US"/>
              <a:t>, vol. 149, number s7, June 2022. e20211056150C. Accessed: </a:t>
            </a:r>
            <a:r>
              <a:rPr lang="en-US">
                <a:hlinkClick r:id="rId6"/>
              </a:rPr>
              <a:t>https://publications.aap.org/pediatrics/issue/149/Supplement%207?autologincheck=redirected</a:t>
            </a:r>
            <a:r>
              <a:rPr lang="en-US"/>
              <a:t>. </a:t>
            </a:r>
          </a:p>
        </p:txBody>
      </p:sp>
    </p:spTree>
    <p:extLst>
      <p:ext uri="{BB962C8B-B14F-4D97-AF65-F5344CB8AC3E}">
        <p14:creationId xmlns:p14="http://schemas.microsoft.com/office/powerpoint/2010/main" val="2160791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8F97DF-23A5-2BBE-7B66-0448E8F3E403}"/>
              </a:ext>
            </a:extLst>
          </p:cNvPr>
          <p:cNvSpPr>
            <a:spLocks noGrp="1"/>
          </p:cNvSpPr>
          <p:nvPr>
            <p:ph type="sldNum" sz="quarter" idx="12"/>
          </p:nvPr>
        </p:nvSpPr>
        <p:spPr/>
        <p:txBody>
          <a:bodyPr/>
          <a:lstStyle/>
          <a:p>
            <a:fld id="{DBB69489-DF73-4A76-950F-93D686310CE9}" type="slidenum">
              <a:rPr lang="en-US" smtClean="0"/>
              <a:t>24</a:t>
            </a:fld>
            <a:endParaRPr lang="en-US"/>
          </a:p>
        </p:txBody>
      </p:sp>
      <p:sp>
        <p:nvSpPr>
          <p:cNvPr id="4" name="Title 3">
            <a:extLst>
              <a:ext uri="{FF2B5EF4-FFF2-40B4-BE49-F238E27FC236}">
                <a16:creationId xmlns:a16="http://schemas.microsoft.com/office/drawing/2014/main" id="{1B289E69-F9BD-1840-1C59-E2B8F9004B73}"/>
              </a:ext>
            </a:extLst>
          </p:cNvPr>
          <p:cNvSpPr>
            <a:spLocks noGrp="1"/>
          </p:cNvSpPr>
          <p:nvPr>
            <p:ph type="title"/>
          </p:nvPr>
        </p:nvSpPr>
        <p:spPr>
          <a:xfrm>
            <a:off x="838199" y="379685"/>
            <a:ext cx="10515601" cy="553998"/>
          </a:xfrm>
        </p:spPr>
        <p:txBody>
          <a:bodyPr/>
          <a:lstStyle/>
          <a:p>
            <a:r>
              <a:rPr lang="en-US"/>
              <a:t>Coordinating Holistic and Integrated Care: Application for Care Coordinators</a:t>
            </a:r>
          </a:p>
        </p:txBody>
      </p:sp>
      <p:grpSp>
        <p:nvGrpSpPr>
          <p:cNvPr id="9" name="Group 8">
            <a:extLst>
              <a:ext uri="{FF2B5EF4-FFF2-40B4-BE49-F238E27FC236}">
                <a16:creationId xmlns:a16="http://schemas.microsoft.com/office/drawing/2014/main" id="{D27142BC-A281-B572-636C-499012F2B8CE}"/>
              </a:ext>
            </a:extLst>
          </p:cNvPr>
          <p:cNvGrpSpPr/>
          <p:nvPr/>
        </p:nvGrpSpPr>
        <p:grpSpPr>
          <a:xfrm>
            <a:off x="3842178" y="2231028"/>
            <a:ext cx="4507645" cy="4125322"/>
            <a:chOff x="3845352" y="1838166"/>
            <a:chExt cx="4507645" cy="4436472"/>
          </a:xfrm>
        </p:grpSpPr>
        <p:sp>
          <p:nvSpPr>
            <p:cNvPr id="10" name="Freeform 9">
              <a:extLst>
                <a:ext uri="{FF2B5EF4-FFF2-40B4-BE49-F238E27FC236}">
                  <a16:creationId xmlns:a16="http://schemas.microsoft.com/office/drawing/2014/main" id="{AA64FE1C-7B6D-5EEF-3E2F-FBB012F03F7C}"/>
                </a:ext>
              </a:extLst>
            </p:cNvPr>
            <p:cNvSpPr>
              <a:spLocks/>
            </p:cNvSpPr>
            <p:nvPr/>
          </p:nvSpPr>
          <p:spPr bwMode="auto">
            <a:xfrm>
              <a:off x="5669417" y="1838166"/>
              <a:ext cx="853168" cy="4436472"/>
            </a:xfrm>
            <a:custGeom>
              <a:avLst/>
              <a:gdLst>
                <a:gd name="T0" fmla="*/ 80 w 160"/>
                <a:gd name="T1" fmla="*/ 0 h 832"/>
                <a:gd name="T2" fmla="*/ 0 w 160"/>
                <a:gd name="T3" fmla="*/ 138 h 832"/>
                <a:gd name="T4" fmla="*/ 40 w 160"/>
                <a:gd name="T5" fmla="*/ 138 h 832"/>
                <a:gd name="T6" fmla="*/ 40 w 160"/>
                <a:gd name="T7" fmla="*/ 832 h 832"/>
                <a:gd name="T8" fmla="*/ 80 w 160"/>
                <a:gd name="T9" fmla="*/ 832 h 832"/>
                <a:gd name="T10" fmla="*/ 120 w 160"/>
                <a:gd name="T11" fmla="*/ 832 h 832"/>
                <a:gd name="T12" fmla="*/ 120 w 160"/>
                <a:gd name="T13" fmla="*/ 138 h 832"/>
                <a:gd name="T14" fmla="*/ 160 w 160"/>
                <a:gd name="T15" fmla="*/ 138 h 832"/>
                <a:gd name="T16" fmla="*/ 80 w 160"/>
                <a:gd name="T17"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32">
                  <a:moveTo>
                    <a:pt x="80" y="0"/>
                  </a:moveTo>
                  <a:lnTo>
                    <a:pt x="0" y="138"/>
                  </a:lnTo>
                  <a:lnTo>
                    <a:pt x="40" y="138"/>
                  </a:lnTo>
                  <a:lnTo>
                    <a:pt x="40" y="832"/>
                  </a:lnTo>
                  <a:lnTo>
                    <a:pt x="80" y="832"/>
                  </a:lnTo>
                  <a:lnTo>
                    <a:pt x="120" y="832"/>
                  </a:lnTo>
                  <a:lnTo>
                    <a:pt x="120" y="138"/>
                  </a:lnTo>
                  <a:lnTo>
                    <a:pt x="160" y="138"/>
                  </a:lnTo>
                  <a:lnTo>
                    <a:pt x="8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11" name="Freeform 7">
              <a:extLst>
                <a:ext uri="{FF2B5EF4-FFF2-40B4-BE49-F238E27FC236}">
                  <a16:creationId xmlns:a16="http://schemas.microsoft.com/office/drawing/2014/main" id="{03BA7D62-7879-41DA-566A-91B8B47C0AE7}"/>
                </a:ext>
              </a:extLst>
            </p:cNvPr>
            <p:cNvSpPr>
              <a:spLocks/>
            </p:cNvSpPr>
            <p:nvPr/>
          </p:nvSpPr>
          <p:spPr bwMode="auto">
            <a:xfrm>
              <a:off x="3845352" y="3747128"/>
              <a:ext cx="1621019" cy="2527509"/>
            </a:xfrm>
            <a:custGeom>
              <a:avLst/>
              <a:gdLst>
                <a:gd name="T0" fmla="*/ 120 w 174"/>
                <a:gd name="T1" fmla="*/ 23 h 271"/>
                <a:gd name="T2" fmla="*/ 79 w 174"/>
                <a:gd name="T3" fmla="*/ 23 h 271"/>
                <a:gd name="T4" fmla="*/ 79 w 174"/>
                <a:gd name="T5" fmla="*/ 0 h 271"/>
                <a:gd name="T6" fmla="*/ 0 w 174"/>
                <a:gd name="T7" fmla="*/ 46 h 271"/>
                <a:gd name="T8" fmla="*/ 79 w 174"/>
                <a:gd name="T9" fmla="*/ 92 h 271"/>
                <a:gd name="T10" fmla="*/ 79 w 174"/>
                <a:gd name="T11" fmla="*/ 69 h 271"/>
                <a:gd name="T12" fmla="*/ 120 w 174"/>
                <a:gd name="T13" fmla="*/ 69 h 271"/>
                <a:gd name="T14" fmla="*/ 129 w 174"/>
                <a:gd name="T15" fmla="*/ 78 h 271"/>
                <a:gd name="T16" fmla="*/ 129 w 174"/>
                <a:gd name="T17" fmla="*/ 271 h 271"/>
                <a:gd name="T18" fmla="*/ 151 w 174"/>
                <a:gd name="T19" fmla="*/ 271 h 271"/>
                <a:gd name="T20" fmla="*/ 174 w 174"/>
                <a:gd name="T21" fmla="*/ 271 h 271"/>
                <a:gd name="T22" fmla="*/ 174 w 174"/>
                <a:gd name="T23" fmla="*/ 78 h 271"/>
                <a:gd name="T24" fmla="*/ 120 w 174"/>
                <a:gd name="T25" fmla="*/ 2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71">
                  <a:moveTo>
                    <a:pt x="120" y="23"/>
                  </a:moveTo>
                  <a:cubicBezTo>
                    <a:pt x="79" y="23"/>
                    <a:pt x="79" y="23"/>
                    <a:pt x="79" y="23"/>
                  </a:cubicBezTo>
                  <a:cubicBezTo>
                    <a:pt x="79" y="0"/>
                    <a:pt x="79" y="0"/>
                    <a:pt x="79" y="0"/>
                  </a:cubicBezTo>
                  <a:cubicBezTo>
                    <a:pt x="0" y="46"/>
                    <a:pt x="0" y="46"/>
                    <a:pt x="0" y="46"/>
                  </a:cubicBezTo>
                  <a:cubicBezTo>
                    <a:pt x="79" y="92"/>
                    <a:pt x="79" y="92"/>
                    <a:pt x="79" y="92"/>
                  </a:cubicBezTo>
                  <a:cubicBezTo>
                    <a:pt x="79" y="69"/>
                    <a:pt x="79" y="69"/>
                    <a:pt x="79" y="69"/>
                  </a:cubicBezTo>
                  <a:cubicBezTo>
                    <a:pt x="120" y="69"/>
                    <a:pt x="120" y="69"/>
                    <a:pt x="120" y="69"/>
                  </a:cubicBezTo>
                  <a:cubicBezTo>
                    <a:pt x="125" y="69"/>
                    <a:pt x="129" y="73"/>
                    <a:pt x="129" y="78"/>
                  </a:cubicBezTo>
                  <a:cubicBezTo>
                    <a:pt x="129" y="271"/>
                    <a:pt x="129" y="271"/>
                    <a:pt x="129" y="271"/>
                  </a:cubicBezTo>
                  <a:cubicBezTo>
                    <a:pt x="151" y="271"/>
                    <a:pt x="151" y="271"/>
                    <a:pt x="151" y="271"/>
                  </a:cubicBezTo>
                  <a:cubicBezTo>
                    <a:pt x="174" y="271"/>
                    <a:pt x="174" y="271"/>
                    <a:pt x="174" y="271"/>
                  </a:cubicBezTo>
                  <a:cubicBezTo>
                    <a:pt x="174" y="78"/>
                    <a:pt x="174" y="78"/>
                    <a:pt x="174" y="78"/>
                  </a:cubicBezTo>
                  <a:cubicBezTo>
                    <a:pt x="174" y="48"/>
                    <a:pt x="150" y="23"/>
                    <a:pt x="120" y="23"/>
                  </a:cubicBezTo>
                  <a:close/>
                </a:path>
              </a:pathLst>
            </a:custGeom>
            <a:solidFill>
              <a:schemeClr val="accent1"/>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12" name="Freeform 8">
              <a:extLst>
                <a:ext uri="{FF2B5EF4-FFF2-40B4-BE49-F238E27FC236}">
                  <a16:creationId xmlns:a16="http://schemas.microsoft.com/office/drawing/2014/main" id="{DB4E8881-6250-9CAD-E00D-E63FBE8A15A9}"/>
                </a:ext>
              </a:extLst>
            </p:cNvPr>
            <p:cNvSpPr>
              <a:spLocks/>
            </p:cNvSpPr>
            <p:nvPr/>
          </p:nvSpPr>
          <p:spPr bwMode="auto">
            <a:xfrm>
              <a:off x="6299768" y="2499371"/>
              <a:ext cx="1295750" cy="3775267"/>
            </a:xfrm>
            <a:custGeom>
              <a:avLst/>
              <a:gdLst>
                <a:gd name="T0" fmla="*/ 139 w 139"/>
                <a:gd name="T1" fmla="*/ 0 h 405"/>
                <a:gd name="T2" fmla="*/ 139 w 139"/>
                <a:gd name="T3" fmla="*/ 0 h 405"/>
                <a:gd name="T4" fmla="*/ 52 w 139"/>
                <a:gd name="T5" fmla="*/ 27 h 405"/>
                <a:gd name="T6" fmla="*/ 68 w 139"/>
                <a:gd name="T7" fmla="*/ 42 h 405"/>
                <a:gd name="T8" fmla="*/ 35 w 139"/>
                <a:gd name="T9" fmla="*/ 79 h 405"/>
                <a:gd name="T10" fmla="*/ 0 w 139"/>
                <a:gd name="T11" fmla="*/ 169 h 405"/>
                <a:gd name="T12" fmla="*/ 0 w 139"/>
                <a:gd name="T13" fmla="*/ 405 h 405"/>
                <a:gd name="T14" fmla="*/ 23 w 139"/>
                <a:gd name="T15" fmla="*/ 405 h 405"/>
                <a:gd name="T16" fmla="*/ 46 w 139"/>
                <a:gd name="T17" fmla="*/ 405 h 405"/>
                <a:gd name="T18" fmla="*/ 46 w 139"/>
                <a:gd name="T19" fmla="*/ 169 h 405"/>
                <a:gd name="T20" fmla="*/ 68 w 139"/>
                <a:gd name="T21" fmla="*/ 110 h 405"/>
                <a:gd name="T22" fmla="*/ 102 w 139"/>
                <a:gd name="T23" fmla="*/ 73 h 405"/>
                <a:gd name="T24" fmla="*/ 119 w 139"/>
                <a:gd name="T25" fmla="*/ 89 h 405"/>
                <a:gd name="T26" fmla="*/ 139 w 139"/>
                <a:gd name="T27"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405">
                  <a:moveTo>
                    <a:pt x="139" y="0"/>
                  </a:moveTo>
                  <a:cubicBezTo>
                    <a:pt x="139" y="0"/>
                    <a:pt x="139" y="0"/>
                    <a:pt x="139" y="0"/>
                  </a:cubicBezTo>
                  <a:cubicBezTo>
                    <a:pt x="52" y="27"/>
                    <a:pt x="52" y="27"/>
                    <a:pt x="52" y="27"/>
                  </a:cubicBezTo>
                  <a:cubicBezTo>
                    <a:pt x="68" y="42"/>
                    <a:pt x="68" y="42"/>
                    <a:pt x="68" y="42"/>
                  </a:cubicBezTo>
                  <a:cubicBezTo>
                    <a:pt x="35" y="79"/>
                    <a:pt x="35" y="79"/>
                    <a:pt x="35" y="79"/>
                  </a:cubicBezTo>
                  <a:cubicBezTo>
                    <a:pt x="12" y="103"/>
                    <a:pt x="0" y="135"/>
                    <a:pt x="0" y="169"/>
                  </a:cubicBezTo>
                  <a:cubicBezTo>
                    <a:pt x="0" y="405"/>
                    <a:pt x="0" y="405"/>
                    <a:pt x="0" y="405"/>
                  </a:cubicBezTo>
                  <a:cubicBezTo>
                    <a:pt x="23" y="405"/>
                    <a:pt x="23" y="405"/>
                    <a:pt x="23" y="405"/>
                  </a:cubicBezTo>
                  <a:cubicBezTo>
                    <a:pt x="46" y="405"/>
                    <a:pt x="46" y="405"/>
                    <a:pt x="46" y="405"/>
                  </a:cubicBezTo>
                  <a:cubicBezTo>
                    <a:pt x="46" y="169"/>
                    <a:pt x="46" y="169"/>
                    <a:pt x="46" y="169"/>
                  </a:cubicBezTo>
                  <a:cubicBezTo>
                    <a:pt x="46" y="147"/>
                    <a:pt x="54" y="125"/>
                    <a:pt x="68" y="110"/>
                  </a:cubicBezTo>
                  <a:cubicBezTo>
                    <a:pt x="102" y="73"/>
                    <a:pt x="102" y="73"/>
                    <a:pt x="102" y="73"/>
                  </a:cubicBezTo>
                  <a:cubicBezTo>
                    <a:pt x="119" y="89"/>
                    <a:pt x="119" y="89"/>
                    <a:pt x="119" y="89"/>
                  </a:cubicBezTo>
                  <a:cubicBezTo>
                    <a:pt x="139" y="0"/>
                    <a:pt x="139" y="0"/>
                    <a:pt x="139" y="0"/>
                  </a:cubicBezTo>
                  <a:close/>
                </a:path>
              </a:pathLst>
            </a:custGeom>
            <a:solidFill>
              <a:schemeClr val="accent4"/>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13" name="Freeform 9">
              <a:extLst>
                <a:ext uri="{FF2B5EF4-FFF2-40B4-BE49-F238E27FC236}">
                  <a16:creationId xmlns:a16="http://schemas.microsoft.com/office/drawing/2014/main" id="{2BD6B34F-A31D-20D6-4F0E-A750D7597C9B}"/>
                </a:ext>
              </a:extLst>
            </p:cNvPr>
            <p:cNvSpPr>
              <a:spLocks/>
            </p:cNvSpPr>
            <p:nvPr/>
          </p:nvSpPr>
          <p:spPr bwMode="auto">
            <a:xfrm>
              <a:off x="6731978" y="3747128"/>
              <a:ext cx="1621019" cy="2527509"/>
            </a:xfrm>
            <a:custGeom>
              <a:avLst/>
              <a:gdLst>
                <a:gd name="T0" fmla="*/ 174 w 174"/>
                <a:gd name="T1" fmla="*/ 46 h 271"/>
                <a:gd name="T2" fmla="*/ 95 w 174"/>
                <a:gd name="T3" fmla="*/ 0 h 271"/>
                <a:gd name="T4" fmla="*/ 95 w 174"/>
                <a:gd name="T5" fmla="*/ 23 h 271"/>
                <a:gd name="T6" fmla="*/ 54 w 174"/>
                <a:gd name="T7" fmla="*/ 23 h 271"/>
                <a:gd name="T8" fmla="*/ 49 w 174"/>
                <a:gd name="T9" fmla="*/ 23 h 271"/>
                <a:gd name="T10" fmla="*/ 0 w 174"/>
                <a:gd name="T11" fmla="*/ 78 h 271"/>
                <a:gd name="T12" fmla="*/ 0 w 174"/>
                <a:gd name="T13" fmla="*/ 271 h 271"/>
                <a:gd name="T14" fmla="*/ 0 w 174"/>
                <a:gd name="T15" fmla="*/ 271 h 271"/>
                <a:gd name="T16" fmla="*/ 23 w 174"/>
                <a:gd name="T17" fmla="*/ 271 h 271"/>
                <a:gd name="T18" fmla="*/ 46 w 174"/>
                <a:gd name="T19" fmla="*/ 271 h 271"/>
                <a:gd name="T20" fmla="*/ 46 w 174"/>
                <a:gd name="T21" fmla="*/ 78 h 271"/>
                <a:gd name="T22" fmla="*/ 54 w 174"/>
                <a:gd name="T23" fmla="*/ 69 h 271"/>
                <a:gd name="T24" fmla="*/ 95 w 174"/>
                <a:gd name="T25" fmla="*/ 69 h 271"/>
                <a:gd name="T26" fmla="*/ 95 w 174"/>
                <a:gd name="T27" fmla="*/ 92 h 271"/>
                <a:gd name="T28" fmla="*/ 174 w 174"/>
                <a:gd name="T29" fmla="*/ 4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71">
                  <a:moveTo>
                    <a:pt x="174" y="46"/>
                  </a:moveTo>
                  <a:cubicBezTo>
                    <a:pt x="95" y="0"/>
                    <a:pt x="95" y="0"/>
                    <a:pt x="95" y="0"/>
                  </a:cubicBezTo>
                  <a:cubicBezTo>
                    <a:pt x="95" y="23"/>
                    <a:pt x="95" y="23"/>
                    <a:pt x="95" y="23"/>
                  </a:cubicBezTo>
                  <a:cubicBezTo>
                    <a:pt x="54" y="23"/>
                    <a:pt x="54" y="23"/>
                    <a:pt x="54" y="23"/>
                  </a:cubicBezTo>
                  <a:cubicBezTo>
                    <a:pt x="52" y="23"/>
                    <a:pt x="51" y="23"/>
                    <a:pt x="49" y="23"/>
                  </a:cubicBezTo>
                  <a:cubicBezTo>
                    <a:pt x="21" y="26"/>
                    <a:pt x="0" y="50"/>
                    <a:pt x="0" y="78"/>
                  </a:cubicBezTo>
                  <a:cubicBezTo>
                    <a:pt x="0" y="271"/>
                    <a:pt x="0" y="271"/>
                    <a:pt x="0" y="271"/>
                  </a:cubicBezTo>
                  <a:cubicBezTo>
                    <a:pt x="0" y="271"/>
                    <a:pt x="0" y="271"/>
                    <a:pt x="0" y="271"/>
                  </a:cubicBezTo>
                  <a:cubicBezTo>
                    <a:pt x="23" y="271"/>
                    <a:pt x="23" y="271"/>
                    <a:pt x="23" y="271"/>
                  </a:cubicBezTo>
                  <a:cubicBezTo>
                    <a:pt x="46" y="271"/>
                    <a:pt x="46" y="271"/>
                    <a:pt x="46" y="271"/>
                  </a:cubicBezTo>
                  <a:cubicBezTo>
                    <a:pt x="46" y="78"/>
                    <a:pt x="46" y="78"/>
                    <a:pt x="46" y="78"/>
                  </a:cubicBezTo>
                  <a:cubicBezTo>
                    <a:pt x="46" y="73"/>
                    <a:pt x="49" y="69"/>
                    <a:pt x="54" y="69"/>
                  </a:cubicBezTo>
                  <a:cubicBezTo>
                    <a:pt x="95" y="69"/>
                    <a:pt x="95" y="69"/>
                    <a:pt x="95" y="69"/>
                  </a:cubicBezTo>
                  <a:cubicBezTo>
                    <a:pt x="95" y="92"/>
                    <a:pt x="95" y="92"/>
                    <a:pt x="95" y="92"/>
                  </a:cubicBezTo>
                  <a:lnTo>
                    <a:pt x="174" y="46"/>
                  </a:ln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14" name="Freeform 8">
              <a:extLst>
                <a:ext uri="{FF2B5EF4-FFF2-40B4-BE49-F238E27FC236}">
                  <a16:creationId xmlns:a16="http://schemas.microsoft.com/office/drawing/2014/main" id="{4C994477-FF47-4C69-555B-D6198CA8452E}"/>
                </a:ext>
              </a:extLst>
            </p:cNvPr>
            <p:cNvSpPr>
              <a:spLocks/>
            </p:cNvSpPr>
            <p:nvPr/>
          </p:nvSpPr>
          <p:spPr bwMode="auto">
            <a:xfrm flipH="1">
              <a:off x="4590610" y="2499371"/>
              <a:ext cx="1298448" cy="3775267"/>
            </a:xfrm>
            <a:custGeom>
              <a:avLst/>
              <a:gdLst>
                <a:gd name="T0" fmla="*/ 139 w 139"/>
                <a:gd name="T1" fmla="*/ 0 h 405"/>
                <a:gd name="T2" fmla="*/ 139 w 139"/>
                <a:gd name="T3" fmla="*/ 0 h 405"/>
                <a:gd name="T4" fmla="*/ 52 w 139"/>
                <a:gd name="T5" fmla="*/ 27 h 405"/>
                <a:gd name="T6" fmla="*/ 68 w 139"/>
                <a:gd name="T7" fmla="*/ 42 h 405"/>
                <a:gd name="T8" fmla="*/ 35 w 139"/>
                <a:gd name="T9" fmla="*/ 79 h 405"/>
                <a:gd name="T10" fmla="*/ 0 w 139"/>
                <a:gd name="T11" fmla="*/ 169 h 405"/>
                <a:gd name="T12" fmla="*/ 0 w 139"/>
                <a:gd name="T13" fmla="*/ 405 h 405"/>
                <a:gd name="T14" fmla="*/ 23 w 139"/>
                <a:gd name="T15" fmla="*/ 405 h 405"/>
                <a:gd name="T16" fmla="*/ 46 w 139"/>
                <a:gd name="T17" fmla="*/ 405 h 405"/>
                <a:gd name="T18" fmla="*/ 46 w 139"/>
                <a:gd name="T19" fmla="*/ 169 h 405"/>
                <a:gd name="T20" fmla="*/ 68 w 139"/>
                <a:gd name="T21" fmla="*/ 110 h 405"/>
                <a:gd name="T22" fmla="*/ 102 w 139"/>
                <a:gd name="T23" fmla="*/ 73 h 405"/>
                <a:gd name="T24" fmla="*/ 119 w 139"/>
                <a:gd name="T25" fmla="*/ 89 h 405"/>
                <a:gd name="T26" fmla="*/ 139 w 139"/>
                <a:gd name="T27"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405">
                  <a:moveTo>
                    <a:pt x="139" y="0"/>
                  </a:moveTo>
                  <a:cubicBezTo>
                    <a:pt x="139" y="0"/>
                    <a:pt x="139" y="0"/>
                    <a:pt x="139" y="0"/>
                  </a:cubicBezTo>
                  <a:cubicBezTo>
                    <a:pt x="52" y="27"/>
                    <a:pt x="52" y="27"/>
                    <a:pt x="52" y="27"/>
                  </a:cubicBezTo>
                  <a:cubicBezTo>
                    <a:pt x="68" y="42"/>
                    <a:pt x="68" y="42"/>
                    <a:pt x="68" y="42"/>
                  </a:cubicBezTo>
                  <a:cubicBezTo>
                    <a:pt x="35" y="79"/>
                    <a:pt x="35" y="79"/>
                    <a:pt x="35" y="79"/>
                  </a:cubicBezTo>
                  <a:cubicBezTo>
                    <a:pt x="12" y="103"/>
                    <a:pt x="0" y="135"/>
                    <a:pt x="0" y="169"/>
                  </a:cubicBezTo>
                  <a:cubicBezTo>
                    <a:pt x="0" y="405"/>
                    <a:pt x="0" y="405"/>
                    <a:pt x="0" y="405"/>
                  </a:cubicBezTo>
                  <a:cubicBezTo>
                    <a:pt x="23" y="405"/>
                    <a:pt x="23" y="405"/>
                    <a:pt x="23" y="405"/>
                  </a:cubicBezTo>
                  <a:cubicBezTo>
                    <a:pt x="46" y="405"/>
                    <a:pt x="46" y="405"/>
                    <a:pt x="46" y="405"/>
                  </a:cubicBezTo>
                  <a:cubicBezTo>
                    <a:pt x="46" y="169"/>
                    <a:pt x="46" y="169"/>
                    <a:pt x="46" y="169"/>
                  </a:cubicBezTo>
                  <a:cubicBezTo>
                    <a:pt x="46" y="147"/>
                    <a:pt x="54" y="125"/>
                    <a:pt x="68" y="110"/>
                  </a:cubicBezTo>
                  <a:cubicBezTo>
                    <a:pt x="102" y="73"/>
                    <a:pt x="102" y="73"/>
                    <a:pt x="102" y="73"/>
                  </a:cubicBezTo>
                  <a:cubicBezTo>
                    <a:pt x="119" y="89"/>
                    <a:pt x="119" y="89"/>
                    <a:pt x="119" y="89"/>
                  </a:cubicBezTo>
                  <a:cubicBezTo>
                    <a:pt x="139" y="0"/>
                    <a:pt x="139" y="0"/>
                    <a:pt x="139" y="0"/>
                  </a:cubicBezTo>
                  <a:close/>
                </a:path>
              </a:pathLst>
            </a:custGeom>
            <a:solidFill>
              <a:schemeClr val="accent2"/>
            </a:solidFill>
            <a:ln>
              <a:noFill/>
            </a:ln>
          </p:spPr>
          <p:txBody>
            <a:bodyPr vert="horz" wrap="square" lIns="182880" tIns="91440" rIns="182880" bIns="91440" numCol="1" anchor="t" anchorCtr="0" compatLnSpc="1">
              <a:prstTxWarp prst="textNoShape">
                <a:avLst/>
              </a:prstTxWarp>
            </a:bodyPr>
            <a:lstStyle/>
            <a:p>
              <a:endParaRPr lang="en-US" sz="3600"/>
            </a:p>
          </p:txBody>
        </p:sp>
      </p:grpSp>
      <p:sp>
        <p:nvSpPr>
          <p:cNvPr id="17" name="TextBox 16">
            <a:extLst>
              <a:ext uri="{FF2B5EF4-FFF2-40B4-BE49-F238E27FC236}">
                <a16:creationId xmlns:a16="http://schemas.microsoft.com/office/drawing/2014/main" id="{08500A8D-4E4D-CB53-030F-429D7AD90AB5}"/>
              </a:ext>
            </a:extLst>
          </p:cNvPr>
          <p:cNvSpPr txBox="1"/>
          <p:nvPr/>
        </p:nvSpPr>
        <p:spPr>
          <a:xfrm>
            <a:off x="7849044" y="2102957"/>
            <a:ext cx="3849897" cy="1940018"/>
          </a:xfrm>
          <a:prstGeom prst="rect">
            <a:avLst/>
          </a:prstGeom>
          <a:noFill/>
        </p:spPr>
        <p:txBody>
          <a:bodyPr wrap="square" lIns="0" rIns="0" rtlCol="0" anchor="t">
            <a:spAutoFit/>
          </a:bodyPr>
          <a:lstStyle/>
          <a:p>
            <a:pPr defTabSz="685800">
              <a:lnSpc>
                <a:spcPct val="90000"/>
              </a:lnSpc>
              <a:spcBef>
                <a:spcPts val="750"/>
              </a:spcBef>
            </a:pPr>
            <a:r>
              <a:rPr lang="en-US" sz="1600">
                <a:solidFill>
                  <a:schemeClr val="tx2"/>
                </a:solidFill>
              </a:rPr>
              <a:t>These approaches can help Care Coordinators and families identify protective factors (e.g., socializing with friends, participating in accessible services) as well as risk factors (e.g., missing school, missing work, experiencing bullying) when developing interventions and activities to meet care plan goals.</a:t>
            </a:r>
            <a:r>
              <a:rPr lang="en-US" sz="1600" baseline="30000">
                <a:solidFill>
                  <a:schemeClr val="tx2"/>
                </a:solidFill>
              </a:rPr>
              <a:t>1</a:t>
            </a:r>
            <a:endParaRPr lang="en-US" sz="1600">
              <a:solidFill>
                <a:schemeClr val="tx2"/>
              </a:solidFill>
            </a:endParaRPr>
          </a:p>
          <a:p>
            <a:pPr defTabSz="685800">
              <a:lnSpc>
                <a:spcPct val="90000"/>
              </a:lnSpc>
              <a:spcBef>
                <a:spcPts val="750"/>
              </a:spcBef>
            </a:pPr>
            <a:endParaRPr lang="en-US" sz="1400">
              <a:solidFill>
                <a:schemeClr val="tx2"/>
              </a:solidFill>
            </a:endParaRPr>
          </a:p>
        </p:txBody>
      </p:sp>
      <p:sp>
        <p:nvSpPr>
          <p:cNvPr id="20" name="TextBox 19">
            <a:extLst>
              <a:ext uri="{FF2B5EF4-FFF2-40B4-BE49-F238E27FC236}">
                <a16:creationId xmlns:a16="http://schemas.microsoft.com/office/drawing/2014/main" id="{0B3E34E4-D1A2-8685-FDB5-A3F01F25C846}"/>
              </a:ext>
            </a:extLst>
          </p:cNvPr>
          <p:cNvSpPr txBox="1"/>
          <p:nvPr/>
        </p:nvSpPr>
        <p:spPr>
          <a:xfrm>
            <a:off x="8559216" y="4139990"/>
            <a:ext cx="3514526" cy="1643527"/>
          </a:xfrm>
          <a:prstGeom prst="rect">
            <a:avLst/>
          </a:prstGeom>
          <a:noFill/>
        </p:spPr>
        <p:txBody>
          <a:bodyPr wrap="square" lIns="0" rIns="0" rtlCol="0" anchor="t">
            <a:spAutoFit/>
          </a:bodyPr>
          <a:lstStyle/>
          <a:p>
            <a:pPr defTabSz="685800">
              <a:lnSpc>
                <a:spcPct val="90000"/>
              </a:lnSpc>
              <a:spcBef>
                <a:spcPts val="750"/>
              </a:spcBef>
            </a:pPr>
            <a:r>
              <a:rPr lang="en-US" sz="1600">
                <a:solidFill>
                  <a:schemeClr val="tx2"/>
                </a:solidFill>
              </a:rPr>
              <a:t>Knowledge of these approaches can help Care Coordinators seek ways to identify goals and connect enrollees and families to services and supports that promote well-being and quality of life, based on the enrollee’s and family’s preferences and goals.</a:t>
            </a:r>
          </a:p>
        </p:txBody>
      </p:sp>
      <p:sp>
        <p:nvSpPr>
          <p:cNvPr id="23" name="TextBox 22">
            <a:extLst>
              <a:ext uri="{FF2B5EF4-FFF2-40B4-BE49-F238E27FC236}">
                <a16:creationId xmlns:a16="http://schemas.microsoft.com/office/drawing/2014/main" id="{ECCB0CC3-60B0-9805-7C67-27F89D66909D}"/>
              </a:ext>
            </a:extLst>
          </p:cNvPr>
          <p:cNvSpPr txBox="1"/>
          <p:nvPr/>
        </p:nvSpPr>
        <p:spPr>
          <a:xfrm>
            <a:off x="749434" y="2102957"/>
            <a:ext cx="3628610" cy="1643527"/>
          </a:xfrm>
          <a:prstGeom prst="rect">
            <a:avLst/>
          </a:prstGeom>
          <a:noFill/>
        </p:spPr>
        <p:txBody>
          <a:bodyPr wrap="square" lIns="0" rIns="0" rtlCol="0" anchor="t">
            <a:spAutoFit/>
          </a:bodyPr>
          <a:lstStyle/>
          <a:p>
            <a:pPr defTabSz="685800">
              <a:lnSpc>
                <a:spcPct val="90000"/>
              </a:lnSpc>
              <a:spcBef>
                <a:spcPts val="750"/>
              </a:spcBef>
            </a:pPr>
            <a:r>
              <a:rPr lang="en-US" sz="1600">
                <a:solidFill>
                  <a:schemeClr val="tx2"/>
                </a:solidFill>
              </a:rPr>
              <a:t>Concepts of both the Life Course and Whole Person Health approaches can be used as a framework for assessing for and connecting enrollees and their families to needed services and supports, across their development into adolescence and adulthood.</a:t>
            </a:r>
          </a:p>
        </p:txBody>
      </p:sp>
      <p:sp>
        <p:nvSpPr>
          <p:cNvPr id="26" name="TextBox 25">
            <a:extLst>
              <a:ext uri="{FF2B5EF4-FFF2-40B4-BE49-F238E27FC236}">
                <a16:creationId xmlns:a16="http://schemas.microsoft.com/office/drawing/2014/main" id="{5FDDB419-8632-966E-A0C8-A485461C632E}"/>
              </a:ext>
            </a:extLst>
          </p:cNvPr>
          <p:cNvSpPr txBox="1"/>
          <p:nvPr/>
        </p:nvSpPr>
        <p:spPr>
          <a:xfrm>
            <a:off x="248655" y="4139990"/>
            <a:ext cx="3581302" cy="1323439"/>
          </a:xfrm>
          <a:prstGeom prst="rect">
            <a:avLst/>
          </a:prstGeom>
          <a:noFill/>
        </p:spPr>
        <p:txBody>
          <a:bodyPr wrap="square" lIns="0" rIns="0" rtlCol="0" anchor="t">
            <a:spAutoFit/>
          </a:bodyPr>
          <a:lstStyle/>
          <a:p>
            <a:pPr lvl="1"/>
            <a:r>
              <a:rPr lang="en-US" sz="1600">
                <a:solidFill>
                  <a:schemeClr val="tx2"/>
                </a:solidFill>
              </a:rPr>
              <a:t>These approaches can help Care Coordinators consider the needs of the enrollee and family holistically, promoting whole person care across the lifespan.</a:t>
            </a:r>
          </a:p>
        </p:txBody>
      </p:sp>
      <p:sp>
        <p:nvSpPr>
          <p:cNvPr id="27" name="TextBox 26">
            <a:extLst>
              <a:ext uri="{FF2B5EF4-FFF2-40B4-BE49-F238E27FC236}">
                <a16:creationId xmlns:a16="http://schemas.microsoft.com/office/drawing/2014/main" id="{4059C410-2DA0-18A4-5F78-F4F2860A4528}"/>
              </a:ext>
            </a:extLst>
          </p:cNvPr>
          <p:cNvSpPr txBox="1"/>
          <p:nvPr/>
        </p:nvSpPr>
        <p:spPr>
          <a:xfrm>
            <a:off x="2439943" y="942716"/>
            <a:ext cx="7305768" cy="1077218"/>
          </a:xfrm>
          <a:prstGeom prst="rect">
            <a:avLst/>
          </a:prstGeom>
          <a:noFill/>
        </p:spPr>
        <p:txBody>
          <a:bodyPr wrap="square" lIns="0" rIns="0" rtlCol="0" anchor="ctr">
            <a:spAutoFit/>
          </a:bodyPr>
          <a:lstStyle/>
          <a:p>
            <a:pPr algn="ctr"/>
            <a:r>
              <a:rPr lang="en-US" sz="3200">
                <a:solidFill>
                  <a:schemeClr val="bg1">
                    <a:lumMod val="50000"/>
                  </a:schemeClr>
                </a:solidFill>
              </a:rPr>
              <a:t>Implications for Care Coordinators serving children with medical complexity:</a:t>
            </a:r>
          </a:p>
        </p:txBody>
      </p:sp>
      <p:sp>
        <p:nvSpPr>
          <p:cNvPr id="28" name="Text Placeholder 5">
            <a:extLst>
              <a:ext uri="{FF2B5EF4-FFF2-40B4-BE49-F238E27FC236}">
                <a16:creationId xmlns:a16="http://schemas.microsoft.com/office/drawing/2014/main" id="{629731C2-4F94-073F-D61E-AD17830A8357}"/>
              </a:ext>
            </a:extLst>
          </p:cNvPr>
          <p:cNvSpPr>
            <a:spLocks noGrp="1"/>
          </p:cNvSpPr>
          <p:nvPr>
            <p:ph type="body" sz="quarter" idx="13"/>
          </p:nvPr>
        </p:nvSpPr>
        <p:spPr>
          <a:xfrm>
            <a:off x="44690" y="5581285"/>
            <a:ext cx="4790506" cy="892921"/>
          </a:xfrm>
        </p:spPr>
        <p:txBody>
          <a:bodyPr>
            <a:normAutofit/>
          </a:bodyPr>
          <a:lstStyle/>
          <a:p>
            <a:r>
              <a:rPr lang="en-US"/>
              <a:t>1. Coleman C.L., et al. Quality of Life and Well-Being for Children and Youth With Special Health Care Needs and their Families: A Vision for the Future. </a:t>
            </a:r>
            <a:r>
              <a:rPr kumimoji="0" lang="en-US" sz="1000" b="0" i="0" u="none" strike="noStrike" kern="1200" cap="none" spc="0" normalizeH="0" baseline="0" noProof="0" err="1">
                <a:ln>
                  <a:noFill/>
                </a:ln>
                <a:solidFill>
                  <a:prstClr val="black"/>
                </a:solidFill>
                <a:effectLst/>
                <a:uLnTx/>
                <a:uFillTx/>
                <a:latin typeface="Calibri Light" panose="020F0302020204030204"/>
                <a:ea typeface="+mn-ea"/>
                <a:cs typeface="+mn-cs"/>
              </a:rPr>
              <a:t>Peditrics</a:t>
            </a:r>
            <a:r>
              <a:rPr kumimoji="0" lang="en-US" sz="1000" b="0" i="0" u="none" strike="noStrike" kern="1200" cap="none" spc="0" normalizeH="0" baseline="0" noProof="0">
                <a:ln>
                  <a:noFill/>
                </a:ln>
                <a:solidFill>
                  <a:prstClr val="black"/>
                </a:solidFill>
                <a:effectLst/>
                <a:uLnTx/>
                <a:uFillTx/>
                <a:latin typeface="Calibri Light" panose="020F0302020204030204"/>
                <a:ea typeface="+mn-ea"/>
                <a:cs typeface="+mn-cs"/>
              </a:rPr>
              <a:t>, vol. 149, number s7, June 2022. e20211056150C. Accessed: </a:t>
            </a:r>
            <a:r>
              <a:rPr kumimoji="0" lang="en-US" sz="1000" b="0" i="0" u="none" strike="noStrike" kern="1200" cap="none" spc="0" normalizeH="0" baseline="0" noProof="0">
                <a:ln>
                  <a:noFill/>
                </a:ln>
                <a:solidFill>
                  <a:prstClr val="black"/>
                </a:solidFill>
                <a:effectLst/>
                <a:uLnTx/>
                <a:uFillTx/>
                <a:latin typeface="Calibri Light" panose="020F0302020204030204"/>
                <a:ea typeface="+mn-ea"/>
                <a:cs typeface="+mn-cs"/>
                <a:hlinkClick r:id="rId2"/>
              </a:rPr>
              <a:t>https://publications.aap.org/pediatrics/issue/149/Supplement%207?autologincheck=redirected</a:t>
            </a:r>
            <a:r>
              <a:rPr kumimoji="0" lang="en-US" sz="1000" b="0" i="0" u="none" strike="noStrike" kern="1200" cap="none" spc="0" normalizeH="0" baseline="0" noProof="0">
                <a:ln>
                  <a:noFill/>
                </a:ln>
                <a:solidFill>
                  <a:prstClr val="black"/>
                </a:solidFill>
                <a:effectLst/>
                <a:uLnTx/>
                <a:uFillTx/>
                <a:latin typeface="Calibri Light" panose="020F0302020204030204"/>
                <a:ea typeface="+mn-ea"/>
                <a:cs typeface="+mn-cs"/>
              </a:rPr>
              <a:t>. </a:t>
            </a:r>
            <a:endParaRPr lang="en-US"/>
          </a:p>
        </p:txBody>
      </p:sp>
    </p:spTree>
    <p:extLst>
      <p:ext uri="{BB962C8B-B14F-4D97-AF65-F5344CB8AC3E}">
        <p14:creationId xmlns:p14="http://schemas.microsoft.com/office/powerpoint/2010/main" val="1759410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8E684B-E1C9-634C-0960-7AAB058990B5}"/>
              </a:ext>
            </a:extLst>
          </p:cNvPr>
          <p:cNvSpPr>
            <a:spLocks noGrp="1"/>
          </p:cNvSpPr>
          <p:nvPr>
            <p:ph type="sldNum" sz="quarter" idx="12"/>
          </p:nvPr>
        </p:nvSpPr>
        <p:spPr>
          <a:xfrm>
            <a:off x="7947889" y="6388121"/>
            <a:ext cx="3387410" cy="365125"/>
          </a:xfrm>
        </p:spPr>
        <p:txBody>
          <a:bodyPr/>
          <a:lstStyle/>
          <a:p>
            <a:fld id="{DBB69489-DF73-4A76-950F-93D686310CE9}" type="slidenum">
              <a:rPr lang="en-US" smtClean="0"/>
              <a:t>25</a:t>
            </a:fld>
            <a:endParaRPr lang="en-US"/>
          </a:p>
        </p:txBody>
      </p:sp>
      <p:sp>
        <p:nvSpPr>
          <p:cNvPr id="4" name="Title 3">
            <a:extLst>
              <a:ext uri="{FF2B5EF4-FFF2-40B4-BE49-F238E27FC236}">
                <a16:creationId xmlns:a16="http://schemas.microsoft.com/office/drawing/2014/main" id="{216BFA72-1B52-4AA7-3BEF-350EFC27EA3B}"/>
              </a:ext>
            </a:extLst>
          </p:cNvPr>
          <p:cNvSpPr>
            <a:spLocks noGrp="1"/>
          </p:cNvSpPr>
          <p:nvPr>
            <p:ph type="title"/>
          </p:nvPr>
        </p:nvSpPr>
        <p:spPr>
          <a:xfrm>
            <a:off x="838199" y="379685"/>
            <a:ext cx="10515601" cy="553998"/>
          </a:xfrm>
        </p:spPr>
        <p:txBody>
          <a:bodyPr/>
          <a:lstStyle/>
          <a:p>
            <a:r>
              <a:rPr lang="en-US"/>
              <a:t>Coordinating Holistic and Integrated Care: Integrated Care Needs and Care Planning</a:t>
            </a:r>
          </a:p>
        </p:txBody>
      </p:sp>
      <p:sp>
        <p:nvSpPr>
          <p:cNvPr id="6" name="직사각형 2">
            <a:extLst>
              <a:ext uri="{FF2B5EF4-FFF2-40B4-BE49-F238E27FC236}">
                <a16:creationId xmlns:a16="http://schemas.microsoft.com/office/drawing/2014/main" id="{84823A11-7157-0876-8307-14282F5C70CB}"/>
              </a:ext>
            </a:extLst>
          </p:cNvPr>
          <p:cNvSpPr/>
          <p:nvPr/>
        </p:nvSpPr>
        <p:spPr>
          <a:xfrm rot="5400000">
            <a:off x="218023" y="2305340"/>
            <a:ext cx="1676422" cy="68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7" name="Triangle 77">
            <a:extLst>
              <a:ext uri="{FF2B5EF4-FFF2-40B4-BE49-F238E27FC236}">
                <a16:creationId xmlns:a16="http://schemas.microsoft.com/office/drawing/2014/main" id="{FF8E2974-FAA0-D706-FECA-059B6E0CDDC5}"/>
              </a:ext>
            </a:extLst>
          </p:cNvPr>
          <p:cNvSpPr/>
          <p:nvPr/>
        </p:nvSpPr>
        <p:spPr>
          <a:xfrm rot="5400000">
            <a:off x="4650246" y="1451791"/>
            <a:ext cx="238441" cy="16499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8" name="직사각형 1">
            <a:extLst>
              <a:ext uri="{FF2B5EF4-FFF2-40B4-BE49-F238E27FC236}">
                <a16:creationId xmlns:a16="http://schemas.microsoft.com/office/drawing/2014/main" id="{E2F74945-BC03-46F1-408A-55F601F5CD64}"/>
              </a:ext>
            </a:extLst>
          </p:cNvPr>
          <p:cNvSpPr/>
          <p:nvPr/>
        </p:nvSpPr>
        <p:spPr>
          <a:xfrm>
            <a:off x="1021890" y="1500051"/>
            <a:ext cx="3665079" cy="698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10" name="직사각형 2">
            <a:extLst>
              <a:ext uri="{FF2B5EF4-FFF2-40B4-BE49-F238E27FC236}">
                <a16:creationId xmlns:a16="http://schemas.microsoft.com/office/drawing/2014/main" id="{32D72501-FAF8-B5AF-5B53-DDE8C71F2B8D}"/>
              </a:ext>
            </a:extLst>
          </p:cNvPr>
          <p:cNvSpPr/>
          <p:nvPr/>
        </p:nvSpPr>
        <p:spPr>
          <a:xfrm rot="5400000">
            <a:off x="5419193" y="2147492"/>
            <a:ext cx="1376853" cy="848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11" name="Triangle 95">
            <a:extLst>
              <a:ext uri="{FF2B5EF4-FFF2-40B4-BE49-F238E27FC236}">
                <a16:creationId xmlns:a16="http://schemas.microsoft.com/office/drawing/2014/main" id="{4536FE7B-610F-6541-FBA1-C7FA1BA22354}"/>
              </a:ext>
            </a:extLst>
          </p:cNvPr>
          <p:cNvSpPr/>
          <p:nvPr/>
        </p:nvSpPr>
        <p:spPr>
          <a:xfrm rot="5400000">
            <a:off x="9624242" y="1432418"/>
            <a:ext cx="238441" cy="20373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12" name="직사각형 1">
            <a:extLst>
              <a:ext uri="{FF2B5EF4-FFF2-40B4-BE49-F238E27FC236}">
                <a16:creationId xmlns:a16="http://schemas.microsoft.com/office/drawing/2014/main" id="{4C9F47E8-5F4D-2A93-6B09-4D1179442CDC}"/>
              </a:ext>
            </a:extLst>
          </p:cNvPr>
          <p:cNvSpPr/>
          <p:nvPr/>
        </p:nvSpPr>
        <p:spPr>
          <a:xfrm>
            <a:off x="6065210" y="1501474"/>
            <a:ext cx="3586014" cy="684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sp>
        <p:nvSpPr>
          <p:cNvPr id="13" name="TextBox 12">
            <a:extLst>
              <a:ext uri="{FF2B5EF4-FFF2-40B4-BE49-F238E27FC236}">
                <a16:creationId xmlns:a16="http://schemas.microsoft.com/office/drawing/2014/main" id="{12250827-CA2E-76DD-E26B-5B50D58070B6}"/>
              </a:ext>
            </a:extLst>
          </p:cNvPr>
          <p:cNvSpPr txBox="1"/>
          <p:nvPr/>
        </p:nvSpPr>
        <p:spPr>
          <a:xfrm>
            <a:off x="978838" y="2301648"/>
            <a:ext cx="4261627" cy="2769989"/>
          </a:xfrm>
          <a:prstGeom prst="rect">
            <a:avLst/>
          </a:prstGeom>
          <a:noFill/>
        </p:spPr>
        <p:txBody>
          <a:bodyPr wrap="square" rtlCol="0">
            <a:spAutoFit/>
          </a:bodyPr>
          <a:lstStyle/>
          <a:p>
            <a:pPr marL="742950" lvl="1" indent="-285750">
              <a:buFont typeface="Arial" panose="020B0604020202020204" pitchFamily="34" charset="0"/>
              <a:buChar char="•"/>
            </a:pPr>
            <a:r>
              <a:rPr lang="en-US" sz="1600">
                <a:solidFill>
                  <a:schemeClr val="tx2"/>
                </a:solidFill>
              </a:rPr>
              <a:t>Starts with the principles outlined in Domain 2 of the National Care Coordination Standards: Shared Plan of Care</a:t>
            </a:r>
          </a:p>
          <a:p>
            <a:pPr marL="742950" lvl="1" indent="-285750">
              <a:buFont typeface="Arial" panose="020B0604020202020204" pitchFamily="34" charset="0"/>
              <a:buChar char="•"/>
            </a:pPr>
            <a:r>
              <a:rPr lang="en-US" sz="1600">
                <a:solidFill>
                  <a:schemeClr val="tx2"/>
                </a:solidFill>
              </a:rPr>
              <a:t>Incorporates a holistic and lifespan view of the enrollee and family’s needs (Life Course and Whole Person Health approaches)</a:t>
            </a:r>
          </a:p>
          <a:p>
            <a:pPr marL="742950" lvl="1" indent="-285750">
              <a:buFont typeface="Arial" panose="020B0604020202020204" pitchFamily="34" charset="0"/>
              <a:buChar char="•"/>
            </a:pPr>
            <a:r>
              <a:rPr lang="en-US" sz="1600">
                <a:solidFill>
                  <a:schemeClr val="tx2"/>
                </a:solidFill>
              </a:rPr>
              <a:t>Is adapted based on the enrollee’s and family’s preferences and goals</a:t>
            </a:r>
          </a:p>
          <a:p>
            <a:endParaRPr lang="en-US" sz="1400">
              <a:solidFill>
                <a:schemeClr val="tx2"/>
              </a:solidFill>
              <a:ea typeface="Lato Light" panose="020F0502020204030203" pitchFamily="34" charset="0"/>
              <a:cs typeface="Lato Light" panose="020F0502020204030203" pitchFamily="34" charset="0"/>
            </a:endParaRPr>
          </a:p>
        </p:txBody>
      </p:sp>
      <p:sp>
        <p:nvSpPr>
          <p:cNvPr id="14" name="Rectangle 13">
            <a:extLst>
              <a:ext uri="{FF2B5EF4-FFF2-40B4-BE49-F238E27FC236}">
                <a16:creationId xmlns:a16="http://schemas.microsoft.com/office/drawing/2014/main" id="{3E19CC47-62FC-5538-B0EA-D07527AF4EC3}"/>
              </a:ext>
            </a:extLst>
          </p:cNvPr>
          <p:cNvSpPr/>
          <p:nvPr/>
        </p:nvSpPr>
        <p:spPr>
          <a:xfrm>
            <a:off x="1220767" y="1627884"/>
            <a:ext cx="3103273" cy="707886"/>
          </a:xfrm>
          <a:prstGeom prst="rect">
            <a:avLst/>
          </a:prstGeom>
        </p:spPr>
        <p:txBody>
          <a:bodyPr wrap="square">
            <a:spAutoFit/>
          </a:bodyPr>
          <a:lstStyle/>
          <a:p>
            <a:r>
              <a:rPr lang="en-US" sz="2000" b="1">
                <a:solidFill>
                  <a:schemeClr val="tx2"/>
                </a:solidFill>
                <a:latin typeface="+mj-lt"/>
                <a:ea typeface="Roboto Medium" panose="02000000000000000000" pitchFamily="2" charset="0"/>
                <a:cs typeface="Montserrat" charset="0"/>
              </a:rPr>
              <a:t>Integrated Care Needs and Care Planning:</a:t>
            </a:r>
          </a:p>
        </p:txBody>
      </p:sp>
      <p:sp>
        <p:nvSpPr>
          <p:cNvPr id="15" name="TextBox 14">
            <a:extLst>
              <a:ext uri="{FF2B5EF4-FFF2-40B4-BE49-F238E27FC236}">
                <a16:creationId xmlns:a16="http://schemas.microsoft.com/office/drawing/2014/main" id="{77D0BE77-B659-1DC4-1366-83A13A267C9E}"/>
              </a:ext>
            </a:extLst>
          </p:cNvPr>
          <p:cNvSpPr txBox="1"/>
          <p:nvPr/>
        </p:nvSpPr>
        <p:spPr>
          <a:xfrm>
            <a:off x="6688095" y="2293065"/>
            <a:ext cx="5262422" cy="3539430"/>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chemeClr val="tx2"/>
                </a:solidFill>
                <a:ea typeface="Lato Light" panose="020F0502020204030203" pitchFamily="34" charset="0"/>
                <a:cs typeface="Lato Light" panose="020F0502020204030203" pitchFamily="34" charset="0"/>
              </a:rPr>
              <a:t>During your assessment, you discover that the enrollee needs to be connected to a behavioral health care provider and you find out that the night nurse has missed several shifts over the past month.</a:t>
            </a:r>
          </a:p>
          <a:p>
            <a:pPr marL="285750" indent="-285750">
              <a:buFont typeface="Arial" panose="020B0604020202020204" pitchFamily="34" charset="0"/>
              <a:buChar char="•"/>
            </a:pPr>
            <a:r>
              <a:rPr lang="en-US" sz="1600">
                <a:solidFill>
                  <a:schemeClr val="tx2"/>
                </a:solidFill>
                <a:ea typeface="Lato Light" panose="020F0502020204030203" pitchFamily="34" charset="0"/>
                <a:cs typeface="Lato Light" panose="020F0502020204030203" pitchFamily="34" charset="0"/>
              </a:rPr>
              <a:t>During a check in with the enrollee’s mother, you discover that she has been diagnosed with a terminal illness and she is the child’s sole caregiver.</a:t>
            </a:r>
          </a:p>
          <a:p>
            <a:pPr marL="285750" indent="-285750">
              <a:buFont typeface="Arial" panose="020B0604020202020204" pitchFamily="34" charset="0"/>
              <a:buChar char="•"/>
            </a:pPr>
            <a:r>
              <a:rPr lang="en-US" sz="1600">
                <a:solidFill>
                  <a:schemeClr val="tx2"/>
                </a:solidFill>
                <a:ea typeface="Lato Light" panose="020F0502020204030203" pitchFamily="34" charset="0"/>
                <a:cs typeface="Lato Light" panose="020F0502020204030203" pitchFamily="34" charset="0"/>
              </a:rPr>
              <a:t>During a conversation with a family of a child that recently started attending school, you find out that they are struggling academically, and their respiratory condition is causing them to need to go emergency room frequently. You also find out that the family must find another home because they are no longer able to afford their rent.</a:t>
            </a:r>
          </a:p>
        </p:txBody>
      </p:sp>
      <p:sp>
        <p:nvSpPr>
          <p:cNvPr id="16" name="Rectangle 15">
            <a:extLst>
              <a:ext uri="{FF2B5EF4-FFF2-40B4-BE49-F238E27FC236}">
                <a16:creationId xmlns:a16="http://schemas.microsoft.com/office/drawing/2014/main" id="{D0D068C4-C7E2-C785-F9EB-C0B835AEB8D3}"/>
              </a:ext>
            </a:extLst>
          </p:cNvPr>
          <p:cNvSpPr/>
          <p:nvPr/>
        </p:nvSpPr>
        <p:spPr>
          <a:xfrm>
            <a:off x="6226552" y="1627883"/>
            <a:ext cx="4977209" cy="707886"/>
          </a:xfrm>
          <a:prstGeom prst="rect">
            <a:avLst/>
          </a:prstGeom>
        </p:spPr>
        <p:txBody>
          <a:bodyPr wrap="square">
            <a:spAutoFit/>
          </a:bodyPr>
          <a:lstStyle/>
          <a:p>
            <a:r>
              <a:rPr lang="en-US" sz="2000" b="1">
                <a:solidFill>
                  <a:schemeClr val="tx2"/>
                </a:solidFill>
                <a:latin typeface="+mj-lt"/>
                <a:ea typeface="Roboto Medium" panose="02000000000000000000" pitchFamily="2" charset="0"/>
                <a:cs typeface="Montserrat" charset="0"/>
              </a:rPr>
              <a:t>Consider how you will coordinate care in these instances:</a:t>
            </a:r>
          </a:p>
        </p:txBody>
      </p:sp>
      <p:sp>
        <p:nvSpPr>
          <p:cNvPr id="20" name="Forma libre 139">
            <a:extLst>
              <a:ext uri="{FF2B5EF4-FFF2-40B4-BE49-F238E27FC236}">
                <a16:creationId xmlns:a16="http://schemas.microsoft.com/office/drawing/2014/main" id="{2B59556D-F273-A150-FC9B-CDBA10AF6101}"/>
              </a:ext>
            </a:extLst>
          </p:cNvPr>
          <p:cNvSpPr/>
          <p:nvPr/>
        </p:nvSpPr>
        <p:spPr>
          <a:xfrm>
            <a:off x="5927601" y="2117003"/>
            <a:ext cx="60138" cy="48701"/>
          </a:xfrm>
          <a:custGeom>
            <a:avLst/>
            <a:gdLst>
              <a:gd name="connsiteX0" fmla="*/ 1 w 81606"/>
              <a:gd name="connsiteY0" fmla="*/ 2 h 81606"/>
              <a:gd name="connsiteX1" fmla="*/ 81608 w 81606"/>
              <a:gd name="connsiteY1" fmla="*/ 2 h 81606"/>
              <a:gd name="connsiteX2" fmla="*/ 81608 w 81606"/>
              <a:gd name="connsiteY2" fmla="*/ 81609 h 81606"/>
              <a:gd name="connsiteX3" fmla="*/ 1 w 81606"/>
              <a:gd name="connsiteY3" fmla="*/ 81609 h 81606"/>
            </a:gdLst>
            <a:ahLst/>
            <a:cxnLst>
              <a:cxn ang="0">
                <a:pos x="connsiteX0" y="connsiteY0"/>
              </a:cxn>
              <a:cxn ang="0">
                <a:pos x="connsiteX1" y="connsiteY1"/>
              </a:cxn>
              <a:cxn ang="0">
                <a:pos x="connsiteX2" y="connsiteY2"/>
              </a:cxn>
              <a:cxn ang="0">
                <a:pos x="connsiteX3" y="connsiteY3"/>
              </a:cxn>
            </a:cxnLst>
            <a:rect l="l" t="t" r="r" b="b"/>
            <a:pathLst>
              <a:path w="81606" h="81606">
                <a:moveTo>
                  <a:pt x="1" y="2"/>
                </a:moveTo>
                <a:lnTo>
                  <a:pt x="81608" y="2"/>
                </a:lnTo>
                <a:lnTo>
                  <a:pt x="81608" y="81609"/>
                </a:lnTo>
                <a:lnTo>
                  <a:pt x="1" y="81609"/>
                </a:lnTo>
                <a:close/>
              </a:path>
            </a:pathLst>
          </a:custGeom>
          <a:solidFill>
            <a:schemeClr val="bg1"/>
          </a:solidFill>
          <a:ln w="1374" cap="flat">
            <a:noFill/>
            <a:prstDash val="solid"/>
            <a:miter/>
          </a:ln>
        </p:spPr>
        <p:txBody>
          <a:bodyPr rtlCol="0" anchor="ctr"/>
          <a:lstStyle/>
          <a:p>
            <a:endParaRPr lang="es-MX" sz="898"/>
          </a:p>
        </p:txBody>
      </p:sp>
      <p:sp>
        <p:nvSpPr>
          <p:cNvPr id="21" name="Forma libre 140">
            <a:extLst>
              <a:ext uri="{FF2B5EF4-FFF2-40B4-BE49-F238E27FC236}">
                <a16:creationId xmlns:a16="http://schemas.microsoft.com/office/drawing/2014/main" id="{0C288E80-108B-DCA0-B960-A14A28DAF9F4}"/>
              </a:ext>
            </a:extLst>
          </p:cNvPr>
          <p:cNvSpPr/>
          <p:nvPr/>
        </p:nvSpPr>
        <p:spPr>
          <a:xfrm>
            <a:off x="5927601" y="2242920"/>
            <a:ext cx="60138" cy="48701"/>
          </a:xfrm>
          <a:custGeom>
            <a:avLst/>
            <a:gdLst>
              <a:gd name="connsiteX0" fmla="*/ 1 w 81606"/>
              <a:gd name="connsiteY0" fmla="*/ 7 h 81606"/>
              <a:gd name="connsiteX1" fmla="*/ 81608 w 81606"/>
              <a:gd name="connsiteY1" fmla="*/ 7 h 81606"/>
              <a:gd name="connsiteX2" fmla="*/ 81608 w 81606"/>
              <a:gd name="connsiteY2" fmla="*/ 81613 h 81606"/>
              <a:gd name="connsiteX3" fmla="*/ 1 w 81606"/>
              <a:gd name="connsiteY3" fmla="*/ 81613 h 81606"/>
            </a:gdLst>
            <a:ahLst/>
            <a:cxnLst>
              <a:cxn ang="0">
                <a:pos x="connsiteX0" y="connsiteY0"/>
              </a:cxn>
              <a:cxn ang="0">
                <a:pos x="connsiteX1" y="connsiteY1"/>
              </a:cxn>
              <a:cxn ang="0">
                <a:pos x="connsiteX2" y="connsiteY2"/>
              </a:cxn>
              <a:cxn ang="0">
                <a:pos x="connsiteX3" y="connsiteY3"/>
              </a:cxn>
            </a:cxnLst>
            <a:rect l="l" t="t" r="r" b="b"/>
            <a:pathLst>
              <a:path w="81606" h="81606">
                <a:moveTo>
                  <a:pt x="1" y="7"/>
                </a:moveTo>
                <a:lnTo>
                  <a:pt x="81608" y="7"/>
                </a:lnTo>
                <a:lnTo>
                  <a:pt x="81608" y="81613"/>
                </a:lnTo>
                <a:lnTo>
                  <a:pt x="1" y="81613"/>
                </a:lnTo>
                <a:close/>
              </a:path>
            </a:pathLst>
          </a:custGeom>
          <a:solidFill>
            <a:schemeClr val="bg1"/>
          </a:solidFill>
          <a:ln w="1374" cap="flat">
            <a:noFill/>
            <a:prstDash val="solid"/>
            <a:miter/>
          </a:ln>
        </p:spPr>
        <p:txBody>
          <a:bodyPr rtlCol="0" anchor="ctr"/>
          <a:lstStyle/>
          <a:p>
            <a:endParaRPr lang="es-MX" sz="898"/>
          </a:p>
        </p:txBody>
      </p:sp>
      <p:sp>
        <p:nvSpPr>
          <p:cNvPr id="22" name="Forma libre 141">
            <a:extLst>
              <a:ext uri="{FF2B5EF4-FFF2-40B4-BE49-F238E27FC236}">
                <a16:creationId xmlns:a16="http://schemas.microsoft.com/office/drawing/2014/main" id="{C30A435D-5B5E-2EE0-76C4-79B953B53E28}"/>
              </a:ext>
            </a:extLst>
          </p:cNvPr>
          <p:cNvSpPr/>
          <p:nvPr/>
        </p:nvSpPr>
        <p:spPr>
          <a:xfrm>
            <a:off x="5927601" y="2368836"/>
            <a:ext cx="60138" cy="48701"/>
          </a:xfrm>
          <a:custGeom>
            <a:avLst/>
            <a:gdLst>
              <a:gd name="connsiteX0" fmla="*/ 1 w 81606"/>
              <a:gd name="connsiteY0" fmla="*/ 12 h 81606"/>
              <a:gd name="connsiteX1" fmla="*/ 81608 w 81606"/>
              <a:gd name="connsiteY1" fmla="*/ 12 h 81606"/>
              <a:gd name="connsiteX2" fmla="*/ 81608 w 81606"/>
              <a:gd name="connsiteY2" fmla="*/ 81618 h 81606"/>
              <a:gd name="connsiteX3" fmla="*/ 1 w 81606"/>
              <a:gd name="connsiteY3" fmla="*/ 81618 h 81606"/>
            </a:gdLst>
            <a:ahLst/>
            <a:cxnLst>
              <a:cxn ang="0">
                <a:pos x="connsiteX0" y="connsiteY0"/>
              </a:cxn>
              <a:cxn ang="0">
                <a:pos x="connsiteX1" y="connsiteY1"/>
              </a:cxn>
              <a:cxn ang="0">
                <a:pos x="connsiteX2" y="connsiteY2"/>
              </a:cxn>
              <a:cxn ang="0">
                <a:pos x="connsiteX3" y="connsiteY3"/>
              </a:cxn>
            </a:cxnLst>
            <a:rect l="l" t="t" r="r" b="b"/>
            <a:pathLst>
              <a:path w="81606" h="81606">
                <a:moveTo>
                  <a:pt x="1" y="12"/>
                </a:moveTo>
                <a:lnTo>
                  <a:pt x="81608" y="12"/>
                </a:lnTo>
                <a:lnTo>
                  <a:pt x="81608" y="81618"/>
                </a:lnTo>
                <a:lnTo>
                  <a:pt x="1" y="81618"/>
                </a:lnTo>
                <a:close/>
              </a:path>
            </a:pathLst>
          </a:custGeom>
          <a:solidFill>
            <a:schemeClr val="bg1"/>
          </a:solidFill>
          <a:ln w="1374" cap="flat">
            <a:noFill/>
            <a:prstDash val="solid"/>
            <a:miter/>
          </a:ln>
        </p:spPr>
        <p:txBody>
          <a:bodyPr rtlCol="0" anchor="ctr"/>
          <a:lstStyle/>
          <a:p>
            <a:endParaRPr lang="es-MX" sz="898"/>
          </a:p>
        </p:txBody>
      </p:sp>
      <p:sp>
        <p:nvSpPr>
          <p:cNvPr id="24" name="Oval 23">
            <a:extLst>
              <a:ext uri="{FF2B5EF4-FFF2-40B4-BE49-F238E27FC236}">
                <a16:creationId xmlns:a16="http://schemas.microsoft.com/office/drawing/2014/main" id="{B89E2E29-26F2-0B87-D831-A86D8E9696D2}"/>
              </a:ext>
            </a:extLst>
          </p:cNvPr>
          <p:cNvSpPr/>
          <p:nvPr/>
        </p:nvSpPr>
        <p:spPr>
          <a:xfrm>
            <a:off x="483821" y="2531146"/>
            <a:ext cx="1076131" cy="1072660"/>
          </a:xfrm>
          <a:prstGeom prst="ellipse">
            <a:avLst/>
          </a:prstGeom>
          <a:solidFill>
            <a:schemeClr val="accent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pic>
        <p:nvPicPr>
          <p:cNvPr id="26" name="Graphic 25" descr="Pencil with solid fill">
            <a:extLst>
              <a:ext uri="{FF2B5EF4-FFF2-40B4-BE49-F238E27FC236}">
                <a16:creationId xmlns:a16="http://schemas.microsoft.com/office/drawing/2014/main" id="{C5D48990-EB4F-AF9E-7C49-E8F1DBB5B4B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3909" y="2751440"/>
            <a:ext cx="655956" cy="655956"/>
          </a:xfrm>
          <a:prstGeom prst="rect">
            <a:avLst/>
          </a:prstGeom>
        </p:spPr>
      </p:pic>
      <p:sp>
        <p:nvSpPr>
          <p:cNvPr id="27" name="Oval 26">
            <a:extLst>
              <a:ext uri="{FF2B5EF4-FFF2-40B4-BE49-F238E27FC236}">
                <a16:creationId xmlns:a16="http://schemas.microsoft.com/office/drawing/2014/main" id="{7DBF2F62-84A6-8BEB-5B58-0616063F01D1}"/>
              </a:ext>
            </a:extLst>
          </p:cNvPr>
          <p:cNvSpPr/>
          <p:nvPr/>
        </p:nvSpPr>
        <p:spPr>
          <a:xfrm>
            <a:off x="5611964" y="2535015"/>
            <a:ext cx="1076131" cy="1072660"/>
          </a:xfrm>
          <a:prstGeom prst="ellipse">
            <a:avLst/>
          </a:pr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47"/>
          </a:p>
        </p:txBody>
      </p:sp>
      <p:pic>
        <p:nvPicPr>
          <p:cNvPr id="29" name="Graphic 28" descr="Magnifying glass with solid fill">
            <a:extLst>
              <a:ext uri="{FF2B5EF4-FFF2-40B4-BE49-F238E27FC236}">
                <a16:creationId xmlns:a16="http://schemas.microsoft.com/office/drawing/2014/main" id="{08F742EA-4765-DDCB-ACAA-A0E3AD27556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92829" y="2592604"/>
            <a:ext cx="914400" cy="914400"/>
          </a:xfrm>
          <a:prstGeom prst="rect">
            <a:avLst/>
          </a:prstGeom>
        </p:spPr>
      </p:pic>
    </p:spTree>
    <p:extLst>
      <p:ext uri="{BB962C8B-B14F-4D97-AF65-F5344CB8AC3E}">
        <p14:creationId xmlns:p14="http://schemas.microsoft.com/office/powerpoint/2010/main" val="4054227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D170A7-7CEF-B56C-7E68-9D2128400A2C}"/>
              </a:ext>
            </a:extLst>
          </p:cNvPr>
          <p:cNvSpPr>
            <a:spLocks noGrp="1"/>
          </p:cNvSpPr>
          <p:nvPr>
            <p:ph type="sldNum" sz="quarter" idx="12"/>
          </p:nvPr>
        </p:nvSpPr>
        <p:spPr/>
        <p:txBody>
          <a:bodyPr/>
          <a:lstStyle/>
          <a:p>
            <a:fld id="{DBB69489-DF73-4A76-950F-93D686310CE9}" type="slidenum">
              <a:rPr lang="en-US" smtClean="0"/>
              <a:t>26</a:t>
            </a:fld>
            <a:endParaRPr lang="en-US"/>
          </a:p>
        </p:txBody>
      </p:sp>
      <p:sp>
        <p:nvSpPr>
          <p:cNvPr id="4" name="Title 3">
            <a:extLst>
              <a:ext uri="{FF2B5EF4-FFF2-40B4-BE49-F238E27FC236}">
                <a16:creationId xmlns:a16="http://schemas.microsoft.com/office/drawing/2014/main" id="{95800708-ECFB-4B27-4AC2-E0D07C39ED7F}"/>
              </a:ext>
            </a:extLst>
          </p:cNvPr>
          <p:cNvSpPr>
            <a:spLocks noGrp="1"/>
          </p:cNvSpPr>
          <p:nvPr>
            <p:ph type="title"/>
          </p:nvPr>
        </p:nvSpPr>
        <p:spPr>
          <a:xfrm>
            <a:off x="838199" y="379685"/>
            <a:ext cx="10515601" cy="553998"/>
          </a:xfrm>
        </p:spPr>
        <p:txBody>
          <a:bodyPr/>
          <a:lstStyle/>
          <a:p>
            <a:r>
              <a:rPr lang="en-US"/>
              <a:t>Coordinating Holistic and Integrated Care: Continuity of Care and Care Transitions</a:t>
            </a:r>
          </a:p>
        </p:txBody>
      </p:sp>
      <p:sp>
        <p:nvSpPr>
          <p:cNvPr id="6" name="TextBox 5">
            <a:extLst>
              <a:ext uri="{FF2B5EF4-FFF2-40B4-BE49-F238E27FC236}">
                <a16:creationId xmlns:a16="http://schemas.microsoft.com/office/drawing/2014/main" id="{F4D47CFA-5339-E84E-9FAD-23883A221DF1}"/>
              </a:ext>
            </a:extLst>
          </p:cNvPr>
          <p:cNvSpPr txBox="1"/>
          <p:nvPr/>
        </p:nvSpPr>
        <p:spPr>
          <a:xfrm>
            <a:off x="2347365" y="1861634"/>
            <a:ext cx="8704358" cy="4524315"/>
          </a:xfrm>
          <a:prstGeom prst="rect">
            <a:avLst/>
          </a:prstGeom>
          <a:noFill/>
        </p:spPr>
        <p:txBody>
          <a:bodyPr wrap="square" rtlCol="0">
            <a:spAutoFit/>
          </a:bodyPr>
          <a:lstStyle/>
          <a:p>
            <a:r>
              <a:rPr lang="en-US">
                <a:solidFill>
                  <a:schemeClr val="tx2"/>
                </a:solidFill>
                <a:ea typeface="Lato Light" panose="020F0502020204030203" pitchFamily="34" charset="0"/>
                <a:cs typeface="Lato Light" panose="020F0502020204030203" pitchFamily="34" charset="0"/>
              </a:rPr>
              <a:t>As the child with medical complexity ages and as their condition changes over time, continuity of care and care transitions need to remain an essential component of the care planning process. For example, how will you coordinate care, prepare for continuity of services, and promote a seamless transition in these instances:</a:t>
            </a:r>
          </a:p>
          <a:p>
            <a:pPr marL="742950" lvl="1" indent="-285750">
              <a:buFont typeface="Arial" panose="020B0604020202020204" pitchFamily="34" charset="0"/>
              <a:buChar char="•"/>
            </a:pPr>
            <a:r>
              <a:rPr lang="en-US">
                <a:solidFill>
                  <a:schemeClr val="tx2"/>
                </a:solidFill>
                <a:ea typeface="Lato Light" panose="020F0502020204030203" pitchFamily="34" charset="0"/>
                <a:cs typeface="Lato Light" panose="020F0502020204030203" pitchFamily="34" charset="0"/>
              </a:rPr>
              <a:t>The child needs to have a medical procedure that will require a prolonged hospital stay</a:t>
            </a:r>
          </a:p>
          <a:p>
            <a:pPr marL="742950" lvl="1" indent="-285750">
              <a:buFont typeface="Arial" panose="020B0604020202020204" pitchFamily="34" charset="0"/>
              <a:buChar char="•"/>
            </a:pPr>
            <a:r>
              <a:rPr lang="en-US">
                <a:solidFill>
                  <a:schemeClr val="tx2"/>
                </a:solidFill>
                <a:ea typeface="Lato Light" panose="020F0502020204030203" pitchFamily="34" charset="0"/>
                <a:cs typeface="Lato Light" panose="020F0502020204030203" pitchFamily="34" charset="0"/>
              </a:rPr>
              <a:t>The child develops pneumonia and is admitted to the hospital, where their medical condition requires a tracheostomy </a:t>
            </a:r>
          </a:p>
          <a:p>
            <a:pPr marL="742950" lvl="1" indent="-285750">
              <a:buFont typeface="Arial" panose="020B0604020202020204" pitchFamily="34" charset="0"/>
              <a:buChar char="•"/>
            </a:pPr>
            <a:r>
              <a:rPr lang="en-US">
                <a:solidFill>
                  <a:schemeClr val="tx2"/>
                </a:solidFill>
                <a:ea typeface="Lato Light" panose="020F0502020204030203" pitchFamily="34" charset="0"/>
                <a:cs typeface="Lato Light" panose="020F0502020204030203" pitchFamily="34" charset="0"/>
              </a:rPr>
              <a:t>The child is now school-aged and will transition from the home setting with 24/7 PDN orders to school five days a week</a:t>
            </a:r>
          </a:p>
          <a:p>
            <a:pPr marL="742950" lvl="1" indent="-285750">
              <a:buFont typeface="Arial" panose="020B0604020202020204" pitchFamily="34" charset="0"/>
              <a:buChar char="•"/>
            </a:pPr>
            <a:r>
              <a:rPr lang="en-US">
                <a:solidFill>
                  <a:schemeClr val="tx2"/>
                </a:solidFill>
                <a:ea typeface="Lato Light" panose="020F0502020204030203" pitchFamily="34" charset="0"/>
                <a:cs typeface="Lato Light" panose="020F0502020204030203" pitchFamily="34" charset="0"/>
              </a:rPr>
              <a:t>The adolescent receiving nighttime PDN is now developmentally ready to take on some self-care in their daily routine</a:t>
            </a:r>
          </a:p>
          <a:p>
            <a:pPr marL="742950" lvl="1" indent="-285750">
              <a:buFont typeface="Arial" panose="020B0604020202020204" pitchFamily="34" charset="0"/>
              <a:buChar char="•"/>
            </a:pPr>
            <a:r>
              <a:rPr lang="en-US">
                <a:solidFill>
                  <a:schemeClr val="tx2"/>
                </a:solidFill>
                <a:ea typeface="Lato Light" panose="020F0502020204030203" pitchFamily="34" charset="0"/>
                <a:cs typeface="Lato Light" panose="020F0502020204030203" pitchFamily="34" charset="0"/>
              </a:rPr>
              <a:t>The adolescent will be turning 18 soon and has been accepted to college in a different city and they require 24/7 PDN care</a:t>
            </a:r>
          </a:p>
          <a:p>
            <a:pPr marL="742950" lvl="1" indent="-285750">
              <a:buFont typeface="Arial" panose="020B0604020202020204" pitchFamily="34" charset="0"/>
              <a:buChar char="•"/>
            </a:pPr>
            <a:r>
              <a:rPr lang="en-US">
                <a:solidFill>
                  <a:schemeClr val="tx2"/>
                </a:solidFill>
                <a:ea typeface="Lato Light" panose="020F0502020204030203" pitchFamily="34" charset="0"/>
                <a:cs typeface="Lato Light" panose="020F0502020204030203" pitchFamily="34" charset="0"/>
              </a:rPr>
              <a:t>The young adult is turning 21 and will be transitioning to long-term care and adult services</a:t>
            </a:r>
          </a:p>
        </p:txBody>
      </p:sp>
      <p:sp>
        <p:nvSpPr>
          <p:cNvPr id="7" name="Rectangle 6">
            <a:extLst>
              <a:ext uri="{FF2B5EF4-FFF2-40B4-BE49-F238E27FC236}">
                <a16:creationId xmlns:a16="http://schemas.microsoft.com/office/drawing/2014/main" id="{5923000F-E2EB-7F1C-0068-1E959946FAAD}"/>
              </a:ext>
            </a:extLst>
          </p:cNvPr>
          <p:cNvSpPr/>
          <p:nvPr/>
        </p:nvSpPr>
        <p:spPr>
          <a:xfrm>
            <a:off x="2347365" y="1414412"/>
            <a:ext cx="1828734" cy="230512"/>
          </a:xfrm>
          <a:prstGeom prst="rect">
            <a:avLst/>
          </a:prstGeom>
        </p:spPr>
        <p:txBody>
          <a:bodyPr wrap="square">
            <a:spAutoFit/>
          </a:bodyPr>
          <a:lstStyle/>
          <a:p>
            <a:pPr algn="ctr"/>
            <a:r>
              <a:rPr lang="en-US" sz="898" b="1">
                <a:solidFill>
                  <a:schemeClr val="bg1"/>
                </a:solidFill>
                <a:latin typeface="Poppins SemiBold" pitchFamily="2" charset="77"/>
                <a:ea typeface="Roboto Medium" panose="02000000000000000000" pitchFamily="2" charset="0"/>
                <a:cs typeface="Montserrat" charset="0"/>
              </a:rPr>
              <a:t>Problem</a:t>
            </a:r>
            <a:endParaRPr lang="en-US" sz="2694" b="1">
              <a:solidFill>
                <a:schemeClr val="bg1"/>
              </a:solidFill>
              <a:latin typeface="Poppins SemiBold" pitchFamily="2" charset="77"/>
              <a:ea typeface="Roboto Medium" panose="02000000000000000000" pitchFamily="2" charset="0"/>
              <a:cs typeface="Montserrat" charset="0"/>
            </a:endParaRPr>
          </a:p>
        </p:txBody>
      </p:sp>
      <p:sp>
        <p:nvSpPr>
          <p:cNvPr id="8" name="Rounded Rectangle 31">
            <a:extLst>
              <a:ext uri="{FF2B5EF4-FFF2-40B4-BE49-F238E27FC236}">
                <a16:creationId xmlns:a16="http://schemas.microsoft.com/office/drawing/2014/main" id="{903014DC-7EF2-3C40-DA45-22AA42E807FE}"/>
              </a:ext>
            </a:extLst>
          </p:cNvPr>
          <p:cNvSpPr/>
          <p:nvPr/>
        </p:nvSpPr>
        <p:spPr>
          <a:xfrm>
            <a:off x="2201207" y="1026048"/>
            <a:ext cx="6325616" cy="70679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mj-lt"/>
                <a:ea typeface="Roboto Medium" panose="02000000000000000000" pitchFamily="2" charset="0"/>
                <a:cs typeface="Montserrat" charset="0"/>
              </a:rPr>
              <a:t>Continuity of Care and Care Transitions:</a:t>
            </a:r>
          </a:p>
        </p:txBody>
      </p:sp>
      <p:sp>
        <p:nvSpPr>
          <p:cNvPr id="9" name="Triangle 4">
            <a:extLst>
              <a:ext uri="{FF2B5EF4-FFF2-40B4-BE49-F238E27FC236}">
                <a16:creationId xmlns:a16="http://schemas.microsoft.com/office/drawing/2014/main" id="{FFCA84AC-2F97-CD38-2B01-76BA0E8BFDDF}"/>
              </a:ext>
            </a:extLst>
          </p:cNvPr>
          <p:cNvSpPr/>
          <p:nvPr/>
        </p:nvSpPr>
        <p:spPr>
          <a:xfrm rot="5400000">
            <a:off x="1627651" y="1213066"/>
            <a:ext cx="389428" cy="3357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898"/>
          </a:p>
        </p:txBody>
      </p:sp>
      <p:sp>
        <p:nvSpPr>
          <p:cNvPr id="10" name="Triangle 91">
            <a:extLst>
              <a:ext uri="{FF2B5EF4-FFF2-40B4-BE49-F238E27FC236}">
                <a16:creationId xmlns:a16="http://schemas.microsoft.com/office/drawing/2014/main" id="{3E0BFD28-9EC4-32E8-2B3E-8C132A11E586}"/>
              </a:ext>
            </a:extLst>
          </p:cNvPr>
          <p:cNvSpPr/>
          <p:nvPr/>
        </p:nvSpPr>
        <p:spPr>
          <a:xfrm rot="5400000">
            <a:off x="1149209" y="1213067"/>
            <a:ext cx="389428" cy="3357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898"/>
          </a:p>
        </p:txBody>
      </p:sp>
      <p:sp>
        <p:nvSpPr>
          <p:cNvPr id="11" name="Triangle 94">
            <a:extLst>
              <a:ext uri="{FF2B5EF4-FFF2-40B4-BE49-F238E27FC236}">
                <a16:creationId xmlns:a16="http://schemas.microsoft.com/office/drawing/2014/main" id="{62CE9BBE-A3A2-FF66-58F1-A9C6C8E17192}"/>
              </a:ext>
            </a:extLst>
          </p:cNvPr>
          <p:cNvSpPr/>
          <p:nvPr/>
        </p:nvSpPr>
        <p:spPr>
          <a:xfrm rot="5400000">
            <a:off x="693022" y="1213067"/>
            <a:ext cx="389428" cy="3357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898"/>
          </a:p>
        </p:txBody>
      </p:sp>
    </p:spTree>
    <p:extLst>
      <p:ext uri="{BB962C8B-B14F-4D97-AF65-F5344CB8AC3E}">
        <p14:creationId xmlns:p14="http://schemas.microsoft.com/office/powerpoint/2010/main" val="1130780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69489-DF73-4A76-950F-93D686310C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EFFECTIVE TRANSITION PLANNING: KNOWLEDGE CHECK</a:t>
            </a:r>
          </a:p>
        </p:txBody>
      </p:sp>
      <p:sp>
        <p:nvSpPr>
          <p:cNvPr id="5" name="Rectangle 4">
            <a:extLst>
              <a:ext uri="{FF2B5EF4-FFF2-40B4-BE49-F238E27FC236}">
                <a16:creationId xmlns:a16="http://schemas.microsoft.com/office/drawing/2014/main" id="{29FAEE7C-F2EA-70AC-ABB9-BD7AC4CC567A}"/>
              </a:ext>
            </a:extLst>
          </p:cNvPr>
          <p:cNvSpPr/>
          <p:nvPr/>
        </p:nvSpPr>
        <p:spPr>
          <a:xfrm>
            <a:off x="2104600" y="898182"/>
            <a:ext cx="7822872" cy="545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733892" y="3726231"/>
            <a:ext cx="5990211" cy="2732351"/>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a:ln>
                  <a:noFill/>
                </a:ln>
                <a:solidFill>
                  <a:schemeClr val="bg1"/>
                </a:solidFill>
                <a:effectLst/>
                <a:uLnTx/>
                <a:uFillTx/>
                <a:ea typeface="+mn-ea"/>
                <a:cs typeface="+mn-cs"/>
              </a:rPr>
              <a:t>KNOWLEDGE CHECK</a:t>
            </a:r>
            <a:endParaRPr lang="en-US">
              <a:ea typeface="+mn-ea"/>
              <a:cs typeface="+mn-cs"/>
            </a:endParaRPr>
          </a:p>
          <a:p>
            <a:pPr marR="0" lvl="0" algn="ctr" defTabSz="914400" rtl="0" eaLnBrk="1" fontAlgn="auto" latinLnBrk="0" hangingPunct="1">
              <a:spcBef>
                <a:spcPts val="0"/>
              </a:spcBef>
              <a:spcAft>
                <a:spcPts val="0"/>
              </a:spcAft>
              <a:buClrTx/>
              <a:buSzTx/>
              <a:tabLst/>
              <a:defRPr/>
            </a:pPr>
            <a:endParaRPr kumimoji="0" lang="en-US" sz="1000" b="1" i="0" u="none" strike="noStrike" kern="1200" cap="none" spc="0" normalizeH="0" baseline="0" noProof="0">
              <a:ln>
                <a:noFill/>
              </a:ln>
              <a:solidFill>
                <a:schemeClr val="bg1"/>
              </a:solidFill>
              <a:effectLst/>
              <a:uLnTx/>
              <a:uFillTx/>
              <a:ea typeface="+mn-ea"/>
              <a:cs typeface="+mn-cs"/>
            </a:endParaRPr>
          </a:p>
          <a:p>
            <a:pPr marL="342900" indent="-342900">
              <a:buFont typeface="Arial" panose="020B0604020202020204" pitchFamily="34" charset="0"/>
              <a:buChar char="•"/>
              <a:defRPr/>
            </a:pPr>
            <a:r>
              <a:rPr lang="en-US" sz="1700">
                <a:solidFill>
                  <a:schemeClr val="bg1"/>
                </a:solidFill>
              </a:rPr>
              <a:t>What is Life Course Theory?</a:t>
            </a:r>
          </a:p>
          <a:p>
            <a:pPr marL="342900" indent="-342900">
              <a:buFont typeface="Arial" panose="020B0604020202020204" pitchFamily="34" charset="0"/>
              <a:buChar char="•"/>
              <a:defRPr/>
            </a:pPr>
            <a:r>
              <a:rPr lang="en-US" sz="1700">
                <a:solidFill>
                  <a:schemeClr val="bg1"/>
                </a:solidFill>
              </a:rPr>
              <a:t>What is Whole Person Health?</a:t>
            </a:r>
          </a:p>
          <a:p>
            <a:pPr marL="342900" indent="-342900">
              <a:buFont typeface="Arial" panose="020B0604020202020204" pitchFamily="34" charset="0"/>
              <a:buChar char="•"/>
              <a:defRPr/>
            </a:pPr>
            <a:r>
              <a:rPr lang="en-US" sz="1700">
                <a:solidFill>
                  <a:schemeClr val="bg1"/>
                </a:solidFill>
              </a:rPr>
              <a:t>What is one way you can adapt your care coordination activities to better incorporate these frameworks?</a:t>
            </a:r>
          </a:p>
          <a:p>
            <a:pPr marL="285750" indent="-285750">
              <a:buFont typeface="Arial" panose="020B0604020202020204" pitchFamily="34" charset="0"/>
              <a:buChar char="•"/>
              <a:defRPr/>
            </a:pPr>
            <a:endParaRPr lang="en-US" sz="1700">
              <a:solidFill>
                <a:schemeClr val="bg1"/>
              </a:solidFill>
            </a:endParaRPr>
          </a:p>
          <a:p>
            <a:pPr>
              <a:lnSpc>
                <a:spcPct val="155971"/>
              </a:lnSpc>
              <a:defRPr/>
            </a:pPr>
            <a:endParaRPr lang="en-US" sz="1700">
              <a:solidFill>
                <a:schemeClr val="bg1"/>
              </a:solidFill>
              <a:cs typeface="Calibri" panose="020F0502020204030204"/>
            </a:endParaRPr>
          </a:p>
          <a:p>
            <a:pPr>
              <a:lnSpc>
                <a:spcPct val="155971"/>
              </a:lnSpc>
              <a:defRPr/>
            </a:pPr>
            <a:endParaRPr lang="en-US" sz="170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l="-242"/>
          <a:stretch/>
        </p:blipFill>
        <p:spPr>
          <a:xfrm>
            <a:off x="2085640" y="898182"/>
            <a:ext cx="7841832" cy="2683075"/>
          </a:xfrm>
          <a:prstGeom prst="rect">
            <a:avLst/>
          </a:prstGeom>
        </p:spPr>
      </p:pic>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27753" y="4272046"/>
            <a:ext cx="444419" cy="444419"/>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6552" y="3777446"/>
            <a:ext cx="466358" cy="429528"/>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27753" y="5281641"/>
            <a:ext cx="457200" cy="457200"/>
          </a:xfrm>
          <a:prstGeom prst="rect">
            <a:avLst/>
          </a:prstGeom>
        </p:spPr>
      </p:pic>
    </p:spTree>
    <p:extLst>
      <p:ext uri="{BB962C8B-B14F-4D97-AF65-F5344CB8AC3E}">
        <p14:creationId xmlns:p14="http://schemas.microsoft.com/office/powerpoint/2010/main" val="209591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69489-DF73-4A76-950F-93D686310C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EFFECTIVE TRANSITION Planning: KNOWLEDGE CHECK Answers</a:t>
            </a:r>
          </a:p>
        </p:txBody>
      </p:sp>
      <p:sp>
        <p:nvSpPr>
          <p:cNvPr id="5" name="Rectangle 4">
            <a:extLst>
              <a:ext uri="{FF2B5EF4-FFF2-40B4-BE49-F238E27FC236}">
                <a16:creationId xmlns:a16="http://schemas.microsoft.com/office/drawing/2014/main" id="{29FAEE7C-F2EA-70AC-ABB9-BD7AC4CC567A}"/>
              </a:ext>
            </a:extLst>
          </p:cNvPr>
          <p:cNvSpPr/>
          <p:nvPr/>
        </p:nvSpPr>
        <p:spPr>
          <a:xfrm>
            <a:off x="1376039" y="887767"/>
            <a:ext cx="9472474" cy="52555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2862560" y="887767"/>
            <a:ext cx="7879421" cy="5748625"/>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a:ln>
                  <a:noFill/>
                </a:ln>
                <a:solidFill>
                  <a:schemeClr val="tx2"/>
                </a:solidFill>
                <a:effectLst/>
                <a:uLnTx/>
                <a:uFillTx/>
                <a:ea typeface="+mn-ea"/>
                <a:cs typeface="+mn-cs"/>
              </a:rPr>
              <a:t>ANSWERS</a:t>
            </a:r>
            <a:endParaRPr lang="en-US" sz="2000" b="1" i="0" u="none" strike="noStrike" kern="1200" cap="none" spc="0" normalizeH="0" baseline="0" noProof="0">
              <a:ln>
                <a:noFill/>
              </a:ln>
              <a:solidFill>
                <a:schemeClr val="tx2"/>
              </a:solidFill>
              <a:effectLst/>
              <a:uLnTx/>
              <a:uFillTx/>
              <a:cs typeface="Calibri" panose="020F0502020204030204"/>
            </a:endParaRPr>
          </a:p>
          <a:p>
            <a:pPr marR="0" lvl="0" algn="ctr" defTabSz="914400" rtl="0" eaLnBrk="1" fontAlgn="auto" latinLnBrk="0" hangingPunct="1">
              <a:spcBef>
                <a:spcPts val="0"/>
              </a:spcBef>
              <a:spcAft>
                <a:spcPts val="0"/>
              </a:spcAft>
              <a:buClrTx/>
              <a:buSzTx/>
              <a:tabLst/>
              <a:defRPr/>
            </a:pPr>
            <a:endParaRPr kumimoji="0" lang="en-US" sz="900" b="1" i="0" u="none" strike="noStrike" kern="1200" cap="none" spc="0" normalizeH="0" baseline="0" noProof="0">
              <a:ln>
                <a:noFill/>
              </a:ln>
              <a:solidFill>
                <a:schemeClr val="tx2"/>
              </a:solidFill>
              <a:effectLst/>
              <a:uLnTx/>
              <a:uFillTx/>
              <a:ea typeface="+mn-ea"/>
              <a:cs typeface="+mn-cs"/>
            </a:endParaRPr>
          </a:p>
          <a:p>
            <a:pPr marL="342900" indent="-342900">
              <a:buFont typeface="Arial" panose="020B0604020202020204" pitchFamily="34" charset="0"/>
              <a:buChar char="•"/>
              <a:defRPr/>
            </a:pPr>
            <a:r>
              <a:rPr lang="en-US">
                <a:solidFill>
                  <a:schemeClr val="tx2"/>
                </a:solidFill>
              </a:rPr>
              <a:t>What is Life Course Theory?</a:t>
            </a:r>
          </a:p>
          <a:p>
            <a:pPr marL="800100" lvl="1" indent="-342900">
              <a:buFont typeface="Arial" panose="020B0604020202020204" pitchFamily="34" charset="0"/>
              <a:buChar char="•"/>
              <a:defRPr/>
            </a:pPr>
            <a:r>
              <a:rPr lang="en-US" b="1" i="1">
                <a:solidFill>
                  <a:schemeClr val="tx2"/>
                </a:solidFill>
              </a:rPr>
              <a:t>It is a multidisciplinary approach to understanding the mental, physical and social health of individuals, which incorporates both life span and life stage concepts that determine the health trajectory.</a:t>
            </a:r>
          </a:p>
          <a:p>
            <a:pPr marL="342900" indent="-342900">
              <a:buFont typeface="Arial" panose="020B0604020202020204" pitchFamily="34" charset="0"/>
              <a:buChar char="•"/>
              <a:defRPr/>
            </a:pPr>
            <a:r>
              <a:rPr lang="en-US">
                <a:solidFill>
                  <a:schemeClr val="tx2"/>
                </a:solidFill>
              </a:rPr>
              <a:t>What is Whole Person Health?</a:t>
            </a:r>
          </a:p>
          <a:p>
            <a:pPr marL="800100" lvl="1" indent="-342900">
              <a:buFont typeface="Arial" panose="020B0604020202020204" pitchFamily="34" charset="0"/>
              <a:buChar char="•"/>
              <a:defRPr/>
            </a:pPr>
            <a:r>
              <a:rPr lang="en-US" b="1" i="1">
                <a:solidFill>
                  <a:schemeClr val="tx2"/>
                </a:solidFill>
              </a:rPr>
              <a:t>It involves looking at the whole person—not just separate organs or body systems—and considering multiple factors that promote either health or disease. It means helping and empowering individuals, families, communities, and populations to improve their health in multiple interconnected biological, behavioral, social, and environmental areas. Instead of treating a specific disease, whole person health focuses on restoring health, promoting resilience, and preventing diseases across a lifespan.</a:t>
            </a:r>
          </a:p>
          <a:p>
            <a:pPr marL="342900" indent="-342900">
              <a:buFont typeface="Arial" panose="020B0604020202020204" pitchFamily="34" charset="0"/>
              <a:buChar char="•"/>
              <a:defRPr/>
            </a:pPr>
            <a:r>
              <a:rPr lang="en-US">
                <a:solidFill>
                  <a:schemeClr val="tx2"/>
                </a:solidFill>
              </a:rPr>
              <a:t>What is one way you can adapt your care coordination activities to better incorporate these frameworks?</a:t>
            </a:r>
          </a:p>
          <a:p>
            <a:pPr marL="800100" lvl="1" indent="-342900">
              <a:buFont typeface="Arial" panose="020B0604020202020204" pitchFamily="34" charset="0"/>
              <a:buChar char="•"/>
              <a:defRPr/>
            </a:pPr>
            <a:r>
              <a:rPr lang="en-US" b="1" i="1">
                <a:solidFill>
                  <a:schemeClr val="tx2"/>
                </a:solidFill>
              </a:rPr>
              <a:t>Share your thoughts with the group.</a:t>
            </a:r>
          </a:p>
          <a:p>
            <a:pPr marL="800100" lvl="1" indent="-342900">
              <a:buFont typeface="Arial" panose="020B0604020202020204" pitchFamily="34" charset="0"/>
              <a:buChar char="•"/>
              <a:defRPr/>
            </a:pPr>
            <a:endParaRPr lang="en-US" sz="1600">
              <a:solidFill>
                <a:schemeClr val="bg1"/>
              </a:solidFill>
            </a:endParaRPr>
          </a:p>
          <a:p>
            <a:pPr>
              <a:lnSpc>
                <a:spcPct val="165719"/>
              </a:lnSpc>
              <a:defRPr/>
            </a:pPr>
            <a:endParaRPr lang="en-US" sz="1600">
              <a:solidFill>
                <a:schemeClr val="bg1"/>
              </a:solidFill>
              <a:cs typeface="Calibri" panose="020F0502020204030204"/>
            </a:endParaRPr>
          </a:p>
        </p:txBody>
      </p:sp>
      <p:sp>
        <p:nvSpPr>
          <p:cNvPr id="8" name="Arrow: Up 29">
            <a:extLst>
              <a:ext uri="{FF2B5EF4-FFF2-40B4-BE49-F238E27FC236}">
                <a16:creationId xmlns:a16="http://schemas.microsoft.com/office/drawing/2014/main" id="{407EA6AC-C9FB-EC6C-795E-59B93F7AA7A0}"/>
              </a:ext>
            </a:extLst>
          </p:cNvPr>
          <p:cNvSpPr/>
          <p:nvPr/>
        </p:nvSpPr>
        <p:spPr>
          <a:xfrm rot="10800000">
            <a:off x="1560012" y="93843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5437" y="1137710"/>
            <a:ext cx="444419" cy="444419"/>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46013" y="938438"/>
            <a:ext cx="466358" cy="429528"/>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27879" y="1703869"/>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32656" y="2279225"/>
            <a:ext cx="457200" cy="457200"/>
          </a:xfrm>
          <a:prstGeom prst="rect">
            <a:avLst/>
          </a:prstGeom>
        </p:spPr>
      </p:pic>
    </p:spTree>
    <p:extLst>
      <p:ext uri="{BB962C8B-B14F-4D97-AF65-F5344CB8AC3E}">
        <p14:creationId xmlns:p14="http://schemas.microsoft.com/office/powerpoint/2010/main" val="2408058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E1ABA7-7394-F1C8-6ACE-B7EB6BF39FF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BB69489-DF73-4A76-950F-93D686310CE9}" type="slidenum">
              <a:rPr lang="en-US" smtClean="0"/>
              <a:pPr>
                <a:spcAft>
                  <a:spcPts val="600"/>
                </a:spcAft>
              </a:pPr>
              <a:t>29</a:t>
            </a:fld>
            <a:endParaRPr lang="en-US"/>
          </a:p>
        </p:txBody>
      </p:sp>
      <p:sp>
        <p:nvSpPr>
          <p:cNvPr id="9" name="Title 1">
            <a:extLst>
              <a:ext uri="{FF2B5EF4-FFF2-40B4-BE49-F238E27FC236}">
                <a16:creationId xmlns:a16="http://schemas.microsoft.com/office/drawing/2014/main" id="{99D3AEFA-E299-ABAD-B216-33CBFF9686EA}"/>
              </a:ext>
            </a:extLst>
          </p:cNvPr>
          <p:cNvSpPr txBox="1">
            <a:spLocks/>
          </p:cNvSpPr>
          <p:nvPr/>
        </p:nvSpPr>
        <p:spPr>
          <a:xfrm>
            <a:off x="5463989" y="1279860"/>
            <a:ext cx="6613926" cy="3116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chemeClr val="tx2"/>
                </a:solidFill>
              </a:rPr>
              <a:t>Ongoing Services and Supports for Children Receiving PDN and Their Families</a:t>
            </a:r>
          </a:p>
        </p:txBody>
      </p:sp>
    </p:spTree>
    <p:extLst>
      <p:ext uri="{BB962C8B-B14F-4D97-AF65-F5344CB8AC3E}">
        <p14:creationId xmlns:p14="http://schemas.microsoft.com/office/powerpoint/2010/main" val="204744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1ED46C-C448-E3A2-ECB9-B19B83EA6356}"/>
              </a:ext>
            </a:extLst>
          </p:cNvPr>
          <p:cNvSpPr>
            <a:spLocks noGrp="1"/>
          </p:cNvSpPr>
          <p:nvPr>
            <p:ph type="sldNum" sz="quarter" idx="12"/>
          </p:nvPr>
        </p:nvSpPr>
        <p:spPr/>
        <p:txBody>
          <a:bodyPr/>
          <a:lstStyle/>
          <a:p>
            <a:fld id="{DBB69489-DF73-4A76-950F-93D686310CE9}" type="slidenum">
              <a:rPr lang="en-US" smtClean="0"/>
              <a:t>3</a:t>
            </a:fld>
            <a:endParaRPr lang="en-US"/>
          </a:p>
        </p:txBody>
      </p:sp>
      <p:sp>
        <p:nvSpPr>
          <p:cNvPr id="5" name="Title 4">
            <a:extLst>
              <a:ext uri="{FF2B5EF4-FFF2-40B4-BE49-F238E27FC236}">
                <a16:creationId xmlns:a16="http://schemas.microsoft.com/office/drawing/2014/main" id="{B79451B8-0180-3A3F-64AA-CED236B97A17}"/>
              </a:ext>
            </a:extLst>
          </p:cNvPr>
          <p:cNvSpPr>
            <a:spLocks noGrp="1"/>
          </p:cNvSpPr>
          <p:nvPr>
            <p:ph type="title"/>
          </p:nvPr>
        </p:nvSpPr>
        <p:spPr>
          <a:xfrm>
            <a:off x="382138" y="235560"/>
            <a:ext cx="10515601" cy="387798"/>
          </a:xfrm>
        </p:spPr>
        <p:txBody>
          <a:bodyPr/>
          <a:lstStyle/>
          <a:p>
            <a:r>
              <a:rPr lang="en-US" sz="2800">
                <a:solidFill>
                  <a:schemeClr val="tx1"/>
                </a:solidFill>
              </a:rPr>
              <a:t>INTENDED AUDIENCE</a:t>
            </a:r>
            <a:endParaRPr lang="en-US" sz="2800"/>
          </a:p>
        </p:txBody>
      </p:sp>
      <p:sp>
        <p:nvSpPr>
          <p:cNvPr id="3" name="Rectangle 2">
            <a:extLst>
              <a:ext uri="{FF2B5EF4-FFF2-40B4-BE49-F238E27FC236}">
                <a16:creationId xmlns:a16="http://schemas.microsoft.com/office/drawing/2014/main" id="{5B1432E3-B17E-853F-925C-C07A52812FB2}"/>
              </a:ext>
            </a:extLst>
          </p:cNvPr>
          <p:cNvSpPr/>
          <p:nvPr/>
        </p:nvSpPr>
        <p:spPr>
          <a:xfrm>
            <a:off x="660971" y="878088"/>
            <a:ext cx="10870058" cy="530695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40F1661-3966-6C45-6FBC-F48A8B060A41}"/>
              </a:ext>
            </a:extLst>
          </p:cNvPr>
          <p:cNvSpPr txBox="1"/>
          <p:nvPr/>
        </p:nvSpPr>
        <p:spPr>
          <a:xfrm>
            <a:off x="910119" y="878088"/>
            <a:ext cx="10320133" cy="3785652"/>
          </a:xfrm>
          <a:prstGeom prst="rect">
            <a:avLst/>
          </a:prstGeom>
          <a:noFill/>
        </p:spPr>
        <p:txBody>
          <a:bodyPr wrap="square" rtlCol="0">
            <a:spAutoFit/>
          </a:bodyPr>
          <a:lstStyle/>
          <a:p>
            <a:endParaRPr lang="en-US" sz="2400">
              <a:solidFill>
                <a:schemeClr val="bg1"/>
              </a:solidFill>
            </a:endParaRPr>
          </a:p>
          <a:p>
            <a:r>
              <a:rPr lang="en-US" sz="2400">
                <a:solidFill>
                  <a:schemeClr val="bg1"/>
                </a:solidFill>
              </a:rPr>
              <a:t>This training is for Care Coordinators in Florida who serve Medicaid enrollees who have medical complexity.</a:t>
            </a:r>
          </a:p>
          <a:p>
            <a:endParaRPr lang="en-US" sz="2400">
              <a:solidFill>
                <a:schemeClr val="bg1"/>
              </a:solidFill>
            </a:endParaRPr>
          </a:p>
          <a:p>
            <a:r>
              <a:rPr lang="en-US" sz="2400">
                <a:solidFill>
                  <a:schemeClr val="bg1"/>
                </a:solidFill>
              </a:rPr>
              <a:t>This is the third module in a three-part series. Complete these trainings before continuing: </a:t>
            </a:r>
          </a:p>
          <a:p>
            <a:pPr marL="285750" indent="-285750">
              <a:buFont typeface="Arial" panose="020B0604020202020204" pitchFamily="34" charset="0"/>
              <a:buChar char="•"/>
            </a:pPr>
            <a:r>
              <a:rPr lang="en-US" sz="2400" i="1">
                <a:solidFill>
                  <a:schemeClr val="bg2"/>
                </a:solidFill>
              </a:rPr>
              <a:t>Module 1 – Care Coordination Training: Working with Children, Youth, and Young Adults with Medical Complexity and their Families</a:t>
            </a:r>
            <a:r>
              <a:rPr lang="en-US" sz="2400">
                <a:solidFill>
                  <a:schemeClr val="bg2"/>
                </a:solidFill>
              </a:rPr>
              <a:t> </a:t>
            </a:r>
          </a:p>
          <a:p>
            <a:pPr marL="285750" indent="-285750">
              <a:buFont typeface="Arial" panose="020B0604020202020204" pitchFamily="34" charset="0"/>
              <a:buChar char="•"/>
            </a:pPr>
            <a:r>
              <a:rPr lang="en-US" sz="2400" i="1">
                <a:solidFill>
                  <a:schemeClr val="bg2"/>
                </a:solidFill>
              </a:rPr>
              <a:t>Module 2 – Care Coordination Training: Coordinating Care for Children, Youth, and Young Adults with Medical Complexity Transitioning to the Community</a:t>
            </a:r>
          </a:p>
        </p:txBody>
      </p:sp>
    </p:spTree>
    <p:extLst>
      <p:ext uri="{BB962C8B-B14F-4D97-AF65-F5344CB8AC3E}">
        <p14:creationId xmlns:p14="http://schemas.microsoft.com/office/powerpoint/2010/main" val="2467299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pPr lvl="1"/>
            <a:endParaRPr lang="en-US"/>
          </a:p>
          <a:p>
            <a:endParaRPr lang="en-US"/>
          </a:p>
          <a:p>
            <a:endParaRPr lang="en-US"/>
          </a:p>
        </p:txBody>
      </p:sp>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fld id="{DBB69489-DF73-4A76-950F-93D686310CE9}" type="slidenum">
              <a:rPr lang="en-US" smtClean="0"/>
              <a:t>30</a:t>
            </a:fld>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185821"/>
            <a:ext cx="10515601" cy="830997"/>
          </a:xfrm>
        </p:spPr>
        <p:txBody>
          <a:bodyPr/>
          <a:lstStyle/>
          <a:p>
            <a:r>
              <a:rPr lang="en-US"/>
              <a:t>Ongoing Services and Supports for Children Receiving PDN and their Families</a:t>
            </a:r>
            <a:br>
              <a:rPr lang="en-US"/>
            </a:br>
            <a:endParaRPr lang="en-US"/>
          </a:p>
        </p:txBody>
      </p:sp>
      <p:graphicFrame>
        <p:nvGraphicFramePr>
          <p:cNvPr id="6" name="Table 5">
            <a:extLst>
              <a:ext uri="{FF2B5EF4-FFF2-40B4-BE49-F238E27FC236}">
                <a16:creationId xmlns:a16="http://schemas.microsoft.com/office/drawing/2014/main" id="{3DD45921-9F4A-6442-46D1-D643DCCF551C}"/>
              </a:ext>
            </a:extLst>
          </p:cNvPr>
          <p:cNvGraphicFramePr>
            <a:graphicFrameLocks noGrp="1"/>
          </p:cNvGraphicFramePr>
          <p:nvPr>
            <p:extLst>
              <p:ext uri="{D42A27DB-BD31-4B8C-83A1-F6EECF244321}">
                <p14:modId xmlns:p14="http://schemas.microsoft.com/office/powerpoint/2010/main" val="3951460338"/>
              </p:ext>
            </p:extLst>
          </p:nvPr>
        </p:nvGraphicFramePr>
        <p:xfrm>
          <a:off x="378151" y="755196"/>
          <a:ext cx="11295018" cy="5447470"/>
        </p:xfrm>
        <a:graphic>
          <a:graphicData uri="http://schemas.openxmlformats.org/drawingml/2006/table">
            <a:tbl>
              <a:tblPr firstRow="1" firstCol="1" bandRow="1">
                <a:tableStyleId>{5C22544A-7EE6-4342-B048-85BDC9FD1C3A}</a:tableStyleId>
              </a:tblPr>
              <a:tblGrid>
                <a:gridCol w="1259730">
                  <a:extLst>
                    <a:ext uri="{9D8B030D-6E8A-4147-A177-3AD203B41FA5}">
                      <a16:colId xmlns:a16="http://schemas.microsoft.com/office/drawing/2014/main" val="3240218757"/>
                    </a:ext>
                  </a:extLst>
                </a:gridCol>
                <a:gridCol w="6139543">
                  <a:extLst>
                    <a:ext uri="{9D8B030D-6E8A-4147-A177-3AD203B41FA5}">
                      <a16:colId xmlns:a16="http://schemas.microsoft.com/office/drawing/2014/main" val="2858832683"/>
                    </a:ext>
                  </a:extLst>
                </a:gridCol>
                <a:gridCol w="3895745">
                  <a:extLst>
                    <a:ext uri="{9D8B030D-6E8A-4147-A177-3AD203B41FA5}">
                      <a16:colId xmlns:a16="http://schemas.microsoft.com/office/drawing/2014/main" val="1064384131"/>
                    </a:ext>
                  </a:extLst>
                </a:gridCol>
              </a:tblGrid>
              <a:tr h="227261">
                <a:tc>
                  <a:txBody>
                    <a:bodyPr/>
                    <a:lstStyle/>
                    <a:p>
                      <a:pPr marL="0" marR="0" algn="l">
                        <a:lnSpc>
                          <a:spcPct val="107000"/>
                        </a:lnSpc>
                        <a:spcBef>
                          <a:spcPts val="0"/>
                        </a:spcBef>
                        <a:spcAft>
                          <a:spcPts val="0"/>
                        </a:spcAft>
                        <a:tabLst>
                          <a:tab pos="3649345" algn="l"/>
                        </a:tabLst>
                      </a:pPr>
                      <a:r>
                        <a:rPr lang="en-US" sz="1400" kern="100">
                          <a:effectLst/>
                        </a:rPr>
                        <a:t>Service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0" marR="0" algn="l">
                        <a:lnSpc>
                          <a:spcPct val="107000"/>
                        </a:lnSpc>
                        <a:spcBef>
                          <a:spcPts val="0"/>
                        </a:spcBef>
                        <a:spcAft>
                          <a:spcPts val="0"/>
                        </a:spcAft>
                        <a:tabLst>
                          <a:tab pos="3649345" algn="l"/>
                        </a:tabLst>
                      </a:pPr>
                      <a:r>
                        <a:rPr lang="en-US" sz="1400" kern="100">
                          <a:effectLst/>
                        </a:rPr>
                        <a:t>Description</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0" marR="0" algn="l">
                        <a:lnSpc>
                          <a:spcPct val="107000"/>
                        </a:lnSpc>
                        <a:spcBef>
                          <a:spcPts val="0"/>
                        </a:spcBef>
                        <a:spcAft>
                          <a:spcPts val="0"/>
                        </a:spcAft>
                        <a:tabLst>
                          <a:tab pos="3649345" algn="l"/>
                        </a:tabLst>
                      </a:pPr>
                      <a:r>
                        <a:rPr lang="en-US" sz="1400" kern="100">
                          <a:effectLst/>
                          <a:latin typeface="Calibri" panose="020F0502020204030204" pitchFamily="34" charset="0"/>
                          <a:ea typeface="Calibri" panose="020F0502020204030204" pitchFamily="34" charset="0"/>
                          <a:cs typeface="Times New Roman" panose="02020603050405020304" pitchFamily="18" charset="0"/>
                        </a:rPr>
                        <a:t>Ongoing Considerations for Care Coordinators</a:t>
                      </a:r>
                    </a:p>
                  </a:txBody>
                  <a:tcPr marL="41061" marR="41061" marT="0" marB="0"/>
                </a:tc>
                <a:extLst>
                  <a:ext uri="{0D108BD9-81ED-4DB2-BD59-A6C34878D82A}">
                    <a16:rowId xmlns:a16="http://schemas.microsoft.com/office/drawing/2014/main" val="983276595"/>
                  </a:ext>
                </a:extLst>
              </a:tr>
              <a:tr h="1520650">
                <a:tc>
                  <a:txBody>
                    <a:bodyPr/>
                    <a:lstStyle/>
                    <a:p>
                      <a:pPr marL="0" marR="0" algn="l">
                        <a:lnSpc>
                          <a:spcPct val="107000"/>
                        </a:lnSpc>
                        <a:spcBef>
                          <a:spcPts val="0"/>
                        </a:spcBef>
                        <a:spcAft>
                          <a:spcPts val="0"/>
                        </a:spcAft>
                        <a:tabLst>
                          <a:tab pos="3649345" algn="l"/>
                        </a:tabLst>
                      </a:pPr>
                      <a:r>
                        <a:rPr lang="en-US" sz="1400" kern="100">
                          <a:effectLst/>
                        </a:rPr>
                        <a:t>Private Duty Nursing (PDN)</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400" kern="100">
                          <a:effectLst/>
                        </a:rPr>
                        <a:t>One-on-one, medically necessary nursing care from a skilled nurse </a:t>
                      </a:r>
                    </a:p>
                    <a:p>
                      <a:pPr marL="342900" marR="0" lvl="0" indent="-342900" algn="l">
                        <a:lnSpc>
                          <a:spcPct val="107000"/>
                        </a:lnSpc>
                        <a:spcBef>
                          <a:spcPts val="0"/>
                        </a:spcBef>
                        <a:spcAft>
                          <a:spcPts val="0"/>
                        </a:spcAft>
                        <a:buFont typeface="Symbol" panose="05050102010706020507" pitchFamily="18" charset="2"/>
                        <a:buChar char=""/>
                      </a:pPr>
                      <a:r>
                        <a:rPr lang="en-US" sz="1400" kern="100">
                          <a:effectLst/>
                        </a:rPr>
                        <a:t>These services are available in the home and the child may be eligible to receive up to 24 hours a day of PDN per day (based on diagnosis, medical condition, and needs, including Prescribed Pediatric Extended Care (PPEC) hours, if provided). </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rPr>
                        <a:t>The court has ordered the State to provide reliable PDN to any child who transitions from a nursing home to the community.</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latin typeface="Calibri" panose="020F0502020204030204" pitchFamily="34" charset="0"/>
                          <a:ea typeface="Calibri" panose="020F0502020204030204" pitchFamily="34" charset="0"/>
                          <a:cs typeface="Times New Roman" panose="02020603050405020304" pitchFamily="18" charset="0"/>
                        </a:rPr>
                        <a:t>Ensure up-to-date orders and authorizations</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latin typeface="Calibri" panose="020F0502020204030204" pitchFamily="34" charset="0"/>
                          <a:ea typeface="Calibri" panose="020F0502020204030204" pitchFamily="34" charset="0"/>
                          <a:cs typeface="Times New Roman" panose="02020603050405020304" pitchFamily="18" charset="0"/>
                        </a:rPr>
                        <a:t>Monitor for and be aware of changes based on the medical needs of the Member or preferences of the family</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latin typeface="Calibri" panose="020F0502020204030204" pitchFamily="34" charset="0"/>
                          <a:ea typeface="Calibri" panose="020F0502020204030204" pitchFamily="34" charset="0"/>
                          <a:cs typeface="Times New Roman" panose="02020603050405020304" pitchFamily="18" charset="0"/>
                        </a:rPr>
                        <a:t>Educate families on how to report missed PDN hours*</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latin typeface="Calibri" panose="020F0502020204030204" pitchFamily="34" charset="0"/>
                          <a:ea typeface="Calibri" panose="020F0502020204030204" pitchFamily="34" charset="0"/>
                          <a:cs typeface="Times New Roman" panose="02020603050405020304" pitchFamily="18" charset="0"/>
                        </a:rPr>
                        <a:t>Identify issues early and collaborate with your supervisor as needed for resolution</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latin typeface="Calibri" panose="020F0502020204030204" pitchFamily="34" charset="0"/>
                          <a:ea typeface="Calibri" panose="020F0502020204030204" pitchFamily="34" charset="0"/>
                          <a:cs typeface="Times New Roman" panose="02020603050405020304" pitchFamily="18" charset="0"/>
                        </a:rPr>
                        <a:t>Coordinate with home health agencies for continuity of care between nurses and agencies (and locations, such as home and PPEC)</a:t>
                      </a:r>
                    </a:p>
                  </a:txBody>
                  <a:tcPr marL="41061" marR="41061" marT="0" marB="0"/>
                </a:tc>
                <a:extLst>
                  <a:ext uri="{0D108BD9-81ED-4DB2-BD59-A6C34878D82A}">
                    <a16:rowId xmlns:a16="http://schemas.microsoft.com/office/drawing/2014/main" val="1530735384"/>
                  </a:ext>
                </a:extLst>
              </a:tr>
              <a:tr h="1297892">
                <a:tc>
                  <a:txBody>
                    <a:bodyPr/>
                    <a:lstStyle/>
                    <a:p>
                      <a:pPr marL="0" marR="0" algn="l">
                        <a:lnSpc>
                          <a:spcPct val="107000"/>
                        </a:lnSpc>
                        <a:spcBef>
                          <a:spcPts val="0"/>
                        </a:spcBef>
                        <a:spcAft>
                          <a:spcPts val="0"/>
                        </a:spcAft>
                        <a:tabLst>
                          <a:tab pos="3649345" algn="l"/>
                        </a:tabLst>
                      </a:pPr>
                      <a:r>
                        <a:rPr lang="en-US" sz="1400" kern="100">
                          <a:effectLst/>
                        </a:rPr>
                        <a:t>Medical Equipment and Supplies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400" kern="100">
                          <a:effectLst/>
                        </a:rPr>
                        <a:t>Items for every day, or extended use at home, including:</a:t>
                      </a:r>
                    </a:p>
                    <a:p>
                      <a:pPr marL="742950" marR="0" lvl="1" indent="-285750" algn="l">
                        <a:lnSpc>
                          <a:spcPct val="107000"/>
                        </a:lnSpc>
                        <a:spcBef>
                          <a:spcPts val="0"/>
                        </a:spcBef>
                        <a:spcAft>
                          <a:spcPts val="0"/>
                        </a:spcAft>
                        <a:buFont typeface="Courier New" panose="02070309020205020404" pitchFamily="49" charset="0"/>
                        <a:buChar char="o"/>
                      </a:pPr>
                      <a:r>
                        <a:rPr lang="en-US" sz="1400" kern="100">
                          <a:effectLst/>
                        </a:rPr>
                        <a:t>Ventilation equipment and supplies</a:t>
                      </a:r>
                    </a:p>
                    <a:p>
                      <a:pPr marL="742950" marR="0" lvl="1" indent="-285750" algn="l">
                        <a:lnSpc>
                          <a:spcPct val="107000"/>
                        </a:lnSpc>
                        <a:spcBef>
                          <a:spcPts val="0"/>
                        </a:spcBef>
                        <a:spcAft>
                          <a:spcPts val="0"/>
                        </a:spcAft>
                        <a:buFont typeface="Courier New" panose="02070309020205020404" pitchFamily="49" charset="0"/>
                        <a:buChar char="o"/>
                      </a:pPr>
                      <a:r>
                        <a:rPr lang="en-US" sz="1400" kern="100">
                          <a:effectLst/>
                        </a:rPr>
                        <a:t>Oxygen equipment and supplies</a:t>
                      </a:r>
                    </a:p>
                    <a:p>
                      <a:pPr marL="742950" marR="0" lvl="1" indent="-285750" algn="l">
                        <a:lnSpc>
                          <a:spcPct val="107000"/>
                        </a:lnSpc>
                        <a:spcBef>
                          <a:spcPts val="0"/>
                        </a:spcBef>
                        <a:spcAft>
                          <a:spcPts val="0"/>
                        </a:spcAft>
                        <a:buFont typeface="Courier New" panose="02070309020205020404" pitchFamily="49" charset="0"/>
                        <a:buChar char="o"/>
                      </a:pPr>
                      <a:r>
                        <a:rPr lang="en-US" sz="1400" kern="100">
                          <a:effectLst/>
                        </a:rPr>
                        <a:t>Feeding equipment and supplies</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400" kern="100">
                          <a:effectLst/>
                        </a:rPr>
                        <a:t>Mobility devices such as a wheelchair</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tab pos="3649345" algn="l"/>
                        </a:tabLst>
                        <a:defRPr/>
                      </a:pPr>
                      <a:r>
                        <a:rPr kumimoji="0" lang="en-US" sz="14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Ensure up-to-date orders and authorizations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tab pos="3649345" algn="l"/>
                        </a:tabLst>
                        <a:defRPr/>
                      </a:pPr>
                      <a:r>
                        <a:rPr kumimoji="0" lang="en-US" sz="14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Help family obtain additional supplies for “go” bags, increase in usage needs, etc.</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tab pos="3649345" algn="l"/>
                        </a:tabLst>
                        <a:defRPr/>
                      </a:pPr>
                      <a:r>
                        <a:rPr kumimoji="0" lang="en-US" sz="14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Monitor for and assist with obtaining updated equipment and supplies (e.g., needs/orders change, child grows)</a:t>
                      </a:r>
                    </a:p>
                  </a:txBody>
                  <a:tcPr marL="41061" marR="41061" marT="0" marB="0"/>
                </a:tc>
                <a:extLst>
                  <a:ext uri="{0D108BD9-81ED-4DB2-BD59-A6C34878D82A}">
                    <a16:rowId xmlns:a16="http://schemas.microsoft.com/office/drawing/2014/main" val="2448433446"/>
                  </a:ext>
                </a:extLst>
              </a:tr>
              <a:tr h="307353">
                <a:tc>
                  <a:txBody>
                    <a:bodyPr/>
                    <a:lstStyle/>
                    <a:p>
                      <a:pPr marL="0" marR="0" algn="l">
                        <a:lnSpc>
                          <a:spcPct val="107000"/>
                        </a:lnSpc>
                        <a:spcBef>
                          <a:spcPts val="0"/>
                        </a:spcBef>
                        <a:spcAft>
                          <a:spcPts val="0"/>
                        </a:spcAft>
                        <a:tabLst>
                          <a:tab pos="3649345" algn="l"/>
                        </a:tabLst>
                      </a:pPr>
                      <a:r>
                        <a:rPr lang="en-US" sz="1400" kern="100">
                          <a:effectLst/>
                        </a:rPr>
                        <a:t>Transportation</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rPr>
                        <a:t>Non-emergency Medical Transportation for the child and a caregiver to get to and from medical appointments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tab pos="3649345" algn="l"/>
                        </a:tabLst>
                        <a:defRPr/>
                      </a:pPr>
                      <a:r>
                        <a:rPr kumimoji="0" lang="en-US" sz="14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Ensure that family knows how to schedule, and assist as needed (remember that needs change)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tab pos="3649345" algn="l"/>
                        </a:tabLst>
                        <a:defRPr/>
                      </a:pPr>
                      <a:r>
                        <a:rPr kumimoji="0" lang="en-US" sz="14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Ensure that family knows how to reach out if issues arise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tab pos="3649345" algn="l"/>
                        </a:tabLst>
                        <a:defRPr/>
                      </a:pPr>
                      <a:r>
                        <a:rPr kumimoji="0" lang="en-US" sz="14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Ensure that transportation vendor able to accommodate child’s medical needs/equipment</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3381480400"/>
                  </a:ext>
                </a:extLst>
              </a:tr>
            </a:tbl>
          </a:graphicData>
        </a:graphic>
      </p:graphicFrame>
      <p:sp>
        <p:nvSpPr>
          <p:cNvPr id="5" name="Text Placeholder 6">
            <a:extLst>
              <a:ext uri="{FF2B5EF4-FFF2-40B4-BE49-F238E27FC236}">
                <a16:creationId xmlns:a16="http://schemas.microsoft.com/office/drawing/2014/main" id="{63F0307C-5D19-6A1E-2EE9-18634FBB2161}"/>
              </a:ext>
            </a:extLst>
          </p:cNvPr>
          <p:cNvSpPr>
            <a:spLocks noGrp="1"/>
          </p:cNvSpPr>
          <p:nvPr>
            <p:ph type="body" sz="quarter" idx="13"/>
          </p:nvPr>
        </p:nvSpPr>
        <p:spPr>
          <a:xfrm>
            <a:off x="838200" y="6085243"/>
            <a:ext cx="10515600" cy="365125"/>
          </a:xfrm>
        </p:spPr>
        <p:txBody>
          <a:bodyPr/>
          <a:lstStyle/>
          <a:p>
            <a:r>
              <a:rPr lang="en-US"/>
              <a:t>*Will go into more detail in subsequent slide</a:t>
            </a:r>
          </a:p>
        </p:txBody>
      </p:sp>
    </p:spTree>
    <p:extLst>
      <p:ext uri="{BB962C8B-B14F-4D97-AF65-F5344CB8AC3E}">
        <p14:creationId xmlns:p14="http://schemas.microsoft.com/office/powerpoint/2010/main" val="3175034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pPr lvl="1"/>
            <a:endParaRPr lang="en-US"/>
          </a:p>
          <a:p>
            <a:endParaRPr lang="en-US"/>
          </a:p>
          <a:p>
            <a:endParaRPr lang="en-US"/>
          </a:p>
        </p:txBody>
      </p:sp>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fld id="{DBB69489-DF73-4A76-950F-93D686310CE9}" type="slidenum">
              <a:rPr lang="en-US" smtClean="0"/>
              <a:t>31</a:t>
            </a:fld>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600365" y="136525"/>
            <a:ext cx="11459332" cy="830997"/>
          </a:xfrm>
        </p:spPr>
        <p:txBody>
          <a:bodyPr/>
          <a:lstStyle/>
          <a:p>
            <a:r>
              <a:rPr lang="en-US"/>
              <a:t>Ongoing Services and Supports for Children Receiving PDN and their Families</a:t>
            </a:r>
            <a:br>
              <a:rPr lang="en-US"/>
            </a:br>
            <a:endParaRPr lang="en-US"/>
          </a:p>
        </p:txBody>
      </p:sp>
      <p:graphicFrame>
        <p:nvGraphicFramePr>
          <p:cNvPr id="6" name="Table 5">
            <a:extLst>
              <a:ext uri="{FF2B5EF4-FFF2-40B4-BE49-F238E27FC236}">
                <a16:creationId xmlns:a16="http://schemas.microsoft.com/office/drawing/2014/main" id="{3DD45921-9F4A-6442-46D1-D643DCCF551C}"/>
              </a:ext>
            </a:extLst>
          </p:cNvPr>
          <p:cNvGraphicFramePr>
            <a:graphicFrameLocks noGrp="1"/>
          </p:cNvGraphicFramePr>
          <p:nvPr>
            <p:extLst>
              <p:ext uri="{D42A27DB-BD31-4B8C-83A1-F6EECF244321}">
                <p14:modId xmlns:p14="http://schemas.microsoft.com/office/powerpoint/2010/main" val="3162290933"/>
              </p:ext>
            </p:extLst>
          </p:nvPr>
        </p:nvGraphicFramePr>
        <p:xfrm>
          <a:off x="132303" y="614381"/>
          <a:ext cx="11927393" cy="5842536"/>
        </p:xfrm>
        <a:graphic>
          <a:graphicData uri="http://schemas.openxmlformats.org/drawingml/2006/table">
            <a:tbl>
              <a:tblPr firstRow="1" firstCol="1" bandRow="1">
                <a:tableStyleId>{5C22544A-7EE6-4342-B048-85BDC9FD1C3A}</a:tableStyleId>
              </a:tblPr>
              <a:tblGrid>
                <a:gridCol w="924448">
                  <a:extLst>
                    <a:ext uri="{9D8B030D-6E8A-4147-A177-3AD203B41FA5}">
                      <a16:colId xmlns:a16="http://schemas.microsoft.com/office/drawing/2014/main" val="3240218757"/>
                    </a:ext>
                  </a:extLst>
                </a:gridCol>
                <a:gridCol w="5345723">
                  <a:extLst>
                    <a:ext uri="{9D8B030D-6E8A-4147-A177-3AD203B41FA5}">
                      <a16:colId xmlns:a16="http://schemas.microsoft.com/office/drawing/2014/main" val="2858832683"/>
                    </a:ext>
                  </a:extLst>
                </a:gridCol>
                <a:gridCol w="5657222">
                  <a:extLst>
                    <a:ext uri="{9D8B030D-6E8A-4147-A177-3AD203B41FA5}">
                      <a16:colId xmlns:a16="http://schemas.microsoft.com/office/drawing/2014/main" val="209914060"/>
                    </a:ext>
                  </a:extLst>
                </a:gridCol>
              </a:tblGrid>
              <a:tr h="228128">
                <a:tc>
                  <a:txBody>
                    <a:bodyPr/>
                    <a:lstStyle/>
                    <a:p>
                      <a:pPr marL="0" marR="0" algn="l">
                        <a:lnSpc>
                          <a:spcPct val="107000"/>
                        </a:lnSpc>
                        <a:spcBef>
                          <a:spcPts val="0"/>
                        </a:spcBef>
                        <a:spcAft>
                          <a:spcPts val="0"/>
                        </a:spcAft>
                        <a:tabLst>
                          <a:tab pos="3649345" algn="l"/>
                        </a:tabLst>
                      </a:pPr>
                      <a:r>
                        <a:rPr lang="en-US" sz="1400" kern="100">
                          <a:effectLst/>
                        </a:rPr>
                        <a:t>Service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0" marR="0" algn="l">
                        <a:lnSpc>
                          <a:spcPct val="107000"/>
                        </a:lnSpc>
                        <a:spcBef>
                          <a:spcPts val="0"/>
                        </a:spcBef>
                        <a:spcAft>
                          <a:spcPts val="0"/>
                        </a:spcAft>
                        <a:tabLst>
                          <a:tab pos="3649345" algn="l"/>
                        </a:tabLst>
                      </a:pPr>
                      <a:r>
                        <a:rPr lang="en-US" sz="1400" kern="100">
                          <a:effectLst/>
                        </a:rPr>
                        <a:t>Description</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0" marR="0" algn="l">
                        <a:lnSpc>
                          <a:spcPct val="107000"/>
                        </a:lnSpc>
                        <a:spcBef>
                          <a:spcPts val="0"/>
                        </a:spcBef>
                        <a:spcAft>
                          <a:spcPts val="0"/>
                        </a:spcAft>
                        <a:tabLst>
                          <a:tab pos="3649345" algn="l"/>
                        </a:tabLst>
                      </a:pPr>
                      <a:r>
                        <a:rPr lang="en-US" sz="1400" kern="100">
                          <a:effectLst/>
                          <a:latin typeface="Calibri" panose="020F0502020204030204" pitchFamily="34" charset="0"/>
                          <a:ea typeface="Calibri" panose="020F0502020204030204" pitchFamily="34" charset="0"/>
                          <a:cs typeface="Times New Roman" panose="02020603050405020304" pitchFamily="18" charset="0"/>
                        </a:rPr>
                        <a:t>Ongoing Considerations for Care Coordinators</a:t>
                      </a:r>
                    </a:p>
                  </a:txBody>
                  <a:tcPr marL="41061" marR="41061" marT="0" marB="0"/>
                </a:tc>
                <a:extLst>
                  <a:ext uri="{0D108BD9-81ED-4DB2-BD59-A6C34878D82A}">
                    <a16:rowId xmlns:a16="http://schemas.microsoft.com/office/drawing/2014/main" val="983276595"/>
                  </a:ext>
                </a:extLst>
              </a:tr>
              <a:tr h="1660475">
                <a:tc>
                  <a:txBody>
                    <a:bodyPr/>
                    <a:lstStyle/>
                    <a:p>
                      <a:pPr marL="0" marR="0" algn="l">
                        <a:lnSpc>
                          <a:spcPct val="107000"/>
                        </a:lnSpc>
                        <a:spcBef>
                          <a:spcPts val="0"/>
                        </a:spcBef>
                        <a:spcAft>
                          <a:spcPts val="0"/>
                        </a:spcAft>
                        <a:tabLst>
                          <a:tab pos="3649345" algn="l"/>
                        </a:tabLst>
                      </a:pPr>
                      <a:r>
                        <a:rPr lang="en-US" sz="1400" kern="100">
                          <a:effectLst/>
                        </a:rPr>
                        <a:t>Prescribed Pediatric Extended Care (PPEC)</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400" kern="100">
                          <a:effectLst/>
                        </a:rPr>
                        <a:t>Centers for children through age 20</a:t>
                      </a:r>
                    </a:p>
                    <a:p>
                      <a:pPr marL="342900" marR="0" lvl="0" indent="-342900" algn="l">
                        <a:lnSpc>
                          <a:spcPct val="107000"/>
                        </a:lnSpc>
                        <a:spcBef>
                          <a:spcPts val="0"/>
                        </a:spcBef>
                        <a:spcAft>
                          <a:spcPts val="0"/>
                        </a:spcAft>
                        <a:buFont typeface="Symbol" panose="05050102010706020507" pitchFamily="18" charset="2"/>
                        <a:buChar char=""/>
                      </a:pPr>
                      <a:r>
                        <a:rPr lang="en-US" sz="1400" kern="100">
                          <a:effectLst/>
                        </a:rPr>
                        <a:t>Provides skilled nursing supervision, medical services, nursing services, personal care, psychosocial services, respiratory therapy services, and developmental therapies in a non-residential setting</a:t>
                      </a:r>
                    </a:p>
                    <a:p>
                      <a:pPr marL="342900" marR="0" lvl="0" indent="-342900" algn="l">
                        <a:lnSpc>
                          <a:spcPct val="107000"/>
                        </a:lnSpc>
                        <a:spcBef>
                          <a:spcPts val="0"/>
                        </a:spcBef>
                        <a:spcAft>
                          <a:spcPts val="0"/>
                        </a:spcAft>
                        <a:buFont typeface="Symbol" panose="05050102010706020507" pitchFamily="18" charset="2"/>
                        <a:buChar char=""/>
                      </a:pPr>
                      <a:r>
                        <a:rPr lang="en-US" sz="1400" kern="100">
                          <a:effectLst/>
                        </a:rPr>
                        <a:t>Transportation is provided by the PPEC Center</a:t>
                      </a:r>
                    </a:p>
                    <a:p>
                      <a:pPr marL="342900" marR="0" lvl="0" indent="-342900" algn="l">
                        <a:lnSpc>
                          <a:spcPct val="107000"/>
                        </a:lnSpc>
                        <a:spcBef>
                          <a:spcPts val="0"/>
                        </a:spcBef>
                        <a:spcAft>
                          <a:spcPts val="0"/>
                        </a:spcAft>
                        <a:buFont typeface="Symbol" panose="05050102010706020507" pitchFamily="18" charset="2"/>
                        <a:buChar char=""/>
                      </a:pPr>
                      <a:r>
                        <a:rPr lang="en-US" sz="1400" kern="100">
                          <a:effectLst/>
                        </a:rPr>
                        <a:t>Also provides caregiver training</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rPr>
                        <a:t>Available for up to 12 hours a day</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latin typeface="Calibri" panose="020F0502020204030204" pitchFamily="34" charset="0"/>
                          <a:ea typeface="Calibri" panose="020F0502020204030204" pitchFamily="34" charset="0"/>
                          <a:cs typeface="Times New Roman" panose="02020603050405020304" pitchFamily="18" charset="0"/>
                        </a:rPr>
                        <a:t>Ensure up-to-date orders and authorizations</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latin typeface="Calibri" panose="020F0502020204030204" pitchFamily="34" charset="0"/>
                          <a:ea typeface="Calibri" panose="020F0502020204030204" pitchFamily="34" charset="0"/>
                          <a:cs typeface="Times New Roman" panose="02020603050405020304" pitchFamily="18" charset="0"/>
                        </a:rPr>
                        <a:t>Establish collaboration and communication with PPECs, including them as part of the care team and care planning process</a:t>
                      </a:r>
                    </a:p>
                  </a:txBody>
                  <a:tcPr marL="41061" marR="41061" marT="0" marB="0"/>
                </a:tc>
                <a:extLst>
                  <a:ext uri="{0D108BD9-81ED-4DB2-BD59-A6C34878D82A}">
                    <a16:rowId xmlns:a16="http://schemas.microsoft.com/office/drawing/2014/main" val="2635150483"/>
                  </a:ext>
                </a:extLst>
              </a:tr>
              <a:tr h="1280759">
                <a:tc>
                  <a:txBody>
                    <a:bodyPr/>
                    <a:lstStyle/>
                    <a:p>
                      <a:pPr marL="0" marR="0" algn="l">
                        <a:lnSpc>
                          <a:spcPct val="107000"/>
                        </a:lnSpc>
                        <a:spcBef>
                          <a:spcPts val="0"/>
                        </a:spcBef>
                        <a:spcAft>
                          <a:spcPts val="0"/>
                        </a:spcAft>
                        <a:tabLst>
                          <a:tab pos="3649345" algn="l"/>
                        </a:tabLst>
                      </a:pPr>
                      <a:r>
                        <a:rPr lang="en-US" sz="1400" kern="100">
                          <a:effectLst/>
                        </a:rPr>
                        <a:t>Medical Foster Care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400" kern="100">
                          <a:effectLst/>
                        </a:rPr>
                        <a:t>A program for children through age 20</a:t>
                      </a:r>
                    </a:p>
                    <a:p>
                      <a:pPr marL="342900" marR="0" lvl="0" indent="-342900" algn="l">
                        <a:lnSpc>
                          <a:spcPct val="107000"/>
                        </a:lnSpc>
                        <a:spcBef>
                          <a:spcPts val="0"/>
                        </a:spcBef>
                        <a:spcAft>
                          <a:spcPts val="0"/>
                        </a:spcAft>
                        <a:buFont typeface="Symbol" panose="05050102010706020507" pitchFamily="18" charset="2"/>
                        <a:buChar char=""/>
                      </a:pPr>
                      <a:r>
                        <a:rPr lang="en-US" sz="1400" kern="100">
                          <a:effectLst/>
                        </a:rPr>
                        <a:t>Provides temporary placement for 24-hour care in a licensed foster home with specially trained foster parents</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rPr>
                        <a:t>Participation in this program is time-limited unless the child is in state custody</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latin typeface="Calibri" panose="020F0502020204030204" pitchFamily="34" charset="0"/>
                          <a:ea typeface="Calibri" panose="020F0502020204030204" pitchFamily="34" charset="0"/>
                          <a:cs typeface="Times New Roman" panose="02020603050405020304" pitchFamily="18" charset="0"/>
                        </a:rPr>
                        <a:t>Ensure collaboration and communication with the CMAT and DOH Medical Foster Care Program and staff (also including them as needed as part of the care team and care planning process)</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latin typeface="Calibri" panose="020F0502020204030204" pitchFamily="34" charset="0"/>
                          <a:ea typeface="Calibri" panose="020F0502020204030204" pitchFamily="34" charset="0"/>
                          <a:cs typeface="Times New Roman" panose="02020603050405020304" pitchFamily="18" charset="0"/>
                        </a:rPr>
                        <a:t>For Voluntary Medical Licensed Out-of-Home Care:</a:t>
                      </a:r>
                    </a:p>
                    <a:p>
                      <a:pPr marL="800100" marR="0" lvl="1"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latin typeface="Calibri" panose="020F0502020204030204" pitchFamily="34" charset="0"/>
                          <a:ea typeface="Calibri" panose="020F0502020204030204" pitchFamily="34" charset="0"/>
                          <a:cs typeface="Times New Roman" panose="02020603050405020304" pitchFamily="18" charset="0"/>
                        </a:rPr>
                        <a:t>Track progress</a:t>
                      </a:r>
                    </a:p>
                    <a:p>
                      <a:pPr marL="800100" marR="0" lvl="1"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latin typeface="Calibri" panose="020F0502020204030204" pitchFamily="34" charset="0"/>
                          <a:ea typeface="Calibri" panose="020F0502020204030204" pitchFamily="34" charset="0"/>
                          <a:cs typeface="Times New Roman" panose="02020603050405020304" pitchFamily="18" charset="0"/>
                        </a:rPr>
                        <a:t>Upon placement, begin transition planning (placement is for up to 180 days)</a:t>
                      </a:r>
                    </a:p>
                  </a:txBody>
                  <a:tcPr marL="41061" marR="41061" marT="0" marB="0"/>
                </a:tc>
                <a:extLst>
                  <a:ext uri="{0D108BD9-81ED-4DB2-BD59-A6C34878D82A}">
                    <a16:rowId xmlns:a16="http://schemas.microsoft.com/office/drawing/2014/main" val="1860866398"/>
                  </a:ext>
                </a:extLst>
              </a:tr>
              <a:tr h="1421751">
                <a:tc>
                  <a:txBody>
                    <a:bodyPr/>
                    <a:lstStyle/>
                    <a:p>
                      <a:pPr marL="0" marR="0" algn="l">
                        <a:lnSpc>
                          <a:spcPct val="107000"/>
                        </a:lnSpc>
                        <a:spcBef>
                          <a:spcPts val="0"/>
                        </a:spcBef>
                        <a:spcAft>
                          <a:spcPts val="0"/>
                        </a:spcAft>
                        <a:tabLst>
                          <a:tab pos="3649345" algn="l"/>
                        </a:tabLst>
                      </a:pPr>
                      <a:r>
                        <a:rPr lang="en-US" sz="1400" kern="100">
                          <a:effectLst/>
                        </a:rPr>
                        <a:t>Family-to-Family Home Visits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rPr>
                        <a:t>An opportunity for families to visit other family homes where children are receiving PDN in the home</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rPr>
                        <a:t>During the visit, they will observe PDN provided to the child and have an opportunity to ask questions.</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rPr>
                        <a:t>Visits can be in-person or virtual and the child’s care coordinator can accompany the family.</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rowSpan="2">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latin typeface="Calibri" panose="020F0502020204030204" pitchFamily="34" charset="0"/>
                          <a:ea typeface="Calibri" panose="020F0502020204030204" pitchFamily="34" charset="0"/>
                          <a:cs typeface="Times New Roman" panose="02020603050405020304" pitchFamily="18" charset="0"/>
                        </a:rPr>
                        <a:t>Educate and connect families to participate in these programs voluntarily to support others with similar lived experiences and care needs for their child</a:t>
                      </a:r>
                    </a:p>
                  </a:txBody>
                  <a:tcPr marL="41061" marR="41061" marT="0" marB="0"/>
                </a:tc>
                <a:extLst>
                  <a:ext uri="{0D108BD9-81ED-4DB2-BD59-A6C34878D82A}">
                    <a16:rowId xmlns:a16="http://schemas.microsoft.com/office/drawing/2014/main" val="1031293098"/>
                  </a:ext>
                </a:extLst>
              </a:tr>
              <a:tr h="944301">
                <a:tc>
                  <a:txBody>
                    <a:bodyPr/>
                    <a:lstStyle/>
                    <a:p>
                      <a:pPr marL="0" marR="0" algn="l">
                        <a:lnSpc>
                          <a:spcPct val="107000"/>
                        </a:lnSpc>
                        <a:spcBef>
                          <a:spcPts val="0"/>
                        </a:spcBef>
                        <a:spcAft>
                          <a:spcPts val="0"/>
                        </a:spcAft>
                        <a:tabLst>
                          <a:tab pos="3649345" algn="l"/>
                        </a:tabLst>
                      </a:pPr>
                      <a:r>
                        <a:rPr lang="en-US" sz="1400" kern="100">
                          <a:effectLst/>
                        </a:rPr>
                        <a:t>Family-to-Family Peer Support</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rPr>
                        <a:t>An opportunity to connect the family to another family that has received PDN for a child with Complex Medical Needs</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rPr>
                        <a:t>Interactions may be one-on-one, or with a group of families.</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400" kern="100">
                          <a:effectLst/>
                        </a:rPr>
                        <a:t>Interactions may be in-person, virtual, or by phone.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vMerge="1">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2358592435"/>
                  </a:ext>
                </a:extLst>
              </a:tr>
            </a:tbl>
          </a:graphicData>
        </a:graphic>
      </p:graphicFrame>
    </p:spTree>
    <p:extLst>
      <p:ext uri="{BB962C8B-B14F-4D97-AF65-F5344CB8AC3E}">
        <p14:creationId xmlns:p14="http://schemas.microsoft.com/office/powerpoint/2010/main" val="2184235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pPr lvl="1"/>
            <a:endParaRPr lang="en-US"/>
          </a:p>
          <a:p>
            <a:endParaRPr lang="en-US"/>
          </a:p>
          <a:p>
            <a:endParaRPr lang="en-US"/>
          </a:p>
        </p:txBody>
      </p:sp>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fld id="{DBB69489-DF73-4A76-950F-93D686310CE9}" type="slidenum">
              <a:rPr lang="en-US" smtClean="0"/>
              <a:t>32</a:t>
            </a:fld>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10515601" cy="830997"/>
          </a:xfrm>
        </p:spPr>
        <p:txBody>
          <a:bodyPr/>
          <a:lstStyle/>
          <a:p>
            <a:r>
              <a:rPr lang="en-US"/>
              <a:t>Ongoing Services and Supports for Children Receiving PDN and their Families</a:t>
            </a:r>
            <a:br>
              <a:rPr lang="en-US"/>
            </a:br>
            <a:endParaRPr lang="en-US"/>
          </a:p>
        </p:txBody>
      </p:sp>
      <p:graphicFrame>
        <p:nvGraphicFramePr>
          <p:cNvPr id="6" name="Table 5">
            <a:extLst>
              <a:ext uri="{FF2B5EF4-FFF2-40B4-BE49-F238E27FC236}">
                <a16:creationId xmlns:a16="http://schemas.microsoft.com/office/drawing/2014/main" id="{3DD45921-9F4A-6442-46D1-D643DCCF551C}"/>
              </a:ext>
            </a:extLst>
          </p:cNvPr>
          <p:cNvGraphicFramePr>
            <a:graphicFrameLocks noGrp="1"/>
          </p:cNvGraphicFramePr>
          <p:nvPr>
            <p:extLst>
              <p:ext uri="{D42A27DB-BD31-4B8C-83A1-F6EECF244321}">
                <p14:modId xmlns:p14="http://schemas.microsoft.com/office/powerpoint/2010/main" val="661164914"/>
              </p:ext>
            </p:extLst>
          </p:nvPr>
        </p:nvGraphicFramePr>
        <p:xfrm>
          <a:off x="448489" y="996408"/>
          <a:ext cx="11295019" cy="4865183"/>
        </p:xfrm>
        <a:graphic>
          <a:graphicData uri="http://schemas.openxmlformats.org/drawingml/2006/table">
            <a:tbl>
              <a:tblPr firstRow="1" firstCol="1" bandRow="1">
                <a:tableStyleId>{5C22544A-7EE6-4342-B048-85BDC9FD1C3A}</a:tableStyleId>
              </a:tblPr>
              <a:tblGrid>
                <a:gridCol w="1309973">
                  <a:extLst>
                    <a:ext uri="{9D8B030D-6E8A-4147-A177-3AD203B41FA5}">
                      <a16:colId xmlns:a16="http://schemas.microsoft.com/office/drawing/2014/main" val="3240218757"/>
                    </a:ext>
                  </a:extLst>
                </a:gridCol>
                <a:gridCol w="6250073">
                  <a:extLst>
                    <a:ext uri="{9D8B030D-6E8A-4147-A177-3AD203B41FA5}">
                      <a16:colId xmlns:a16="http://schemas.microsoft.com/office/drawing/2014/main" val="2858832683"/>
                    </a:ext>
                  </a:extLst>
                </a:gridCol>
                <a:gridCol w="3734973">
                  <a:extLst>
                    <a:ext uri="{9D8B030D-6E8A-4147-A177-3AD203B41FA5}">
                      <a16:colId xmlns:a16="http://schemas.microsoft.com/office/drawing/2014/main" val="1586354438"/>
                    </a:ext>
                  </a:extLst>
                </a:gridCol>
              </a:tblGrid>
              <a:tr h="239461">
                <a:tc>
                  <a:txBody>
                    <a:bodyPr/>
                    <a:lstStyle/>
                    <a:p>
                      <a:pPr marL="0" marR="0" algn="l">
                        <a:lnSpc>
                          <a:spcPct val="107000"/>
                        </a:lnSpc>
                        <a:spcBef>
                          <a:spcPts val="0"/>
                        </a:spcBef>
                        <a:spcAft>
                          <a:spcPts val="0"/>
                        </a:spcAft>
                        <a:tabLst>
                          <a:tab pos="3649345" algn="l"/>
                        </a:tabLst>
                      </a:pPr>
                      <a:r>
                        <a:rPr lang="en-US" sz="1500" kern="100">
                          <a:effectLst/>
                        </a:rPr>
                        <a:t>Service</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0" marR="0" algn="l">
                        <a:lnSpc>
                          <a:spcPct val="107000"/>
                        </a:lnSpc>
                        <a:spcBef>
                          <a:spcPts val="0"/>
                        </a:spcBef>
                        <a:spcAft>
                          <a:spcPts val="0"/>
                        </a:spcAft>
                        <a:tabLst>
                          <a:tab pos="3649345" algn="l"/>
                        </a:tabLst>
                      </a:pPr>
                      <a:r>
                        <a:rPr lang="en-US" sz="1500" kern="100">
                          <a:effectLst/>
                        </a:rPr>
                        <a:t>Description</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0" marR="0" algn="l">
                        <a:lnSpc>
                          <a:spcPct val="107000"/>
                        </a:lnSpc>
                        <a:spcBef>
                          <a:spcPts val="0"/>
                        </a:spcBef>
                        <a:spcAft>
                          <a:spcPts val="0"/>
                        </a:spcAft>
                        <a:tabLst>
                          <a:tab pos="3649345" algn="l"/>
                        </a:tabLst>
                      </a:pPr>
                      <a:r>
                        <a:rPr lang="en-US" sz="1500" kern="100">
                          <a:effectLst/>
                          <a:latin typeface="Calibri" panose="020F0502020204030204" pitchFamily="34" charset="0"/>
                          <a:ea typeface="Calibri" panose="020F0502020204030204" pitchFamily="34" charset="0"/>
                          <a:cs typeface="Times New Roman" panose="02020603050405020304" pitchFamily="18" charset="0"/>
                        </a:rPr>
                        <a:t>Ongoing Considerations for Care Coordinators</a:t>
                      </a:r>
                    </a:p>
                  </a:txBody>
                  <a:tcPr marL="41061" marR="41061" marT="0" marB="0"/>
                </a:tc>
                <a:extLst>
                  <a:ext uri="{0D108BD9-81ED-4DB2-BD59-A6C34878D82A}">
                    <a16:rowId xmlns:a16="http://schemas.microsoft.com/office/drawing/2014/main" val="983276595"/>
                  </a:ext>
                </a:extLst>
              </a:tr>
              <a:tr h="796009">
                <a:tc>
                  <a:txBody>
                    <a:bodyPr/>
                    <a:lstStyle/>
                    <a:p>
                      <a:pPr marL="0" marR="0" algn="l">
                        <a:lnSpc>
                          <a:spcPct val="107000"/>
                        </a:lnSpc>
                        <a:spcBef>
                          <a:spcPts val="0"/>
                        </a:spcBef>
                        <a:spcAft>
                          <a:spcPts val="0"/>
                        </a:spcAft>
                        <a:tabLst>
                          <a:tab pos="3649345" algn="l"/>
                        </a:tabLst>
                      </a:pPr>
                      <a:r>
                        <a:rPr lang="en-US" sz="1500" kern="100">
                          <a:effectLst/>
                        </a:rPr>
                        <a:t>Expanded Benefits</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rPr>
                        <a:t>Benefits that are offered by the child’s health plan, in addition to the standard benefit package (such as housing assistance, home delivered meals, trips to non-medical appointments, and transition assistance from the nursing facility to home)</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latin typeface="Calibri" panose="020F0502020204030204" pitchFamily="34" charset="0"/>
                          <a:ea typeface="Calibri" panose="020F0502020204030204" pitchFamily="34" charset="0"/>
                          <a:cs typeface="Times New Roman" panose="02020603050405020304" pitchFamily="18" charset="0"/>
                        </a:rPr>
                        <a:t>Stay up-to-date with health plan offerings and the needs of the Member</a:t>
                      </a:r>
                    </a:p>
                  </a:txBody>
                  <a:tcPr marL="41061" marR="41061" marT="0" marB="0"/>
                </a:tc>
                <a:extLst>
                  <a:ext uri="{0D108BD9-81ED-4DB2-BD59-A6C34878D82A}">
                    <a16:rowId xmlns:a16="http://schemas.microsoft.com/office/drawing/2014/main" val="1083163040"/>
                  </a:ext>
                </a:extLst>
              </a:tr>
              <a:tr h="2745311">
                <a:tc>
                  <a:txBody>
                    <a:bodyPr/>
                    <a:lstStyle/>
                    <a:p>
                      <a:pPr marL="0" marR="0" algn="l">
                        <a:lnSpc>
                          <a:spcPct val="107000"/>
                        </a:lnSpc>
                        <a:spcBef>
                          <a:spcPts val="0"/>
                        </a:spcBef>
                        <a:spcAft>
                          <a:spcPts val="0"/>
                        </a:spcAft>
                        <a:tabLst>
                          <a:tab pos="3649345" algn="l"/>
                        </a:tabLst>
                      </a:pPr>
                      <a:r>
                        <a:rPr lang="en-US" sz="1500" kern="100">
                          <a:effectLst/>
                        </a:rPr>
                        <a:t>Developmental Disabilities Individual Budgeting (iBudget) Waiver</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rPr>
                        <a:t>The </a:t>
                      </a:r>
                      <a:r>
                        <a:rPr lang="en-US" sz="1500" kern="100" err="1">
                          <a:effectLst/>
                        </a:rPr>
                        <a:t>iBudget</a:t>
                      </a:r>
                      <a:r>
                        <a:rPr lang="en-US" sz="1500" kern="100">
                          <a:effectLst/>
                        </a:rPr>
                        <a:t> Waiver is designed to promote and maintain the health of individuals with developmental disabilities and to provide medically necessary supports and services to prevent placement in a nursing home.</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rPr>
                        <a:t>Services are for eligible children 3 or older with a developmental disability.</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rPr>
                        <a:t>Services include:</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a:effectLst/>
                        </a:rPr>
                        <a:t>Home Modifications: Adaptations to home for accessibility, such as ramps and door-widening</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a:effectLst/>
                        </a:rPr>
                        <a:t>Vehicle Modifications: Adaptations to the vehicle for accessibility, including portable ramps</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a:effectLst/>
                        </a:rPr>
                        <a:t>Consumable Medical Supplies: such as diapers, wipes, and pads</a:t>
                      </a:r>
                    </a:p>
                    <a:p>
                      <a:pPr marL="742950" marR="0" lvl="1" indent="-285750" algn="l">
                        <a:lnSpc>
                          <a:spcPct val="107000"/>
                        </a:lnSpc>
                        <a:spcBef>
                          <a:spcPts val="0"/>
                        </a:spcBef>
                        <a:spcAft>
                          <a:spcPts val="0"/>
                        </a:spcAft>
                        <a:buFont typeface="Courier New" panose="02070309020205020404" pitchFamily="49" charset="0"/>
                        <a:buChar char="o"/>
                        <a:tabLst>
                          <a:tab pos="3649345" algn="l"/>
                        </a:tabLst>
                      </a:pPr>
                      <a:r>
                        <a:rPr lang="en-US" sz="1500" kern="100">
                          <a:effectLst/>
                        </a:rPr>
                        <a:t>Residential Habilitation: Enables eligible children to live in licensed group homes up to 24 hours a day with nursing services and medical supervision</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rPr>
                        <a:t>As the child’s care coordinator, you can help families apply for this program through the Agency for Persons with Disabilities.</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latin typeface="Calibri" panose="020F0502020204030204" pitchFamily="34" charset="0"/>
                          <a:ea typeface="Calibri" panose="020F0502020204030204" pitchFamily="34" charset="0"/>
                          <a:cs typeface="Times New Roman" panose="02020603050405020304" pitchFamily="18" charset="0"/>
                        </a:rPr>
                        <a:t>Assist Members and families in waiver application as necessary</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latin typeface="Calibri" panose="020F0502020204030204" pitchFamily="34" charset="0"/>
                          <a:ea typeface="Calibri" panose="020F0502020204030204" pitchFamily="34" charset="0"/>
                          <a:cs typeface="Times New Roman" panose="02020603050405020304" pitchFamily="18" charset="0"/>
                        </a:rPr>
                        <a:t>Ensure service provision</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latin typeface="Calibri" panose="020F0502020204030204" pitchFamily="34" charset="0"/>
                          <a:ea typeface="Calibri" panose="020F0502020204030204" pitchFamily="34" charset="0"/>
                          <a:cs typeface="Times New Roman" panose="02020603050405020304" pitchFamily="18" charset="0"/>
                        </a:rPr>
                        <a:t>Establish collaboration and communication with the Member’s </a:t>
                      </a:r>
                      <a:r>
                        <a:rPr lang="en-US" sz="1500" kern="100" err="1">
                          <a:effectLst/>
                          <a:latin typeface="Calibri" panose="020F0502020204030204" pitchFamily="34" charset="0"/>
                          <a:ea typeface="Calibri" panose="020F0502020204030204" pitchFamily="34" charset="0"/>
                          <a:cs typeface="Times New Roman" panose="02020603050405020304" pitchFamily="18" charset="0"/>
                        </a:rPr>
                        <a:t>iBudget</a:t>
                      </a:r>
                      <a:r>
                        <a:rPr lang="en-US" sz="1500" kern="100">
                          <a:effectLst/>
                          <a:latin typeface="Calibri" panose="020F0502020204030204" pitchFamily="34" charset="0"/>
                          <a:ea typeface="Calibri" panose="020F0502020204030204" pitchFamily="34" charset="0"/>
                          <a:cs typeface="Times New Roman" panose="02020603050405020304" pitchFamily="18" charset="0"/>
                        </a:rPr>
                        <a:t> Waiver Providers, including them as part of the care team and care planning process</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latin typeface="Calibri" panose="020F0502020204030204" pitchFamily="34" charset="0"/>
                          <a:ea typeface="Calibri" panose="020F0502020204030204" pitchFamily="34" charset="0"/>
                          <a:cs typeface="Times New Roman" panose="02020603050405020304" pitchFamily="18" charset="0"/>
                        </a:rPr>
                        <a:t>Monitor for and assist with obtaining additional waiver services as indicated</a:t>
                      </a:r>
                    </a:p>
                    <a:p>
                      <a:pPr marL="0" marR="0" lvl="0" indent="0" algn="l">
                        <a:lnSpc>
                          <a:spcPct val="107000"/>
                        </a:lnSpc>
                        <a:spcBef>
                          <a:spcPts val="0"/>
                        </a:spcBef>
                        <a:spcAft>
                          <a:spcPts val="0"/>
                        </a:spcAft>
                        <a:buFont typeface="Symbol" panose="05050102010706020507" pitchFamily="18" charset="2"/>
                        <a:buNone/>
                        <a:tabLst>
                          <a:tab pos="3649345" algn="l"/>
                        </a:tabLst>
                      </a:pP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tabLst>
                          <a:tab pos="3649345" algn="l"/>
                        </a:tabLst>
                      </a:pP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extLst>
                  <a:ext uri="{0D108BD9-81ED-4DB2-BD59-A6C34878D82A}">
                    <a16:rowId xmlns:a16="http://schemas.microsoft.com/office/drawing/2014/main" val="160100812"/>
                  </a:ext>
                </a:extLst>
              </a:tr>
            </a:tbl>
          </a:graphicData>
        </a:graphic>
      </p:graphicFrame>
    </p:spTree>
    <p:extLst>
      <p:ext uri="{BB962C8B-B14F-4D97-AF65-F5344CB8AC3E}">
        <p14:creationId xmlns:p14="http://schemas.microsoft.com/office/powerpoint/2010/main" val="1205449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pPr lvl="1"/>
            <a:endParaRPr lang="en-US"/>
          </a:p>
          <a:p>
            <a:endParaRPr lang="en-US"/>
          </a:p>
          <a:p>
            <a:endParaRPr lang="en-US"/>
          </a:p>
        </p:txBody>
      </p:sp>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fld id="{DBB69489-DF73-4A76-950F-93D686310CE9}" type="slidenum">
              <a:rPr lang="en-US" smtClean="0"/>
              <a:t>33</a:t>
            </a:fld>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10515601" cy="830997"/>
          </a:xfrm>
        </p:spPr>
        <p:txBody>
          <a:bodyPr/>
          <a:lstStyle/>
          <a:p>
            <a:r>
              <a:rPr lang="en-US"/>
              <a:t>Ongoing Services and Supports for Children Receiving PDN and their Families</a:t>
            </a:r>
            <a:br>
              <a:rPr lang="en-US"/>
            </a:br>
            <a:endParaRPr lang="en-US"/>
          </a:p>
        </p:txBody>
      </p:sp>
      <p:graphicFrame>
        <p:nvGraphicFramePr>
          <p:cNvPr id="6" name="Table 5">
            <a:extLst>
              <a:ext uri="{FF2B5EF4-FFF2-40B4-BE49-F238E27FC236}">
                <a16:creationId xmlns:a16="http://schemas.microsoft.com/office/drawing/2014/main" id="{3DD45921-9F4A-6442-46D1-D643DCCF551C}"/>
              </a:ext>
            </a:extLst>
          </p:cNvPr>
          <p:cNvGraphicFramePr>
            <a:graphicFrameLocks noGrp="1"/>
          </p:cNvGraphicFramePr>
          <p:nvPr>
            <p:extLst>
              <p:ext uri="{D42A27DB-BD31-4B8C-83A1-F6EECF244321}">
                <p14:modId xmlns:p14="http://schemas.microsoft.com/office/powerpoint/2010/main" val="2060717010"/>
              </p:ext>
            </p:extLst>
          </p:nvPr>
        </p:nvGraphicFramePr>
        <p:xfrm>
          <a:off x="448489" y="996408"/>
          <a:ext cx="11295019" cy="3408429"/>
        </p:xfrm>
        <a:graphic>
          <a:graphicData uri="http://schemas.openxmlformats.org/drawingml/2006/table">
            <a:tbl>
              <a:tblPr firstRow="1" firstCol="1" bandRow="1">
                <a:tableStyleId>{5C22544A-7EE6-4342-B048-85BDC9FD1C3A}</a:tableStyleId>
              </a:tblPr>
              <a:tblGrid>
                <a:gridCol w="1309973">
                  <a:extLst>
                    <a:ext uri="{9D8B030D-6E8A-4147-A177-3AD203B41FA5}">
                      <a16:colId xmlns:a16="http://schemas.microsoft.com/office/drawing/2014/main" val="3240218757"/>
                    </a:ext>
                  </a:extLst>
                </a:gridCol>
                <a:gridCol w="6250073">
                  <a:extLst>
                    <a:ext uri="{9D8B030D-6E8A-4147-A177-3AD203B41FA5}">
                      <a16:colId xmlns:a16="http://schemas.microsoft.com/office/drawing/2014/main" val="2858832683"/>
                    </a:ext>
                  </a:extLst>
                </a:gridCol>
                <a:gridCol w="3734973">
                  <a:extLst>
                    <a:ext uri="{9D8B030D-6E8A-4147-A177-3AD203B41FA5}">
                      <a16:colId xmlns:a16="http://schemas.microsoft.com/office/drawing/2014/main" val="1586354438"/>
                    </a:ext>
                  </a:extLst>
                </a:gridCol>
              </a:tblGrid>
              <a:tr h="239461">
                <a:tc>
                  <a:txBody>
                    <a:bodyPr/>
                    <a:lstStyle/>
                    <a:p>
                      <a:pPr marL="0" marR="0" algn="l">
                        <a:lnSpc>
                          <a:spcPct val="107000"/>
                        </a:lnSpc>
                        <a:spcBef>
                          <a:spcPts val="0"/>
                        </a:spcBef>
                        <a:spcAft>
                          <a:spcPts val="0"/>
                        </a:spcAft>
                        <a:tabLst>
                          <a:tab pos="3649345" algn="l"/>
                        </a:tabLst>
                      </a:pPr>
                      <a:r>
                        <a:rPr lang="en-US" sz="1500" kern="100">
                          <a:effectLst/>
                        </a:rPr>
                        <a:t>Service</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0" marR="0" algn="l">
                        <a:lnSpc>
                          <a:spcPct val="107000"/>
                        </a:lnSpc>
                        <a:spcBef>
                          <a:spcPts val="0"/>
                        </a:spcBef>
                        <a:spcAft>
                          <a:spcPts val="0"/>
                        </a:spcAft>
                        <a:tabLst>
                          <a:tab pos="3649345" algn="l"/>
                        </a:tabLst>
                      </a:pPr>
                      <a:r>
                        <a:rPr lang="en-US" sz="1500" kern="100">
                          <a:effectLst/>
                        </a:rPr>
                        <a:t>Description</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0" marR="0" algn="l">
                        <a:lnSpc>
                          <a:spcPct val="107000"/>
                        </a:lnSpc>
                        <a:spcBef>
                          <a:spcPts val="0"/>
                        </a:spcBef>
                        <a:spcAft>
                          <a:spcPts val="0"/>
                        </a:spcAft>
                        <a:tabLst>
                          <a:tab pos="3649345" algn="l"/>
                        </a:tabLst>
                      </a:pPr>
                      <a:r>
                        <a:rPr lang="en-US" sz="1500" kern="100">
                          <a:effectLst/>
                          <a:latin typeface="Calibri" panose="020F0502020204030204" pitchFamily="34" charset="0"/>
                          <a:ea typeface="Calibri" panose="020F0502020204030204" pitchFamily="34" charset="0"/>
                          <a:cs typeface="Times New Roman" panose="02020603050405020304" pitchFamily="18" charset="0"/>
                        </a:rPr>
                        <a:t>Ongoing Considerations for Care Coordinators</a:t>
                      </a:r>
                    </a:p>
                  </a:txBody>
                  <a:tcPr marL="41061" marR="41061" marT="0" marB="0"/>
                </a:tc>
                <a:extLst>
                  <a:ext uri="{0D108BD9-81ED-4DB2-BD59-A6C34878D82A}">
                    <a16:rowId xmlns:a16="http://schemas.microsoft.com/office/drawing/2014/main" val="983276595"/>
                  </a:ext>
                </a:extLst>
              </a:tr>
              <a:tr h="2745311">
                <a:tc>
                  <a:txBody>
                    <a:bodyPr/>
                    <a:lstStyle/>
                    <a:p>
                      <a:pPr marL="0" marR="0" algn="l">
                        <a:lnSpc>
                          <a:spcPct val="107000"/>
                        </a:lnSpc>
                        <a:spcBef>
                          <a:spcPts val="0"/>
                        </a:spcBef>
                        <a:spcAft>
                          <a:spcPts val="0"/>
                        </a:spcAft>
                        <a:tabLst>
                          <a:tab pos="3649345" algn="l"/>
                        </a:tabLst>
                      </a:pPr>
                      <a:r>
                        <a:rPr lang="en-US" sz="1500" kern="100">
                          <a:effectLst/>
                        </a:rPr>
                        <a:t>Other Florida Medicaid Waiver Programs (see descriptions in Module 2 if needed)</a:t>
                      </a: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rPr>
                        <a:t>Long Term Care Waiver Program</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latin typeface="Calibri" panose="020F0502020204030204" pitchFamily="34" charset="0"/>
                          <a:ea typeface="Calibri" panose="020F0502020204030204" pitchFamily="34" charset="0"/>
                          <a:cs typeface="Times New Roman" panose="02020603050405020304" pitchFamily="18" charset="0"/>
                        </a:rPr>
                        <a:t>Model Waiver Program</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latin typeface="Calibri" panose="020F0502020204030204" pitchFamily="34" charset="0"/>
                          <a:ea typeface="Calibri" panose="020F0502020204030204" pitchFamily="34" charset="0"/>
                          <a:cs typeface="Times New Roman" panose="02020603050405020304" pitchFamily="18" charset="0"/>
                        </a:rPr>
                        <a:t>Familial Dysautonomia Waiver Program</a:t>
                      </a:r>
                    </a:p>
                    <a:p>
                      <a:pPr marL="0" marR="0" lvl="0" indent="0" algn="l">
                        <a:lnSpc>
                          <a:spcPct val="107000"/>
                        </a:lnSpc>
                        <a:spcBef>
                          <a:spcPts val="0"/>
                        </a:spcBef>
                        <a:spcAft>
                          <a:spcPts val="0"/>
                        </a:spcAft>
                        <a:buFont typeface="Symbol" panose="05050102010706020507" pitchFamily="18" charset="2"/>
                        <a:buNone/>
                        <a:tabLst>
                          <a:tab pos="3649345" algn="l"/>
                        </a:tabLst>
                      </a:pP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41061" marR="41061" marT="0" marB="0"/>
                </a:tc>
                <a:tc>
                  <a:txBody>
                    <a:bodyPr/>
                    <a:lstStyle/>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latin typeface="Calibri" panose="020F0502020204030204" pitchFamily="34" charset="0"/>
                          <a:ea typeface="Calibri" panose="020F0502020204030204" pitchFamily="34" charset="0"/>
                          <a:cs typeface="Times New Roman" panose="02020603050405020304" pitchFamily="18" charset="0"/>
                        </a:rPr>
                        <a:t>Assist Members and families in waiver application as necessary</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latin typeface="Calibri" panose="020F0502020204030204" pitchFamily="34" charset="0"/>
                          <a:ea typeface="Calibri" panose="020F0502020204030204" pitchFamily="34" charset="0"/>
                          <a:cs typeface="Times New Roman" panose="02020603050405020304" pitchFamily="18" charset="0"/>
                        </a:rPr>
                        <a:t>Ensure service provision</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latin typeface="Calibri" panose="020F0502020204030204" pitchFamily="34" charset="0"/>
                          <a:ea typeface="Calibri" panose="020F0502020204030204" pitchFamily="34" charset="0"/>
                          <a:cs typeface="Times New Roman" panose="02020603050405020304" pitchFamily="18" charset="0"/>
                        </a:rPr>
                        <a:t>Establish collaboration and communication with the Member’s Waiver Providers, including them as part of the care team and care planning process</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latin typeface="Calibri" panose="020F0502020204030204" pitchFamily="34" charset="0"/>
                          <a:ea typeface="Calibri" panose="020F0502020204030204" pitchFamily="34" charset="0"/>
                          <a:cs typeface="Times New Roman" panose="02020603050405020304" pitchFamily="18" charset="0"/>
                        </a:rPr>
                        <a:t>Monitor for and assist with obtaining additional waiver services as indicated</a:t>
                      </a:r>
                    </a:p>
                    <a:p>
                      <a:pPr marL="342900" marR="0" lvl="0" indent="-342900" algn="l">
                        <a:lnSpc>
                          <a:spcPct val="107000"/>
                        </a:lnSpc>
                        <a:spcBef>
                          <a:spcPts val="0"/>
                        </a:spcBef>
                        <a:spcAft>
                          <a:spcPts val="0"/>
                        </a:spcAft>
                        <a:buFont typeface="Symbol" panose="05050102010706020507" pitchFamily="18" charset="2"/>
                        <a:buChar char=""/>
                        <a:tabLst>
                          <a:tab pos="3649345" algn="l"/>
                        </a:tabLst>
                      </a:pPr>
                      <a:r>
                        <a:rPr lang="en-US" sz="1500" kern="100">
                          <a:effectLst/>
                          <a:latin typeface="Calibri" panose="020F0502020204030204" pitchFamily="34" charset="0"/>
                          <a:ea typeface="Calibri" panose="020F0502020204030204" pitchFamily="34" charset="0"/>
                          <a:cs typeface="Times New Roman" panose="02020603050405020304" pitchFamily="18" charset="0"/>
                        </a:rPr>
                        <a:t>If needed, assist with transition to fee-for-service Medicaid or another Medicaid health plan, if needed</a:t>
                      </a:r>
                    </a:p>
                  </a:txBody>
                  <a:tcPr marL="41061" marR="41061" marT="0" marB="0"/>
                </a:tc>
                <a:extLst>
                  <a:ext uri="{0D108BD9-81ED-4DB2-BD59-A6C34878D82A}">
                    <a16:rowId xmlns:a16="http://schemas.microsoft.com/office/drawing/2014/main" val="160100812"/>
                  </a:ext>
                </a:extLst>
              </a:tr>
            </a:tbl>
          </a:graphicData>
        </a:graphic>
      </p:graphicFrame>
    </p:spTree>
    <p:extLst>
      <p:ext uri="{BB962C8B-B14F-4D97-AF65-F5344CB8AC3E}">
        <p14:creationId xmlns:p14="http://schemas.microsoft.com/office/powerpoint/2010/main" val="4112560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FF6815-3B9A-5E1C-74C7-8B382BC75EFD}"/>
              </a:ext>
            </a:extLst>
          </p:cNvPr>
          <p:cNvSpPr>
            <a:spLocks noGrp="1"/>
          </p:cNvSpPr>
          <p:nvPr>
            <p:ph type="sldNum" sz="quarter" idx="12"/>
          </p:nvPr>
        </p:nvSpPr>
        <p:spPr/>
        <p:txBody>
          <a:bodyPr/>
          <a:lstStyle/>
          <a:p>
            <a:fld id="{DBB69489-DF73-4A76-950F-93D686310CE9}" type="slidenum">
              <a:rPr lang="en-US" smtClean="0"/>
              <a:t>34</a:t>
            </a:fld>
            <a:endParaRPr lang="en-US"/>
          </a:p>
        </p:txBody>
      </p:sp>
      <p:sp>
        <p:nvSpPr>
          <p:cNvPr id="6" name="Arrow: Chevron 54">
            <a:extLst>
              <a:ext uri="{FF2B5EF4-FFF2-40B4-BE49-F238E27FC236}">
                <a16:creationId xmlns:a16="http://schemas.microsoft.com/office/drawing/2014/main" id="{4A8BCFDD-8E13-58FB-0E9B-E47CB1DA15FC}"/>
              </a:ext>
            </a:extLst>
          </p:cNvPr>
          <p:cNvSpPr/>
          <p:nvPr/>
        </p:nvSpPr>
        <p:spPr>
          <a:xfrm>
            <a:off x="1127919" y="1752600"/>
            <a:ext cx="2349500" cy="6858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7" name="Arrow: Chevron 55">
            <a:extLst>
              <a:ext uri="{FF2B5EF4-FFF2-40B4-BE49-F238E27FC236}">
                <a16:creationId xmlns:a16="http://schemas.microsoft.com/office/drawing/2014/main" id="{37495FA1-755B-3FAD-C08B-2640F5D4BDA1}"/>
              </a:ext>
            </a:extLst>
          </p:cNvPr>
          <p:cNvSpPr/>
          <p:nvPr/>
        </p:nvSpPr>
        <p:spPr>
          <a:xfrm>
            <a:off x="3646752" y="1752600"/>
            <a:ext cx="2349500" cy="685800"/>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Arrow: Chevron 56">
            <a:extLst>
              <a:ext uri="{FF2B5EF4-FFF2-40B4-BE49-F238E27FC236}">
                <a16:creationId xmlns:a16="http://schemas.microsoft.com/office/drawing/2014/main" id="{F7CFA622-25B9-4DF8-3462-28B88B594F59}"/>
              </a:ext>
            </a:extLst>
          </p:cNvPr>
          <p:cNvSpPr/>
          <p:nvPr/>
        </p:nvSpPr>
        <p:spPr>
          <a:xfrm>
            <a:off x="6165585" y="1752600"/>
            <a:ext cx="2349500" cy="685800"/>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57">
            <a:extLst>
              <a:ext uri="{FF2B5EF4-FFF2-40B4-BE49-F238E27FC236}">
                <a16:creationId xmlns:a16="http://schemas.microsoft.com/office/drawing/2014/main" id="{7E69EA33-A4A3-1954-F4FE-FBD6F595B79C}"/>
              </a:ext>
            </a:extLst>
          </p:cNvPr>
          <p:cNvSpPr/>
          <p:nvPr/>
        </p:nvSpPr>
        <p:spPr>
          <a:xfrm>
            <a:off x="8684419" y="1752600"/>
            <a:ext cx="2349500" cy="685800"/>
          </a:xfrm>
          <a:prstGeom prst="chevr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CE7C3BA0-D980-4B2C-368D-92C95528341D}"/>
              </a:ext>
            </a:extLst>
          </p:cNvPr>
          <p:cNvSpPr txBox="1"/>
          <p:nvPr/>
        </p:nvSpPr>
        <p:spPr>
          <a:xfrm>
            <a:off x="1293019" y="2880015"/>
            <a:ext cx="2019300" cy="1077218"/>
          </a:xfrm>
          <a:prstGeom prst="rect">
            <a:avLst/>
          </a:prstGeom>
          <a:noFill/>
        </p:spPr>
        <p:txBody>
          <a:bodyPr wrap="square" lIns="0" tIns="0" rIns="0" bIns="0" rtlCol="0">
            <a:spAutoFit/>
          </a:bodyPr>
          <a:lstStyle/>
          <a:p>
            <a:pPr algn="ctr"/>
            <a:r>
              <a:rPr lang="en-US" sz="1400">
                <a:solidFill>
                  <a:schemeClr val="tx2"/>
                </a:solidFill>
                <a:ea typeface="Segoe UI Black" panose="020B0A02040204020203" pitchFamily="34" charset="0"/>
                <a:cs typeface="Segoe UI Light" panose="020B0502040204020203" pitchFamily="34" charset="0"/>
              </a:rPr>
              <a:t>Parent(s)/Guardian(s) are encouraged to report provider failure to provide PDN services in real time. </a:t>
            </a:r>
          </a:p>
          <a:p>
            <a:pPr algn="ctr"/>
            <a:endParaRPr lang="en-US" sz="1400">
              <a:solidFill>
                <a:schemeClr val="tx2"/>
              </a:solidFill>
              <a:ea typeface="Segoe UI Black" panose="020B0A02040204020203" pitchFamily="34" charset="0"/>
              <a:cs typeface="Segoe UI Light" panose="020B0502040204020203" pitchFamily="34" charset="0"/>
            </a:endParaRPr>
          </a:p>
        </p:txBody>
      </p:sp>
      <p:sp>
        <p:nvSpPr>
          <p:cNvPr id="11" name="Oval 10">
            <a:extLst>
              <a:ext uri="{FF2B5EF4-FFF2-40B4-BE49-F238E27FC236}">
                <a16:creationId xmlns:a16="http://schemas.microsoft.com/office/drawing/2014/main" id="{19FF1E9E-FC09-EE60-0F40-2CD5195F19A5}"/>
              </a:ext>
            </a:extLst>
          </p:cNvPr>
          <p:cNvSpPr/>
          <p:nvPr/>
        </p:nvSpPr>
        <p:spPr>
          <a:xfrm>
            <a:off x="1972469" y="1430854"/>
            <a:ext cx="660400" cy="660400"/>
          </a:xfrm>
          <a:prstGeom prst="ellipse">
            <a:avLst/>
          </a:prstGeom>
          <a:solidFill>
            <a:schemeClr val="accent3"/>
          </a:solidFill>
          <a:ln>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066374-C290-C640-37D8-C06F33F4B284}"/>
              </a:ext>
            </a:extLst>
          </p:cNvPr>
          <p:cNvSpPr/>
          <p:nvPr/>
        </p:nvSpPr>
        <p:spPr>
          <a:xfrm>
            <a:off x="4491302" y="1430854"/>
            <a:ext cx="660400" cy="660400"/>
          </a:xfrm>
          <a:prstGeom prst="ellipse">
            <a:avLst/>
          </a:prstGeom>
          <a:solidFill>
            <a:schemeClr val="accent3"/>
          </a:solidFill>
          <a:ln>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3FF76F9-D458-D140-0C59-423566BDBBA3}"/>
              </a:ext>
            </a:extLst>
          </p:cNvPr>
          <p:cNvSpPr/>
          <p:nvPr/>
        </p:nvSpPr>
        <p:spPr>
          <a:xfrm>
            <a:off x="7010135" y="1430854"/>
            <a:ext cx="660400" cy="660400"/>
          </a:xfrm>
          <a:prstGeom prst="ellipse">
            <a:avLst/>
          </a:prstGeom>
          <a:solidFill>
            <a:schemeClr val="accent3"/>
          </a:solidFill>
          <a:ln>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6F16FB5-ABEC-069F-283A-9CBC82A0AA33}"/>
              </a:ext>
            </a:extLst>
          </p:cNvPr>
          <p:cNvSpPr/>
          <p:nvPr/>
        </p:nvSpPr>
        <p:spPr>
          <a:xfrm>
            <a:off x="9530027" y="1430854"/>
            <a:ext cx="660400" cy="660400"/>
          </a:xfrm>
          <a:prstGeom prst="ellipse">
            <a:avLst/>
          </a:prstGeom>
          <a:solidFill>
            <a:schemeClr val="accent3"/>
          </a:solidFill>
          <a:ln>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827E32-D514-E1D1-B42D-2B1DE5D237B4}"/>
              </a:ext>
            </a:extLst>
          </p:cNvPr>
          <p:cNvSpPr txBox="1"/>
          <p:nvPr/>
        </p:nvSpPr>
        <p:spPr>
          <a:xfrm>
            <a:off x="8799173" y="2880015"/>
            <a:ext cx="2158532" cy="2800767"/>
          </a:xfrm>
          <a:prstGeom prst="rect">
            <a:avLst/>
          </a:prstGeom>
          <a:noFill/>
        </p:spPr>
        <p:txBody>
          <a:bodyPr wrap="square" lIns="0" tIns="0" rIns="0" bIns="0" rtlCol="0">
            <a:spAutoFit/>
          </a:bodyPr>
          <a:lstStyle/>
          <a:p>
            <a:pPr algn="ctr"/>
            <a:r>
              <a:rPr lang="en-US" sz="1400">
                <a:solidFill>
                  <a:schemeClr val="tx2"/>
                </a:solidFill>
                <a:ea typeface="Segoe UI Black" panose="020B0A02040204020203" pitchFamily="34" charset="0"/>
                <a:cs typeface="Segoe UI Light" panose="020B0502040204020203" pitchFamily="34" charset="0"/>
              </a:rPr>
              <a:t>Care Coordinators must submit the completed form to the Agency within 2 business days after receiving notification of the missed PDN hours via secure email to </a:t>
            </a:r>
            <a:r>
              <a:rPr lang="en-US" sz="1400">
                <a:solidFill>
                  <a:schemeClr val="tx2"/>
                </a:solidFill>
                <a:ea typeface="Segoe UI Black" panose="020B0A02040204020203" pitchFamily="34" charset="0"/>
                <a:cs typeface="Segoe UI Light" panose="020B0502040204020203" pitchFamily="34" charset="0"/>
                <a:hlinkClick r:id="rId2"/>
              </a:rPr>
              <a:t>PDNFamilies@ahca.myflorida.com</a:t>
            </a:r>
            <a:r>
              <a:rPr lang="en-US" sz="1400">
                <a:solidFill>
                  <a:schemeClr val="tx2"/>
                </a:solidFill>
                <a:ea typeface="Segoe UI Black" panose="020B0A02040204020203" pitchFamily="34" charset="0"/>
                <a:cs typeface="Segoe UI Light" panose="020B0502040204020203" pitchFamily="34" charset="0"/>
              </a:rPr>
              <a:t>. Each managed care plan also submits a monthly summary log within 10 days after the end of the reporting month.</a:t>
            </a:r>
          </a:p>
        </p:txBody>
      </p:sp>
      <p:sp>
        <p:nvSpPr>
          <p:cNvPr id="16" name="TextBox 15">
            <a:extLst>
              <a:ext uri="{FF2B5EF4-FFF2-40B4-BE49-F238E27FC236}">
                <a16:creationId xmlns:a16="http://schemas.microsoft.com/office/drawing/2014/main" id="{54E282F8-7484-58B0-4C5E-87139ACCFF18}"/>
              </a:ext>
            </a:extLst>
          </p:cNvPr>
          <p:cNvSpPr txBox="1"/>
          <p:nvPr/>
        </p:nvSpPr>
        <p:spPr>
          <a:xfrm>
            <a:off x="3765861" y="2880015"/>
            <a:ext cx="2019300" cy="1938992"/>
          </a:xfrm>
          <a:prstGeom prst="rect">
            <a:avLst/>
          </a:prstGeom>
          <a:noFill/>
        </p:spPr>
        <p:txBody>
          <a:bodyPr wrap="square" lIns="0" tIns="0" rIns="0" bIns="0" rtlCol="0">
            <a:spAutoFit/>
          </a:bodyPr>
          <a:lstStyle/>
          <a:p>
            <a:pPr algn="ctr"/>
            <a:r>
              <a:rPr lang="en-US" sz="1400">
                <a:solidFill>
                  <a:schemeClr val="tx2"/>
                </a:solidFill>
                <a:ea typeface="Segoe UI Black" panose="020B0A02040204020203" pitchFamily="34" charset="0"/>
                <a:cs typeface="Segoe UI Light" panose="020B0502040204020203" pitchFamily="34" charset="0"/>
              </a:rPr>
              <a:t>Any notification by the parent(s)/guardian(s) of failure to provide PDN services must be documented in the child’s case record with a note and the completed form (template provided by the Agency).</a:t>
            </a:r>
          </a:p>
        </p:txBody>
      </p:sp>
      <p:sp>
        <p:nvSpPr>
          <p:cNvPr id="17" name="TextBox 16">
            <a:extLst>
              <a:ext uri="{FF2B5EF4-FFF2-40B4-BE49-F238E27FC236}">
                <a16:creationId xmlns:a16="http://schemas.microsoft.com/office/drawing/2014/main" id="{C6BEB026-6050-DA8F-B880-92FC39C0A46A}"/>
              </a:ext>
            </a:extLst>
          </p:cNvPr>
          <p:cNvSpPr txBox="1"/>
          <p:nvPr/>
        </p:nvSpPr>
        <p:spPr>
          <a:xfrm>
            <a:off x="6345768" y="2867095"/>
            <a:ext cx="2019300" cy="2154436"/>
          </a:xfrm>
          <a:prstGeom prst="rect">
            <a:avLst/>
          </a:prstGeom>
          <a:noFill/>
        </p:spPr>
        <p:txBody>
          <a:bodyPr wrap="square" lIns="0" tIns="0" rIns="0" bIns="0" rtlCol="0">
            <a:spAutoFit/>
          </a:bodyPr>
          <a:lstStyle/>
          <a:p>
            <a:pPr algn="ctr"/>
            <a:r>
              <a:rPr lang="en-US" sz="1400">
                <a:solidFill>
                  <a:schemeClr val="tx2"/>
                </a:solidFill>
                <a:ea typeface="Segoe UI Black" panose="020B0A02040204020203" pitchFamily="34" charset="0"/>
                <a:cs typeface="Segoe UI Light" panose="020B0502040204020203" pitchFamily="34" charset="0"/>
              </a:rPr>
              <a:t>Upon notification and no less than 24 hours from notification, the managed care plan must contact the provider to remediate the issue that caused the failure and to ensure that future authorized PDN services will not be interrupted.</a:t>
            </a:r>
          </a:p>
        </p:txBody>
      </p:sp>
      <p:sp>
        <p:nvSpPr>
          <p:cNvPr id="42" name="TextBox 41">
            <a:extLst>
              <a:ext uri="{FF2B5EF4-FFF2-40B4-BE49-F238E27FC236}">
                <a16:creationId xmlns:a16="http://schemas.microsoft.com/office/drawing/2014/main" id="{342F95F6-EC42-C3C9-E2F7-A47A19C803DE}"/>
              </a:ext>
            </a:extLst>
          </p:cNvPr>
          <p:cNvSpPr txBox="1"/>
          <p:nvPr/>
        </p:nvSpPr>
        <p:spPr>
          <a:xfrm>
            <a:off x="1205391" y="2552213"/>
            <a:ext cx="2019300" cy="276999"/>
          </a:xfrm>
          <a:prstGeom prst="rect">
            <a:avLst/>
          </a:prstGeom>
          <a:noFill/>
        </p:spPr>
        <p:txBody>
          <a:bodyPr wrap="square" lIns="0" tIns="0" rIns="0" bIns="0" rtlCol="0">
            <a:spAutoFit/>
          </a:bodyPr>
          <a:lstStyle/>
          <a:p>
            <a:pPr algn="ctr"/>
            <a:r>
              <a:rPr lang="en-US" b="1">
                <a:solidFill>
                  <a:schemeClr val="tx2"/>
                </a:solidFill>
                <a:ea typeface="Segoe UI Black" panose="020B0A02040204020203" pitchFamily="34" charset="0"/>
                <a:cs typeface="Segoe UI Light" panose="020B0502040204020203" pitchFamily="34" charset="0"/>
              </a:rPr>
              <a:t>REPORT</a:t>
            </a:r>
          </a:p>
        </p:txBody>
      </p:sp>
      <p:sp>
        <p:nvSpPr>
          <p:cNvPr id="43" name="TextBox 42">
            <a:extLst>
              <a:ext uri="{FF2B5EF4-FFF2-40B4-BE49-F238E27FC236}">
                <a16:creationId xmlns:a16="http://schemas.microsoft.com/office/drawing/2014/main" id="{C3DC5BBB-213B-FCA4-13C0-32178F4D13A1}"/>
              </a:ext>
            </a:extLst>
          </p:cNvPr>
          <p:cNvSpPr txBox="1"/>
          <p:nvPr/>
        </p:nvSpPr>
        <p:spPr>
          <a:xfrm>
            <a:off x="8799173" y="2528240"/>
            <a:ext cx="2019300" cy="276999"/>
          </a:xfrm>
          <a:prstGeom prst="rect">
            <a:avLst/>
          </a:prstGeom>
          <a:noFill/>
        </p:spPr>
        <p:txBody>
          <a:bodyPr wrap="square" lIns="0" tIns="0" rIns="0" bIns="0" rtlCol="0">
            <a:spAutoFit/>
          </a:bodyPr>
          <a:lstStyle/>
          <a:p>
            <a:pPr algn="ctr"/>
            <a:r>
              <a:rPr lang="en-US" b="1">
                <a:solidFill>
                  <a:schemeClr val="tx2"/>
                </a:solidFill>
                <a:ea typeface="Segoe UI Black" panose="020B0A02040204020203" pitchFamily="34" charset="0"/>
                <a:cs typeface="Segoe UI Light" panose="020B0502040204020203" pitchFamily="34" charset="0"/>
              </a:rPr>
              <a:t>NOTIFY</a:t>
            </a:r>
          </a:p>
        </p:txBody>
      </p:sp>
      <p:sp>
        <p:nvSpPr>
          <p:cNvPr id="44" name="TextBox 43">
            <a:extLst>
              <a:ext uri="{FF2B5EF4-FFF2-40B4-BE49-F238E27FC236}">
                <a16:creationId xmlns:a16="http://schemas.microsoft.com/office/drawing/2014/main" id="{D0A06672-43A8-1EC6-C6AA-FB96AE4F3E08}"/>
              </a:ext>
            </a:extLst>
          </p:cNvPr>
          <p:cNvSpPr txBox="1"/>
          <p:nvPr/>
        </p:nvSpPr>
        <p:spPr>
          <a:xfrm>
            <a:off x="3765861" y="2552213"/>
            <a:ext cx="2019300" cy="276999"/>
          </a:xfrm>
          <a:prstGeom prst="rect">
            <a:avLst/>
          </a:prstGeom>
          <a:noFill/>
        </p:spPr>
        <p:txBody>
          <a:bodyPr wrap="square" lIns="0" tIns="0" rIns="0" bIns="0" rtlCol="0">
            <a:spAutoFit/>
          </a:bodyPr>
          <a:lstStyle/>
          <a:p>
            <a:pPr algn="ctr"/>
            <a:r>
              <a:rPr lang="en-US" b="1">
                <a:solidFill>
                  <a:schemeClr val="tx2"/>
                </a:solidFill>
                <a:ea typeface="Segoe UI Black" panose="020B0A02040204020203" pitchFamily="34" charset="0"/>
                <a:cs typeface="Segoe UI Light" panose="020B0502040204020203" pitchFamily="34" charset="0"/>
              </a:rPr>
              <a:t>DOCUMENT</a:t>
            </a:r>
          </a:p>
        </p:txBody>
      </p:sp>
      <p:sp>
        <p:nvSpPr>
          <p:cNvPr id="45" name="TextBox 44">
            <a:extLst>
              <a:ext uri="{FF2B5EF4-FFF2-40B4-BE49-F238E27FC236}">
                <a16:creationId xmlns:a16="http://schemas.microsoft.com/office/drawing/2014/main" id="{F0D70415-F3AE-C4BB-11B6-D52485051229}"/>
              </a:ext>
            </a:extLst>
          </p:cNvPr>
          <p:cNvSpPr txBox="1"/>
          <p:nvPr/>
        </p:nvSpPr>
        <p:spPr>
          <a:xfrm>
            <a:off x="6326331" y="2528241"/>
            <a:ext cx="2019300" cy="276999"/>
          </a:xfrm>
          <a:prstGeom prst="rect">
            <a:avLst/>
          </a:prstGeom>
          <a:noFill/>
        </p:spPr>
        <p:txBody>
          <a:bodyPr wrap="square" lIns="0" tIns="0" rIns="0" bIns="0" rtlCol="0">
            <a:spAutoFit/>
          </a:bodyPr>
          <a:lstStyle/>
          <a:p>
            <a:pPr algn="ctr"/>
            <a:r>
              <a:rPr lang="en-US" b="1">
                <a:solidFill>
                  <a:schemeClr val="tx2"/>
                </a:solidFill>
                <a:ea typeface="Segoe UI Black" panose="020B0A02040204020203" pitchFamily="34" charset="0"/>
                <a:cs typeface="Segoe UI Light" panose="020B0502040204020203" pitchFamily="34" charset="0"/>
              </a:rPr>
              <a:t>REMEDIATION</a:t>
            </a:r>
          </a:p>
        </p:txBody>
      </p:sp>
      <p:pic>
        <p:nvPicPr>
          <p:cNvPr id="51" name="Graphic 50" descr="Document with solid fill">
            <a:extLst>
              <a:ext uri="{FF2B5EF4-FFF2-40B4-BE49-F238E27FC236}">
                <a16:creationId xmlns:a16="http://schemas.microsoft.com/office/drawing/2014/main" id="{328E8069-0D5F-492B-4B40-1E937B297E7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67902" y="1517650"/>
            <a:ext cx="469899" cy="469899"/>
          </a:xfrm>
          <a:prstGeom prst="rect">
            <a:avLst/>
          </a:prstGeom>
        </p:spPr>
      </p:pic>
      <p:pic>
        <p:nvPicPr>
          <p:cNvPr id="53" name="Graphic 52" descr="Check In with solid fill">
            <a:extLst>
              <a:ext uri="{FF2B5EF4-FFF2-40B4-BE49-F238E27FC236}">
                <a16:creationId xmlns:a16="http://schemas.microsoft.com/office/drawing/2014/main" id="{77F77214-79DC-2758-65AC-44334D4B438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632780" y="1517650"/>
            <a:ext cx="491318" cy="491318"/>
          </a:xfrm>
          <a:prstGeom prst="rect">
            <a:avLst/>
          </a:prstGeom>
        </p:spPr>
      </p:pic>
      <p:pic>
        <p:nvPicPr>
          <p:cNvPr id="55" name="Graphic 54" descr="Contract with solid fill">
            <a:extLst>
              <a:ext uri="{FF2B5EF4-FFF2-40B4-BE49-F238E27FC236}">
                <a16:creationId xmlns:a16="http://schemas.microsoft.com/office/drawing/2014/main" id="{EA3B6FC8-C291-B026-D72A-F40E45E4E68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77500" y="1495621"/>
            <a:ext cx="488003" cy="488003"/>
          </a:xfrm>
          <a:prstGeom prst="rect">
            <a:avLst/>
          </a:prstGeom>
        </p:spPr>
      </p:pic>
      <p:pic>
        <p:nvPicPr>
          <p:cNvPr id="57" name="Graphic 56" descr="Handshake with solid fill">
            <a:extLst>
              <a:ext uri="{FF2B5EF4-FFF2-40B4-BE49-F238E27FC236}">
                <a16:creationId xmlns:a16="http://schemas.microsoft.com/office/drawing/2014/main" id="{EACD7977-91BD-6519-DA14-552E09C5FD5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25218" y="1475438"/>
            <a:ext cx="660400" cy="660400"/>
          </a:xfrm>
          <a:prstGeom prst="rect">
            <a:avLst/>
          </a:prstGeom>
        </p:spPr>
      </p:pic>
      <p:sp>
        <p:nvSpPr>
          <p:cNvPr id="59" name="Title 3">
            <a:extLst>
              <a:ext uri="{FF2B5EF4-FFF2-40B4-BE49-F238E27FC236}">
                <a16:creationId xmlns:a16="http://schemas.microsoft.com/office/drawing/2014/main" id="{1D98D6C3-C35B-E347-FDB4-398435461EB5}"/>
              </a:ext>
            </a:extLst>
          </p:cNvPr>
          <p:cNvSpPr>
            <a:spLocks noGrp="1"/>
          </p:cNvSpPr>
          <p:nvPr>
            <p:ph type="title"/>
          </p:nvPr>
        </p:nvSpPr>
        <p:spPr>
          <a:xfrm>
            <a:off x="730622" y="136525"/>
            <a:ext cx="10515601" cy="553998"/>
          </a:xfrm>
        </p:spPr>
        <p:txBody>
          <a:bodyPr/>
          <a:lstStyle/>
          <a:p>
            <a:r>
              <a:rPr lang="en-US"/>
              <a:t>Ongoing Services and Supports for Children Receiving PDN and their Families: MISSED PDN Hours</a:t>
            </a:r>
          </a:p>
        </p:txBody>
      </p:sp>
    </p:spTree>
    <p:extLst>
      <p:ext uri="{BB962C8B-B14F-4D97-AF65-F5344CB8AC3E}">
        <p14:creationId xmlns:p14="http://schemas.microsoft.com/office/powerpoint/2010/main" val="2698066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838198" y="1262295"/>
            <a:ext cx="10515600" cy="4757506"/>
          </a:xfrm>
          <a:solidFill>
            <a:schemeClr val="accent3">
              <a:lumMod val="20000"/>
              <a:lumOff val="80000"/>
            </a:schemeClr>
          </a:solidFill>
          <a:effectLst>
            <a:outerShdw blurRad="50800" dist="38100" dir="2700000" algn="tl" rotWithShape="0">
              <a:prstClr val="black">
                <a:alpha val="40000"/>
              </a:prstClr>
            </a:outerShdw>
          </a:effectLst>
        </p:spPr>
        <p:txBody>
          <a:bodyPr>
            <a:noAutofit/>
          </a:bodyPr>
          <a:lstStyle/>
          <a:p>
            <a:pPr>
              <a:buFont typeface="Arial" panose="020B0604020202020204" pitchFamily="34" charset="0"/>
              <a:buChar char="•"/>
            </a:pPr>
            <a:r>
              <a:rPr lang="en-US" sz="2000" b="1"/>
              <a:t>Strategies for Care Coordinators to improve access to PDN services:</a:t>
            </a:r>
          </a:p>
          <a:p>
            <a:pPr lvl="1">
              <a:buFont typeface="Arial" panose="020B0604020202020204" pitchFamily="34" charset="0"/>
              <a:buChar char="•"/>
            </a:pPr>
            <a:r>
              <a:rPr lang="en-US" sz="2000" b="1">
                <a:solidFill>
                  <a:schemeClr val="accent1"/>
                </a:solidFill>
              </a:rPr>
              <a:t>Offer coaching and education </a:t>
            </a:r>
            <a:r>
              <a:rPr lang="en-US" sz="2000"/>
              <a:t>to families to help them improve their communication skills with home health agencies and nurses.</a:t>
            </a:r>
          </a:p>
          <a:p>
            <a:pPr lvl="1">
              <a:buFont typeface="Arial" panose="020B0604020202020204" pitchFamily="34" charset="0"/>
              <a:buChar char="•"/>
            </a:pPr>
            <a:r>
              <a:rPr lang="en-US" sz="2000" b="1">
                <a:solidFill>
                  <a:schemeClr val="accent1"/>
                </a:solidFill>
              </a:rPr>
              <a:t>Connect families</a:t>
            </a:r>
            <a:r>
              <a:rPr lang="en-US" sz="2000">
                <a:solidFill>
                  <a:schemeClr val="accent1"/>
                </a:solidFill>
              </a:rPr>
              <a:t> </a:t>
            </a:r>
            <a:r>
              <a:rPr lang="en-US" sz="2000"/>
              <a:t>to family advocacy and peer organizations that have lived experiences navigating home health agencies and working with nurses in their homes.</a:t>
            </a:r>
          </a:p>
          <a:p>
            <a:pPr lvl="1">
              <a:buFont typeface="Arial" panose="020B0604020202020204" pitchFamily="34" charset="0"/>
              <a:buChar char="•"/>
            </a:pPr>
            <a:r>
              <a:rPr lang="en-US" sz="2000" b="1">
                <a:solidFill>
                  <a:schemeClr val="accent1"/>
                </a:solidFill>
              </a:rPr>
              <a:t>Consider alternatives</a:t>
            </a:r>
            <a:r>
              <a:rPr lang="en-US" sz="2000">
                <a:solidFill>
                  <a:schemeClr val="accent1"/>
                </a:solidFill>
              </a:rPr>
              <a:t> </a:t>
            </a:r>
            <a:r>
              <a:rPr lang="en-US" sz="2000"/>
              <a:t>to offer the parent(s)/guardian(s) (e.g., exploring PPECs or new home health agencies).</a:t>
            </a:r>
          </a:p>
          <a:p>
            <a:pPr>
              <a:buFont typeface="Arial" panose="020B0604020202020204" pitchFamily="34" charset="0"/>
              <a:buChar char="•"/>
            </a:pPr>
            <a:r>
              <a:rPr lang="en-US" sz="2000" b="1"/>
              <a:t>Communicating ongoing issues related to the provision of PDN hours:</a:t>
            </a:r>
          </a:p>
          <a:p>
            <a:pPr lvl="1">
              <a:buFont typeface="Arial" panose="020B0604020202020204" pitchFamily="34" charset="0"/>
              <a:buChar char="•"/>
            </a:pPr>
            <a:r>
              <a:rPr lang="en-US" sz="2000"/>
              <a:t>In addition to the Parental Real-Time Reporting, Care Coordinators need to </a:t>
            </a:r>
            <a:r>
              <a:rPr lang="en-US" sz="2000" b="1">
                <a:solidFill>
                  <a:schemeClr val="accent1"/>
                </a:solidFill>
              </a:rPr>
              <a:t>provide</a:t>
            </a:r>
            <a:r>
              <a:rPr lang="en-US" sz="2000" b="1"/>
              <a:t> </a:t>
            </a:r>
            <a:r>
              <a:rPr lang="en-US" sz="2000" b="1">
                <a:solidFill>
                  <a:schemeClr val="accent1"/>
                </a:solidFill>
              </a:rPr>
              <a:t>additional insights to prolonged and systemic issues </a:t>
            </a:r>
            <a:r>
              <a:rPr lang="en-US" sz="2000"/>
              <a:t>in the coverage of PDN hours to their supervisor. </a:t>
            </a:r>
          </a:p>
          <a:p>
            <a:pPr lvl="1">
              <a:buFont typeface="Arial" panose="020B0604020202020204" pitchFamily="34" charset="0"/>
              <a:buChar char="•"/>
            </a:pPr>
            <a:r>
              <a:rPr lang="en-US" sz="2000" b="1">
                <a:solidFill>
                  <a:schemeClr val="accent1"/>
                </a:solidFill>
              </a:rPr>
              <a:t>Collaborate with peers to identify creative solutions that</a:t>
            </a:r>
            <a:r>
              <a:rPr lang="en-US" sz="2000" b="1"/>
              <a:t> </a:t>
            </a:r>
            <a:r>
              <a:rPr lang="en-US" sz="2000"/>
              <a:t>can be replicated or adapted for your Members.</a:t>
            </a:r>
          </a:p>
          <a:p>
            <a:pPr lvl="1">
              <a:buFont typeface="Arial" panose="020B0604020202020204" pitchFamily="34" charset="0"/>
              <a:buChar char="•"/>
            </a:pPr>
            <a:endParaRPr lang="en-US"/>
          </a:p>
          <a:p>
            <a:pPr lvl="1"/>
            <a:endParaRPr lang="en-US"/>
          </a:p>
          <a:p>
            <a:pPr lvl="1"/>
            <a:endParaRPr lang="en-US"/>
          </a:p>
          <a:p>
            <a:endParaRPr lang="en-US"/>
          </a:p>
          <a:p>
            <a:endParaRPr lang="en-US"/>
          </a:p>
        </p:txBody>
      </p:sp>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69489-DF73-4A76-950F-93D686310C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10515601" cy="553998"/>
          </a:xfrm>
        </p:spPr>
        <p:txBody>
          <a:bodyPr/>
          <a:lstStyle/>
          <a:p>
            <a:r>
              <a:rPr lang="en-US"/>
              <a:t>Ongoing Services and Supports for Children Receiving PDN and their Families: Additional Considerations for PDN Needs</a:t>
            </a:r>
          </a:p>
        </p:txBody>
      </p:sp>
    </p:spTree>
    <p:extLst>
      <p:ext uri="{BB962C8B-B14F-4D97-AF65-F5344CB8AC3E}">
        <p14:creationId xmlns:p14="http://schemas.microsoft.com/office/powerpoint/2010/main" val="153458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518602" y="1018878"/>
            <a:ext cx="10515600" cy="1253806"/>
          </a:xfrm>
          <a:solidFill>
            <a:schemeClr val="accent3">
              <a:lumMod val="20000"/>
              <a:lumOff val="80000"/>
            </a:schemeClr>
          </a:solidFill>
          <a:effectLst>
            <a:outerShdw blurRad="50800" dist="38100" dir="2700000" algn="tl" rotWithShape="0">
              <a:prstClr val="black">
                <a:alpha val="40000"/>
              </a:prstClr>
            </a:outerShdw>
          </a:effectLst>
        </p:spPr>
        <p:txBody>
          <a:bodyPr>
            <a:noAutofit/>
          </a:bodyPr>
          <a:lstStyle/>
          <a:p>
            <a:pPr>
              <a:buFont typeface="Arial" panose="020B0604020202020204" pitchFamily="34" charset="0"/>
              <a:buChar char="•"/>
            </a:pPr>
            <a:r>
              <a:rPr lang="en-US" sz="2200" b="1"/>
              <a:t>Identifying and connecting Members and families to new services</a:t>
            </a:r>
          </a:p>
          <a:p>
            <a:pPr lvl="1">
              <a:buFont typeface="Arial" panose="020B0604020202020204" pitchFamily="34" charset="0"/>
              <a:buChar char="•"/>
            </a:pPr>
            <a:r>
              <a:rPr lang="en-US" sz="2000"/>
              <a:t>Through frequent interactions with the child and family, with the use of tools such as assessments and care plans, Care Coordinators will continuously seek to identify the changing and new needs of Members and their families.</a:t>
            </a:r>
          </a:p>
        </p:txBody>
      </p:sp>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69489-DF73-4A76-950F-93D686310C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10515601" cy="553998"/>
          </a:xfrm>
        </p:spPr>
        <p:txBody>
          <a:bodyPr/>
          <a:lstStyle/>
          <a:p>
            <a:r>
              <a:rPr lang="en-US"/>
              <a:t>Ongoing Services and Supports for Children Receiving PDN and their Families: New Service Needs</a:t>
            </a:r>
          </a:p>
        </p:txBody>
      </p:sp>
      <p:graphicFrame>
        <p:nvGraphicFramePr>
          <p:cNvPr id="6" name="Diagram 5">
            <a:extLst>
              <a:ext uri="{FF2B5EF4-FFF2-40B4-BE49-F238E27FC236}">
                <a16:creationId xmlns:a16="http://schemas.microsoft.com/office/drawing/2014/main" id="{98A084AB-22B6-C3DD-DF38-A7EE44B48D26}"/>
              </a:ext>
            </a:extLst>
          </p:cNvPr>
          <p:cNvGraphicFramePr/>
          <p:nvPr>
            <p:extLst>
              <p:ext uri="{D42A27DB-BD31-4B8C-83A1-F6EECF244321}">
                <p14:modId xmlns:p14="http://schemas.microsoft.com/office/powerpoint/2010/main" val="3794729842"/>
              </p:ext>
            </p:extLst>
          </p:nvPr>
        </p:nvGraphicFramePr>
        <p:xfrm>
          <a:off x="1854200" y="196517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1">
            <a:extLst>
              <a:ext uri="{FF2B5EF4-FFF2-40B4-BE49-F238E27FC236}">
                <a16:creationId xmlns:a16="http://schemas.microsoft.com/office/drawing/2014/main" id="{AF95594E-B95F-CCB9-7BE7-CAD456D88C4C}"/>
              </a:ext>
            </a:extLst>
          </p:cNvPr>
          <p:cNvSpPr txBox="1">
            <a:spLocks/>
          </p:cNvSpPr>
          <p:nvPr/>
        </p:nvSpPr>
        <p:spPr>
          <a:xfrm>
            <a:off x="518602" y="2500996"/>
            <a:ext cx="10515600" cy="453337"/>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347663" indent="-347663" algn="l" defTabSz="914400" rtl="0" eaLnBrk="1" latinLnBrk="0" hangingPunct="1">
              <a:lnSpc>
                <a:spcPct val="90000"/>
              </a:lnSpc>
              <a:spcBef>
                <a:spcPts val="1000"/>
              </a:spcBef>
              <a:buClr>
                <a:srgbClr val="006498"/>
              </a:buClr>
              <a:buFont typeface=".AppleSystemUIFont" charset="-120"/>
              <a:buChar char="+"/>
              <a:tabLst/>
              <a:defRPr sz="2800" kern="1200">
                <a:solidFill>
                  <a:schemeClr val="bg2">
                    <a:lumMod val="25000"/>
                  </a:schemeClr>
                </a:solidFill>
                <a:latin typeface="+mn-lt"/>
                <a:ea typeface="+mn-ea"/>
                <a:cs typeface="+mn-cs"/>
              </a:defRPr>
            </a:lvl1pPr>
            <a:lvl2pPr marL="808038" indent="-350838" algn="l" defTabSz="914400" rtl="0" eaLnBrk="1" latinLnBrk="0" hangingPunct="1">
              <a:lnSpc>
                <a:spcPct val="90000"/>
              </a:lnSpc>
              <a:spcBef>
                <a:spcPts val="500"/>
              </a:spcBef>
              <a:buClr>
                <a:srgbClr val="006498"/>
              </a:buClr>
              <a:buFont typeface=".AppleSystemUIFont" charset="-120"/>
              <a:buChar char="+"/>
              <a:tabLst/>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498"/>
              </a:buClr>
              <a:buFont typeface=".AppleSystemUIFont" charset="-12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498"/>
              </a:buClr>
              <a:buFont typeface=".AppleSystemUIFont" charset="-12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498"/>
              </a:buClr>
              <a:buFont typeface=".AppleSystemUIFont" charset="-12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200" b="1"/>
              <a:t>Care Coordinators should be ready and equipped to:</a:t>
            </a:r>
            <a:endParaRPr lang="en-US" sz="2200"/>
          </a:p>
          <a:p>
            <a:pPr marL="0" indent="0">
              <a:buNone/>
            </a:pPr>
            <a:endParaRPr lang="en-US"/>
          </a:p>
        </p:txBody>
      </p:sp>
    </p:spTree>
    <p:extLst>
      <p:ext uri="{BB962C8B-B14F-4D97-AF65-F5344CB8AC3E}">
        <p14:creationId xmlns:p14="http://schemas.microsoft.com/office/powerpoint/2010/main" val="1146258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3B0C2-01DB-96C8-F2BF-8629544BAC55}"/>
              </a:ext>
            </a:extLst>
          </p:cNvPr>
          <p:cNvSpPr>
            <a:spLocks noGrp="1"/>
          </p:cNvSpPr>
          <p:nvPr>
            <p:ph type="sldNum" sz="quarter" idx="12"/>
          </p:nvPr>
        </p:nvSpPr>
        <p:spPr/>
        <p:txBody>
          <a:bodyPr/>
          <a:lstStyle/>
          <a:p>
            <a:fld id="{DBB69489-DF73-4A76-950F-93D686310CE9}" type="slidenum">
              <a:rPr lang="en-US" smtClean="0"/>
              <a:t>37</a:t>
            </a:fld>
            <a:endParaRPr lang="en-US"/>
          </a:p>
        </p:txBody>
      </p:sp>
      <p:sp>
        <p:nvSpPr>
          <p:cNvPr id="3" name="Title 2">
            <a:extLst>
              <a:ext uri="{FF2B5EF4-FFF2-40B4-BE49-F238E27FC236}">
                <a16:creationId xmlns:a16="http://schemas.microsoft.com/office/drawing/2014/main" id="{DE05D651-6743-DC65-F18B-BA1D149AA9D9}"/>
              </a:ext>
            </a:extLst>
          </p:cNvPr>
          <p:cNvSpPr>
            <a:spLocks noGrp="1"/>
          </p:cNvSpPr>
          <p:nvPr>
            <p:ph type="title"/>
          </p:nvPr>
        </p:nvSpPr>
        <p:spPr>
          <a:xfrm>
            <a:off x="838199" y="379685"/>
            <a:ext cx="10515601" cy="553998"/>
          </a:xfrm>
        </p:spPr>
        <p:txBody>
          <a:bodyPr/>
          <a:lstStyle/>
          <a:p>
            <a:r>
              <a:rPr lang="en-US"/>
              <a:t>Ongoing Services and Supports for Children Receiving PDN and their Families: SCENARIO</a:t>
            </a:r>
          </a:p>
        </p:txBody>
      </p:sp>
      <p:grpSp>
        <p:nvGrpSpPr>
          <p:cNvPr id="5" name="Group 4">
            <a:extLst>
              <a:ext uri="{FF2B5EF4-FFF2-40B4-BE49-F238E27FC236}">
                <a16:creationId xmlns:a16="http://schemas.microsoft.com/office/drawing/2014/main" id="{DA296B22-3BFF-D923-4214-842B3C7C33A2}"/>
              </a:ext>
            </a:extLst>
          </p:cNvPr>
          <p:cNvGrpSpPr/>
          <p:nvPr/>
        </p:nvGrpSpPr>
        <p:grpSpPr>
          <a:xfrm>
            <a:off x="838199" y="1447141"/>
            <a:ext cx="5780459" cy="4601260"/>
            <a:chOff x="1931437" y="1865524"/>
            <a:chExt cx="4744583" cy="3461113"/>
          </a:xfrm>
          <a:solidFill>
            <a:schemeClr val="accent3">
              <a:lumMod val="40000"/>
              <a:lumOff val="60000"/>
            </a:schemeClr>
          </a:solidFill>
        </p:grpSpPr>
        <p:sp>
          <p:nvSpPr>
            <p:cNvPr id="6" name="Rounded Rectangle 5">
              <a:extLst>
                <a:ext uri="{FF2B5EF4-FFF2-40B4-BE49-F238E27FC236}">
                  <a16:creationId xmlns:a16="http://schemas.microsoft.com/office/drawing/2014/main" id="{1AF65EC8-4EC6-E766-0721-36650117C3A1}"/>
                </a:ext>
              </a:extLst>
            </p:cNvPr>
            <p:cNvSpPr/>
            <p:nvPr/>
          </p:nvSpPr>
          <p:spPr>
            <a:xfrm>
              <a:off x="1931437" y="1865524"/>
              <a:ext cx="3181739" cy="3461113"/>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3956D2-AC1F-8964-ABCE-3C569818FFCB}"/>
                </a:ext>
              </a:extLst>
            </p:cNvPr>
            <p:cNvSpPr/>
            <p:nvPr/>
          </p:nvSpPr>
          <p:spPr>
            <a:xfrm>
              <a:off x="4287384" y="1865524"/>
              <a:ext cx="2388636" cy="346111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E013A08-7A53-736E-471A-9D3CC8E81E3A}"/>
              </a:ext>
            </a:extLst>
          </p:cNvPr>
          <p:cNvSpPr txBox="1"/>
          <p:nvPr/>
        </p:nvSpPr>
        <p:spPr>
          <a:xfrm>
            <a:off x="1050120" y="1586285"/>
            <a:ext cx="5280342" cy="4601260"/>
          </a:xfrm>
          <a:prstGeom prst="rect">
            <a:avLst/>
          </a:prstGeom>
          <a:noFill/>
        </p:spPr>
        <p:txBody>
          <a:bodyPr wrap="square">
            <a:spAutoFit/>
          </a:bodyPr>
          <a:lstStyle/>
          <a:p>
            <a:pPr marL="347345" marR="0" lvl="0" indent="-347345"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Alex is 12 years old and has an order for 24/7 PDN.</a:t>
            </a:r>
          </a:p>
          <a:p>
            <a:pPr marL="347345" marR="0" lvl="0" indent="-347345"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lang="en-US" sz="2000">
                <a:solidFill>
                  <a:srgbClr val="E7E6E6">
                    <a:lumMod val="25000"/>
                  </a:srgbClr>
                </a:solidFill>
                <a:latin typeface="Calibri" panose="020F0502020204030204"/>
              </a:rPr>
              <a:t>Alex’s daytime nurse recently retired, and the home health agency has been sending temporary nurses to fill those shifts. </a:t>
            </a:r>
          </a:p>
          <a:p>
            <a:pPr marL="347345" marR="0" lvl="0" indent="-347345"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a:ln>
                  <a:noFill/>
                </a:ln>
                <a:solidFill>
                  <a:srgbClr val="E7E6E6">
                    <a:lumMod val="25000"/>
                  </a:srgbClr>
                </a:solidFill>
                <a:effectLst/>
                <a:uLnTx/>
                <a:uFillTx/>
                <a:latin typeface="Calibri" panose="020F0502020204030204"/>
                <a:ea typeface="Calibri"/>
                <a:cs typeface="Calibri"/>
              </a:rPr>
              <a:t>Alex’s parents are upset because these nurses are not reliably reporting to their shifts on time or in some cases altogether, and when they do come, Alex’s parents do not trust that they understand subtle changes in Alex’s temperament that indicate an issue.</a:t>
            </a:r>
          </a:p>
          <a:p>
            <a:pPr marL="347345" marR="0" lvl="0" indent="-347345"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lang="en-US" sz="2000">
                <a:solidFill>
                  <a:srgbClr val="E7E6E6">
                    <a:lumMod val="25000"/>
                  </a:srgbClr>
                </a:solidFill>
                <a:latin typeface="Calibri" panose="020F0502020204030204"/>
                <a:ea typeface="Calibri"/>
                <a:cs typeface="Calibri"/>
              </a:rPr>
              <a:t>During your scheduled phone call with them, Alex’s parents tell you that they want to look at other options for Alex.</a:t>
            </a:r>
            <a:endParaRPr kumimoji="0" lang="en-US" sz="2000" b="0" i="0" u="none" strike="noStrike" kern="1200" cap="none" spc="0" normalizeH="0" baseline="0" noProof="0">
              <a:ln>
                <a:noFill/>
              </a:ln>
              <a:solidFill>
                <a:srgbClr val="E7E6E6">
                  <a:lumMod val="25000"/>
                </a:srgbClr>
              </a:solidFill>
              <a:effectLst/>
              <a:uLnTx/>
              <a:uFillTx/>
              <a:latin typeface="Calibri" panose="020F0502020204030204"/>
              <a:ea typeface="Calibri"/>
              <a:cs typeface="Calibri"/>
            </a:endParaRPr>
          </a:p>
          <a:p>
            <a:endParaRPr lang="en-US" sz="1600"/>
          </a:p>
        </p:txBody>
      </p:sp>
      <p:sp>
        <p:nvSpPr>
          <p:cNvPr id="13" name="Content Placeholder 9">
            <a:extLst>
              <a:ext uri="{FF2B5EF4-FFF2-40B4-BE49-F238E27FC236}">
                <a16:creationId xmlns:a16="http://schemas.microsoft.com/office/drawing/2014/main" id="{A7682819-74CB-E37D-E091-FEF42295A27F}"/>
              </a:ext>
            </a:extLst>
          </p:cNvPr>
          <p:cNvSpPr txBox="1">
            <a:spLocks/>
          </p:cNvSpPr>
          <p:nvPr/>
        </p:nvSpPr>
        <p:spPr>
          <a:xfrm>
            <a:off x="953255" y="947454"/>
            <a:ext cx="5004355" cy="480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rPr>
              <a:t>MEET ALEX</a:t>
            </a:r>
          </a:p>
        </p:txBody>
      </p:sp>
      <p:pic>
        <p:nvPicPr>
          <p:cNvPr id="1026" name="Picture 2">
            <a:extLst>
              <a:ext uri="{FF2B5EF4-FFF2-40B4-BE49-F238E27FC236}">
                <a16:creationId xmlns:a16="http://schemas.microsoft.com/office/drawing/2014/main" id="{5620E3DC-06DC-62AF-A53A-A2E2C296F4F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34390" y="1427585"/>
            <a:ext cx="5312705" cy="4601260"/>
          </a:xfrm>
          <a:prstGeom prst="roundRect">
            <a:avLst>
              <a:gd name="adj" fmla="val 8594"/>
            </a:avLst>
          </a:prstGeom>
          <a:solidFill>
            <a:srgbClr val="FFFFFF">
              <a:shade val="85000"/>
            </a:srgbClr>
          </a:solidFill>
          <a:ln>
            <a:noFill/>
          </a:ln>
          <a:effectLst/>
        </p:spPr>
      </p:pic>
      <p:sp>
        <p:nvSpPr>
          <p:cNvPr id="4" name="Text Placeholder 4">
            <a:extLst>
              <a:ext uri="{FF2B5EF4-FFF2-40B4-BE49-F238E27FC236}">
                <a16:creationId xmlns:a16="http://schemas.microsoft.com/office/drawing/2014/main" id="{7A4102C9-53D2-ADDF-A3DB-2D6F6075EC50}"/>
              </a:ext>
            </a:extLst>
          </p:cNvPr>
          <p:cNvSpPr>
            <a:spLocks noGrp="1"/>
          </p:cNvSpPr>
          <p:nvPr>
            <p:ph type="body" sz="quarter" idx="13"/>
          </p:nvPr>
        </p:nvSpPr>
        <p:spPr>
          <a:xfrm>
            <a:off x="6348166" y="6028845"/>
            <a:ext cx="5198929" cy="276999"/>
          </a:xfrm>
        </p:spPr>
        <p:txBody>
          <a:bodyPr>
            <a:normAutofit fontScale="92500"/>
          </a:bodyPr>
          <a:lstStyle/>
          <a:p>
            <a:r>
              <a:rPr lang="en-US"/>
              <a:t>Picture source: </a:t>
            </a:r>
            <a:r>
              <a:rPr lang="en-US">
                <a:hlinkClick r:id="rId4"/>
              </a:rPr>
              <a:t>https://www.istockphoto.com/search/2/image-film?phrase=special+needs+children</a:t>
            </a:r>
            <a:r>
              <a:rPr lang="en-US"/>
              <a:t> </a:t>
            </a:r>
          </a:p>
        </p:txBody>
      </p:sp>
    </p:spTree>
    <p:extLst>
      <p:ext uri="{BB962C8B-B14F-4D97-AF65-F5344CB8AC3E}">
        <p14:creationId xmlns:p14="http://schemas.microsoft.com/office/powerpoint/2010/main" val="1393742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228599" y="1399713"/>
            <a:ext cx="6690815" cy="5078601"/>
          </a:xfrm>
        </p:spPr>
        <p:txBody>
          <a:bodyPr>
            <a:normAutofit fontScale="92500" lnSpcReduction="10000"/>
          </a:bodyPr>
          <a:lstStyle/>
          <a:p>
            <a:pPr marL="0" indent="0">
              <a:buNone/>
            </a:pPr>
            <a:r>
              <a:rPr lang="en-US" sz="2400"/>
              <a:t>To effectively work with Alex’s parents:</a:t>
            </a:r>
          </a:p>
          <a:p>
            <a:r>
              <a:rPr lang="en-US" sz="2400"/>
              <a:t>What will you need to do first?</a:t>
            </a:r>
          </a:p>
          <a:p>
            <a:r>
              <a:rPr lang="en-US" sz="2400">
                <a:ea typeface="Calibri" panose="020F0502020204030204"/>
                <a:cs typeface="Calibri" panose="020F0502020204030204"/>
              </a:rPr>
              <a:t>How does Alex’s family’s culture and health care preference impact your approach?</a:t>
            </a:r>
          </a:p>
          <a:p>
            <a:r>
              <a:rPr lang="en-US" sz="2400">
                <a:ea typeface="Calibri" panose="020F0502020204030204"/>
                <a:cs typeface="Calibri" panose="020F0502020204030204"/>
              </a:rPr>
              <a:t>Who will you need to involve to resolve his parents’ concerns?</a:t>
            </a:r>
          </a:p>
          <a:p>
            <a:r>
              <a:rPr lang="en-US" sz="2400">
                <a:ea typeface="Calibri" panose="020F0502020204030204"/>
                <a:cs typeface="Calibri" panose="020F0502020204030204"/>
              </a:rPr>
              <a:t>What options will you explore with his parents?</a:t>
            </a:r>
          </a:p>
          <a:p>
            <a:r>
              <a:rPr lang="en-US" sz="2400">
                <a:ea typeface="Calibri" panose="020F0502020204030204"/>
                <a:cs typeface="Calibri" panose="020F0502020204030204"/>
              </a:rPr>
              <a:t>How will you make sure you have the right information and that you provide it to the parents in a way that they feel empowered to make the right health care choices for Alex?</a:t>
            </a:r>
          </a:p>
          <a:p>
            <a:r>
              <a:rPr lang="en-US" sz="2400">
                <a:ea typeface="Calibri" panose="020F0502020204030204"/>
                <a:cs typeface="Calibri" panose="020F0502020204030204"/>
              </a:rPr>
              <a:t>Are there other considerations you need to explore with the family, remembering to take a life course and whole person health approach to coordinating care for Alex?</a:t>
            </a:r>
          </a:p>
          <a:p>
            <a:endParaRPr lang="en-US"/>
          </a:p>
          <a:p>
            <a:endParaRPr lang="en-US"/>
          </a:p>
          <a:p>
            <a:pPr lvl="1"/>
            <a:endParaRPr lang="en-US"/>
          </a:p>
          <a:p>
            <a:pPr lvl="1"/>
            <a:endParaRPr lang="en-US"/>
          </a:p>
          <a:p>
            <a:pPr lvl="1"/>
            <a:endParaRPr lang="en-US"/>
          </a:p>
          <a:p>
            <a:endParaRPr lang="en-US"/>
          </a:p>
          <a:p>
            <a:endParaRPr lang="en-US"/>
          </a:p>
        </p:txBody>
      </p:sp>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fld id="{DBB69489-DF73-4A76-950F-93D686310CE9}" type="slidenum">
              <a:rPr lang="en-US" smtClean="0"/>
              <a:t>38</a:t>
            </a:fld>
            <a:endParaRPr lang="en-US"/>
          </a:p>
        </p:txBody>
      </p:sp>
      <p:sp>
        <p:nvSpPr>
          <p:cNvPr id="7" name="Content Placeholder 6">
            <a:extLst>
              <a:ext uri="{FF2B5EF4-FFF2-40B4-BE49-F238E27FC236}">
                <a16:creationId xmlns:a16="http://schemas.microsoft.com/office/drawing/2014/main" id="{2DB90633-4BB8-1A19-9E44-2761ACD7AA26}"/>
              </a:ext>
            </a:extLst>
          </p:cNvPr>
          <p:cNvSpPr>
            <a:spLocks noGrp="1"/>
          </p:cNvSpPr>
          <p:nvPr>
            <p:ph idx="14"/>
          </p:nvPr>
        </p:nvSpPr>
        <p:spPr>
          <a:xfrm>
            <a:off x="147576" y="919583"/>
            <a:ext cx="5004355" cy="480131"/>
          </a:xfrm>
        </p:spPr>
        <p:txBody>
          <a:bodyPr/>
          <a:lstStyle/>
          <a:p>
            <a:r>
              <a:rPr lang="en-US"/>
              <a:t>Consider:</a:t>
            </a: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160233"/>
            <a:ext cx="10515601" cy="553998"/>
          </a:xfrm>
        </p:spPr>
        <p:txBody>
          <a:bodyPr/>
          <a:lstStyle/>
          <a:p>
            <a:r>
              <a:rPr lang="en-US"/>
              <a:t>Ongoing Services and Supports for Children Receiving PDN and their Families: SELF-REFLECTION</a:t>
            </a:r>
          </a:p>
        </p:txBody>
      </p:sp>
      <p:pic>
        <p:nvPicPr>
          <p:cNvPr id="5" name="Picture 2">
            <a:extLst>
              <a:ext uri="{FF2B5EF4-FFF2-40B4-BE49-F238E27FC236}">
                <a16:creationId xmlns:a16="http://schemas.microsoft.com/office/drawing/2014/main" id="{A5449B02-F76D-9D03-8521-E5161B339DF0}"/>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6499976" y="1399712"/>
            <a:ext cx="5248825" cy="4545934"/>
          </a:xfrm>
          <a:prstGeom prst="roundRect">
            <a:avLst>
              <a:gd name="adj" fmla="val 8594"/>
            </a:avLst>
          </a:prstGeom>
          <a:solidFill>
            <a:srgbClr val="FFFFFF">
              <a:shade val="85000"/>
            </a:srgbClr>
          </a:solidFill>
          <a:ln>
            <a:noFill/>
          </a:ln>
          <a:effectLst>
            <a:softEdge rad="317500"/>
          </a:effectLst>
        </p:spPr>
      </p:pic>
      <p:sp>
        <p:nvSpPr>
          <p:cNvPr id="8" name="Text Placeholder 4">
            <a:extLst>
              <a:ext uri="{FF2B5EF4-FFF2-40B4-BE49-F238E27FC236}">
                <a16:creationId xmlns:a16="http://schemas.microsoft.com/office/drawing/2014/main" id="{6054ACA4-FCFD-3278-D823-C429F9E52D21}"/>
              </a:ext>
            </a:extLst>
          </p:cNvPr>
          <p:cNvSpPr txBox="1">
            <a:spLocks/>
          </p:cNvSpPr>
          <p:nvPr/>
        </p:nvSpPr>
        <p:spPr>
          <a:xfrm>
            <a:off x="6348166" y="6028845"/>
            <a:ext cx="5198929" cy="276999"/>
          </a:xfrm>
          <a:prstGeom prst="rect">
            <a:avLst/>
          </a:prstGeom>
        </p:spPr>
        <p:txBody>
          <a:bodyPr vert="horz" lIns="91440" tIns="45720" rIns="91440" bIns="45720" rtlCol="0">
            <a:normAutofit fontScale="32500" lnSpcReduction="20000"/>
          </a:bodyPr>
          <a:lstStyle>
            <a:lvl1pPr marL="347663" indent="-347663" algn="l" defTabSz="914400" rtl="0" eaLnBrk="1" latinLnBrk="0" hangingPunct="1">
              <a:lnSpc>
                <a:spcPct val="90000"/>
              </a:lnSpc>
              <a:spcBef>
                <a:spcPts val="1000"/>
              </a:spcBef>
              <a:buClr>
                <a:srgbClr val="006498"/>
              </a:buClr>
              <a:buFont typeface=".AppleSystemUIFont" charset="-120"/>
              <a:buChar char="+"/>
              <a:tabLst/>
              <a:defRPr sz="2800" kern="1200">
                <a:solidFill>
                  <a:schemeClr val="bg2">
                    <a:lumMod val="25000"/>
                  </a:schemeClr>
                </a:solidFill>
                <a:latin typeface="+mn-lt"/>
                <a:ea typeface="+mn-ea"/>
                <a:cs typeface="+mn-cs"/>
              </a:defRPr>
            </a:lvl1pPr>
            <a:lvl2pPr marL="808038" indent="-350838" algn="l" defTabSz="914400" rtl="0" eaLnBrk="1" latinLnBrk="0" hangingPunct="1">
              <a:lnSpc>
                <a:spcPct val="90000"/>
              </a:lnSpc>
              <a:spcBef>
                <a:spcPts val="500"/>
              </a:spcBef>
              <a:buClr>
                <a:srgbClr val="006498"/>
              </a:buClr>
              <a:buFont typeface=".AppleSystemUIFont" charset="-120"/>
              <a:buChar char="+"/>
              <a:tabLst/>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498"/>
              </a:buClr>
              <a:buFont typeface=".AppleSystemUIFont" charset="-12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498"/>
              </a:buClr>
              <a:buFont typeface=".AppleSystemUIFont" charset="-12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498"/>
              </a:buClr>
              <a:buFont typeface=".AppleSystemUIFont" charset="-12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Picture source: </a:t>
            </a:r>
            <a:r>
              <a:rPr lang="en-US">
                <a:hlinkClick r:id="rId4"/>
              </a:rPr>
              <a:t>https://www.istockphoto.com/search/2/image-film?phrase=special+needs+children</a:t>
            </a:r>
            <a:r>
              <a:rPr lang="en-US"/>
              <a:t> </a:t>
            </a:r>
          </a:p>
        </p:txBody>
      </p:sp>
    </p:spTree>
    <p:extLst>
      <p:ext uri="{BB962C8B-B14F-4D97-AF65-F5344CB8AC3E}">
        <p14:creationId xmlns:p14="http://schemas.microsoft.com/office/powerpoint/2010/main" val="3212059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69489-DF73-4A76-950F-93D686310C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10515601" cy="553998"/>
          </a:xfrm>
        </p:spPr>
        <p:txBody>
          <a:bodyPr/>
          <a:lstStyle/>
          <a:p>
            <a:r>
              <a:rPr lang="en-US"/>
              <a:t>Ongoing Services and Supports for Children Receiving PDN and their Families: KNOWLEDGE CHECK</a:t>
            </a:r>
          </a:p>
        </p:txBody>
      </p:sp>
      <p:sp>
        <p:nvSpPr>
          <p:cNvPr id="5" name="Rectangle 4">
            <a:extLst>
              <a:ext uri="{FF2B5EF4-FFF2-40B4-BE49-F238E27FC236}">
                <a16:creationId xmlns:a16="http://schemas.microsoft.com/office/drawing/2014/main" id="{29FAEE7C-F2EA-70AC-ABB9-BD7AC4CC567A}"/>
              </a:ext>
            </a:extLst>
          </p:cNvPr>
          <p:cNvSpPr/>
          <p:nvPr/>
        </p:nvSpPr>
        <p:spPr>
          <a:xfrm>
            <a:off x="2104600" y="898182"/>
            <a:ext cx="7822872" cy="545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3733892" y="3726231"/>
            <a:ext cx="5990211" cy="3107774"/>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a:ln>
                  <a:noFill/>
                </a:ln>
                <a:solidFill>
                  <a:schemeClr val="bg1"/>
                </a:solidFill>
                <a:effectLst/>
                <a:uLnTx/>
                <a:uFillTx/>
                <a:ea typeface="+mn-ea"/>
                <a:cs typeface="+mn-cs"/>
              </a:rPr>
              <a:t>KNOWLEDGE CHECK</a:t>
            </a:r>
            <a:endParaRPr lang="en-US">
              <a:ea typeface="+mn-ea"/>
              <a:cs typeface="+mn-cs"/>
            </a:endParaRPr>
          </a:p>
          <a:p>
            <a:pPr marR="0" lvl="0" algn="ctr" defTabSz="914400" rtl="0" eaLnBrk="1" fontAlgn="auto" latinLnBrk="0" hangingPunct="1">
              <a:spcBef>
                <a:spcPts val="0"/>
              </a:spcBef>
              <a:spcAft>
                <a:spcPts val="0"/>
              </a:spcAft>
              <a:buClrTx/>
              <a:buSzTx/>
              <a:tabLst/>
              <a:defRPr/>
            </a:pPr>
            <a:endParaRPr kumimoji="0" lang="en-US" sz="1000" b="1" i="0" u="none" strike="noStrike" kern="1200" cap="none" spc="0" normalizeH="0" baseline="0" noProof="0">
              <a:ln>
                <a:noFill/>
              </a:ln>
              <a:solidFill>
                <a:schemeClr val="bg1"/>
              </a:solidFill>
              <a:effectLst/>
              <a:uLnTx/>
              <a:uFillTx/>
              <a:ea typeface="+mn-ea"/>
              <a:cs typeface="+mn-cs"/>
            </a:endParaRPr>
          </a:p>
          <a:p>
            <a:pPr marL="342900" indent="-342900">
              <a:buFont typeface="Arial" panose="020B0604020202020204" pitchFamily="34" charset="0"/>
              <a:buChar char="•"/>
              <a:defRPr/>
            </a:pPr>
            <a:r>
              <a:rPr lang="en-US" sz="1700">
                <a:solidFill>
                  <a:schemeClr val="bg1"/>
                </a:solidFill>
              </a:rPr>
              <a:t>What services and supports are available to children with medical complexity residing in the community?</a:t>
            </a:r>
          </a:p>
          <a:p>
            <a:pPr marL="342900" indent="-342900">
              <a:buFont typeface="Arial" panose="020B0604020202020204" pitchFamily="34" charset="0"/>
              <a:buChar char="•"/>
              <a:defRPr/>
            </a:pPr>
            <a:r>
              <a:rPr lang="en-US" sz="1700">
                <a:solidFill>
                  <a:schemeClr val="bg1"/>
                </a:solidFill>
              </a:rPr>
              <a:t>What should you do if you find out that PDN services were not provided as authorized and requested?</a:t>
            </a:r>
          </a:p>
          <a:p>
            <a:pPr marL="342900" indent="-342900">
              <a:buFont typeface="Arial" panose="020B0604020202020204" pitchFamily="34" charset="0"/>
              <a:buChar char="•"/>
              <a:defRPr/>
            </a:pPr>
            <a:r>
              <a:rPr lang="en-US" sz="1700">
                <a:solidFill>
                  <a:schemeClr val="bg1"/>
                </a:solidFill>
              </a:rPr>
              <a:t>Name one strategy to try and increase access to PDN services that you can do as a Care Coordinator?</a:t>
            </a:r>
          </a:p>
          <a:p>
            <a:pPr>
              <a:lnSpc>
                <a:spcPct val="155971"/>
              </a:lnSpc>
              <a:defRPr/>
            </a:pPr>
            <a:endParaRPr lang="en-US" sz="1700">
              <a:solidFill>
                <a:schemeClr val="bg1"/>
              </a:solidFill>
              <a:cs typeface="Calibri" panose="020F0502020204030204"/>
            </a:endParaRPr>
          </a:p>
          <a:p>
            <a:pPr>
              <a:lnSpc>
                <a:spcPct val="155971"/>
              </a:lnSpc>
              <a:defRPr/>
            </a:pPr>
            <a:endParaRPr lang="en-US" sz="1700">
              <a:solidFill>
                <a:schemeClr val="bg1"/>
              </a:solidFill>
              <a:cs typeface="Calibri" panose="020F0502020204030204"/>
            </a:endParaRPr>
          </a:p>
        </p:txBody>
      </p:sp>
      <p:pic>
        <p:nvPicPr>
          <p:cNvPr id="7" name="Picture 6">
            <a:extLst>
              <a:ext uri="{FF2B5EF4-FFF2-40B4-BE49-F238E27FC236}">
                <a16:creationId xmlns:a16="http://schemas.microsoft.com/office/drawing/2014/main" id="{7F97B02C-88FD-C36A-ECBA-39723B071A60}"/>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l="-242"/>
          <a:stretch/>
        </p:blipFill>
        <p:spPr>
          <a:xfrm>
            <a:off x="2085640" y="898182"/>
            <a:ext cx="7841832" cy="2683075"/>
          </a:xfrm>
          <a:prstGeom prst="rect">
            <a:avLst/>
          </a:prstGeom>
        </p:spPr>
      </p:pic>
      <p:sp>
        <p:nvSpPr>
          <p:cNvPr id="8" name="Arrow: Up 29">
            <a:extLst>
              <a:ext uri="{FF2B5EF4-FFF2-40B4-BE49-F238E27FC236}">
                <a16:creationId xmlns:a16="http://schemas.microsoft.com/office/drawing/2014/main" id="{407EA6AC-C9FB-EC6C-795E-59B93F7AA7A0}"/>
              </a:ext>
            </a:extLst>
          </p:cNvPr>
          <p:cNvSpPr/>
          <p:nvPr/>
        </p:nvSpPr>
        <p:spPr>
          <a:xfrm rot="10800000">
            <a:off x="2842327" y="3168598"/>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27753" y="4272046"/>
            <a:ext cx="444419" cy="444419"/>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6552" y="3777446"/>
            <a:ext cx="466358" cy="429528"/>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27753" y="4752044"/>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27753" y="5281641"/>
            <a:ext cx="457200" cy="457200"/>
          </a:xfrm>
          <a:prstGeom prst="rect">
            <a:avLst/>
          </a:prstGeom>
        </p:spPr>
      </p:pic>
    </p:spTree>
    <p:extLst>
      <p:ext uri="{BB962C8B-B14F-4D97-AF65-F5344CB8AC3E}">
        <p14:creationId xmlns:p14="http://schemas.microsoft.com/office/powerpoint/2010/main" val="110177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hlinkClick r:id="rId3" action="ppaction://hlinksldjump"/>
            <a:extLst>
              <a:ext uri="{FF2B5EF4-FFF2-40B4-BE49-F238E27FC236}">
                <a16:creationId xmlns:a16="http://schemas.microsoft.com/office/drawing/2014/main" id="{46927C67-CE3C-425A-86E2-3C7AE2F73BF0}"/>
              </a:ext>
            </a:extLst>
          </p:cNvPr>
          <p:cNvSpPr/>
          <p:nvPr/>
        </p:nvSpPr>
        <p:spPr>
          <a:xfrm flipH="1">
            <a:off x="6705567" y="4183641"/>
            <a:ext cx="4498512"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Ongoing Services and Supports for Children Receiving PDN and their Families</a:t>
            </a:r>
          </a:p>
        </p:txBody>
      </p:sp>
      <p:sp>
        <p:nvSpPr>
          <p:cNvPr id="26" name="Rectangle 25">
            <a:hlinkClick r:id="" action="ppaction://noaction"/>
            <a:extLst>
              <a:ext uri="{FF2B5EF4-FFF2-40B4-BE49-F238E27FC236}">
                <a16:creationId xmlns:a16="http://schemas.microsoft.com/office/drawing/2014/main" id="{F20CD59A-D98D-4984-A274-CFBBFF60F5C7}"/>
              </a:ext>
            </a:extLst>
          </p:cNvPr>
          <p:cNvSpPr/>
          <p:nvPr/>
        </p:nvSpPr>
        <p:spPr>
          <a:xfrm flipH="1">
            <a:off x="6372645" y="4861598"/>
            <a:ext cx="4035811"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Putting it all in Practice – A Case Study</a:t>
            </a:r>
          </a:p>
        </p:txBody>
      </p:sp>
      <p:sp>
        <p:nvSpPr>
          <p:cNvPr id="35" name="Freeform 9">
            <a:hlinkClick r:id="rId3" action="ppaction://hlinksldjump"/>
            <a:extLst>
              <a:ext uri="{FF2B5EF4-FFF2-40B4-BE49-F238E27FC236}">
                <a16:creationId xmlns:a16="http://schemas.microsoft.com/office/drawing/2014/main" id="{014D6E12-C585-450C-A343-37D6BD269038}"/>
              </a:ext>
            </a:extLst>
          </p:cNvPr>
          <p:cNvSpPr>
            <a:spLocks/>
          </p:cNvSpPr>
          <p:nvPr/>
        </p:nvSpPr>
        <p:spPr bwMode="auto">
          <a:xfrm rot="16627444">
            <a:off x="6134814" y="2745438"/>
            <a:ext cx="747335" cy="635145"/>
          </a:xfrm>
          <a:prstGeom prst="hexagon">
            <a:avLst/>
          </a:prstGeom>
          <a:solidFill>
            <a:schemeClr val="accent6"/>
          </a:solidFill>
          <a:ln w="57150">
            <a:noFill/>
          </a:ln>
          <a:effectLst/>
        </p:spPr>
        <p:txBody>
          <a:bodyPr vert="horz" wrap="square" lIns="45601" tIns="22800" rIns="45601" bIns="22800" numCol="1" anchor="t" anchorCtr="0" compatLnSpc="1">
            <a:prstTxWarp prst="textNoShape">
              <a:avLst/>
            </a:prstTxWarp>
          </a:bodyPr>
          <a:lstStyle/>
          <a:p>
            <a:endParaRPr lang="en-US" sz="898"/>
          </a:p>
        </p:txBody>
      </p:sp>
      <p:sp>
        <p:nvSpPr>
          <p:cNvPr id="36" name="Freeform 9">
            <a:hlinkClick r:id="" action="ppaction://noaction"/>
            <a:extLst>
              <a:ext uri="{FF2B5EF4-FFF2-40B4-BE49-F238E27FC236}">
                <a16:creationId xmlns:a16="http://schemas.microsoft.com/office/drawing/2014/main" id="{85D04F23-AD86-473D-8230-76CC45BB307A}"/>
              </a:ext>
            </a:extLst>
          </p:cNvPr>
          <p:cNvSpPr>
            <a:spLocks/>
          </p:cNvSpPr>
          <p:nvPr/>
        </p:nvSpPr>
        <p:spPr bwMode="auto">
          <a:xfrm rot="16627444">
            <a:off x="5970437" y="4060643"/>
            <a:ext cx="747335" cy="635145"/>
          </a:xfrm>
          <a:prstGeom prst="hexagon">
            <a:avLst/>
          </a:prstGeom>
          <a:solidFill>
            <a:schemeClr val="accent2"/>
          </a:solidFill>
          <a:ln w="57150">
            <a:noFill/>
          </a:ln>
          <a:effectLst/>
        </p:spPr>
        <p:txBody>
          <a:bodyPr vert="horz" wrap="square" lIns="45601" tIns="22800" rIns="45601" bIns="22800" numCol="1" anchor="t" anchorCtr="0" compatLnSpc="1">
            <a:prstTxWarp prst="textNoShape">
              <a:avLst/>
            </a:prstTxWarp>
          </a:bodyPr>
          <a:lstStyle/>
          <a:p>
            <a:endParaRPr lang="en-US" sz="898"/>
          </a:p>
        </p:txBody>
      </p:sp>
      <p:sp>
        <p:nvSpPr>
          <p:cNvPr id="38" name="Freeform 9">
            <a:hlinkClick r:id="" action="ppaction://noaction"/>
            <a:extLst>
              <a:ext uri="{FF2B5EF4-FFF2-40B4-BE49-F238E27FC236}">
                <a16:creationId xmlns:a16="http://schemas.microsoft.com/office/drawing/2014/main" id="{66B632AC-7091-4EF8-8F62-55A75FA289F6}"/>
              </a:ext>
            </a:extLst>
          </p:cNvPr>
          <p:cNvSpPr>
            <a:spLocks/>
          </p:cNvSpPr>
          <p:nvPr/>
        </p:nvSpPr>
        <p:spPr bwMode="auto">
          <a:xfrm rot="5827444">
            <a:off x="5524593" y="4672795"/>
            <a:ext cx="747335" cy="635145"/>
          </a:xfrm>
          <a:prstGeom prst="hexagon">
            <a:avLst/>
          </a:prstGeom>
          <a:solidFill>
            <a:schemeClr val="accent3"/>
          </a:solidFill>
          <a:ln w="57150">
            <a:noFill/>
          </a:ln>
          <a:effectLst/>
        </p:spPr>
        <p:txBody>
          <a:bodyPr vert="horz" wrap="square" lIns="45601" tIns="22800" rIns="45601" bIns="22800" numCol="1" anchor="t" anchorCtr="0" compatLnSpc="1">
            <a:prstTxWarp prst="textNoShape">
              <a:avLst/>
            </a:prstTxWarp>
          </a:bodyPr>
          <a:lstStyle/>
          <a:p>
            <a:endParaRPr lang="en-US" sz="898"/>
          </a:p>
        </p:txBody>
      </p:sp>
      <p:sp>
        <p:nvSpPr>
          <p:cNvPr id="39" name="Freeform 9">
            <a:hlinkClick r:id="" action="ppaction://noaction"/>
            <a:extLst>
              <a:ext uri="{FF2B5EF4-FFF2-40B4-BE49-F238E27FC236}">
                <a16:creationId xmlns:a16="http://schemas.microsoft.com/office/drawing/2014/main" id="{60649943-767E-41A4-8D2A-1A89A61B5C94}"/>
              </a:ext>
            </a:extLst>
          </p:cNvPr>
          <p:cNvSpPr>
            <a:spLocks/>
          </p:cNvSpPr>
          <p:nvPr/>
        </p:nvSpPr>
        <p:spPr bwMode="auto">
          <a:xfrm rot="5827444">
            <a:off x="5688970" y="3357589"/>
            <a:ext cx="747335" cy="635145"/>
          </a:xfrm>
          <a:prstGeom prst="hexagon">
            <a:avLst/>
          </a:prstGeom>
          <a:solidFill>
            <a:schemeClr val="tx2"/>
          </a:solidFill>
          <a:ln w="57150">
            <a:noFill/>
          </a:ln>
          <a:effectLst/>
        </p:spPr>
        <p:txBody>
          <a:bodyPr vert="horz" wrap="square" lIns="45601" tIns="22800" rIns="45601" bIns="22800" numCol="1" anchor="t" anchorCtr="0" compatLnSpc="1">
            <a:prstTxWarp prst="textNoShape">
              <a:avLst/>
            </a:prstTxWarp>
          </a:bodyPr>
          <a:lstStyle/>
          <a:p>
            <a:endParaRPr lang="en-US" sz="898"/>
          </a:p>
        </p:txBody>
      </p:sp>
      <p:sp>
        <p:nvSpPr>
          <p:cNvPr id="42" name="Freeform 9">
            <a:extLst>
              <a:ext uri="{FF2B5EF4-FFF2-40B4-BE49-F238E27FC236}">
                <a16:creationId xmlns:a16="http://schemas.microsoft.com/office/drawing/2014/main" id="{50094F19-9EB9-4150-A0A4-A13C36CA8A8B}"/>
              </a:ext>
            </a:extLst>
          </p:cNvPr>
          <p:cNvSpPr>
            <a:spLocks/>
          </p:cNvSpPr>
          <p:nvPr/>
        </p:nvSpPr>
        <p:spPr bwMode="auto">
          <a:xfrm rot="5827444">
            <a:off x="5843790" y="2042382"/>
            <a:ext cx="747335" cy="635145"/>
          </a:xfrm>
          <a:prstGeom prst="hexagon">
            <a:avLst/>
          </a:prstGeom>
          <a:noFill/>
          <a:ln w="57150">
            <a:solidFill>
              <a:schemeClr val="bg2">
                <a:lumMod val="90000"/>
              </a:schemeClr>
            </a:solidFill>
          </a:ln>
          <a:effectLst/>
        </p:spPr>
        <p:txBody>
          <a:bodyPr vert="horz" wrap="square" lIns="45601" tIns="22800" rIns="45601" bIns="22800" numCol="1" anchor="t" anchorCtr="0" compatLnSpc="1">
            <a:prstTxWarp prst="textNoShape">
              <a:avLst/>
            </a:prstTxWarp>
          </a:bodyPr>
          <a:lstStyle/>
          <a:p>
            <a:endParaRPr lang="en-US" sz="898"/>
          </a:p>
        </p:txBody>
      </p:sp>
      <p:sp>
        <p:nvSpPr>
          <p:cNvPr id="43" name="Freeform 9">
            <a:extLst>
              <a:ext uri="{FF2B5EF4-FFF2-40B4-BE49-F238E27FC236}">
                <a16:creationId xmlns:a16="http://schemas.microsoft.com/office/drawing/2014/main" id="{442AE5F5-45E5-409A-9067-8E789B299DA6}"/>
              </a:ext>
            </a:extLst>
          </p:cNvPr>
          <p:cNvSpPr>
            <a:spLocks/>
          </p:cNvSpPr>
          <p:nvPr/>
        </p:nvSpPr>
        <p:spPr bwMode="auto">
          <a:xfrm rot="16627444">
            <a:off x="6261672" y="1425032"/>
            <a:ext cx="747335" cy="635145"/>
          </a:xfrm>
          <a:prstGeom prst="hexagon">
            <a:avLst/>
          </a:prstGeom>
          <a:noFill/>
          <a:ln w="57150">
            <a:solidFill>
              <a:schemeClr val="bg2">
                <a:lumMod val="90000"/>
              </a:schemeClr>
            </a:solidFill>
          </a:ln>
          <a:effectLst/>
        </p:spPr>
        <p:txBody>
          <a:bodyPr vert="horz" wrap="square" lIns="45601" tIns="22800" rIns="45601" bIns="22800" numCol="1" anchor="t" anchorCtr="0" compatLnSpc="1">
            <a:prstTxWarp prst="textNoShape">
              <a:avLst/>
            </a:prstTxWarp>
          </a:bodyPr>
          <a:lstStyle/>
          <a:p>
            <a:endParaRPr lang="en-US" sz="898"/>
          </a:p>
        </p:txBody>
      </p:sp>
      <p:sp>
        <p:nvSpPr>
          <p:cNvPr id="46" name="Rectangle 45">
            <a:extLst>
              <a:ext uri="{FF2B5EF4-FFF2-40B4-BE49-F238E27FC236}">
                <a16:creationId xmlns:a16="http://schemas.microsoft.com/office/drawing/2014/main" id="{289409AB-D851-4E7B-A4F1-103CEF75B39D}"/>
              </a:ext>
            </a:extLst>
          </p:cNvPr>
          <p:cNvSpPr/>
          <p:nvPr/>
        </p:nvSpPr>
        <p:spPr>
          <a:xfrm flipH="1">
            <a:off x="6989310" y="1593766"/>
            <a:ext cx="3527537"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5400" b="1">
                <a:solidFill>
                  <a:schemeClr val="tx2"/>
                </a:solidFill>
                <a:latin typeface="Franklin Gothic Book" panose="020B0503020102020204" pitchFamily="34" charset="0"/>
              </a:rPr>
              <a:t>Outline</a:t>
            </a:r>
            <a:endParaRPr lang="en-US" sz="4800" b="1">
              <a:solidFill>
                <a:schemeClr val="tx2"/>
              </a:solidFill>
              <a:latin typeface="Franklin Gothic Book" panose="020B0503020102020204" pitchFamily="34" charset="0"/>
            </a:endParaRPr>
          </a:p>
        </p:txBody>
      </p:sp>
      <p:sp>
        <p:nvSpPr>
          <p:cNvPr id="14" name="Freeform 9">
            <a:hlinkClick r:id="" action="ppaction://noaction"/>
            <a:extLst>
              <a:ext uri="{FF2B5EF4-FFF2-40B4-BE49-F238E27FC236}">
                <a16:creationId xmlns:a16="http://schemas.microsoft.com/office/drawing/2014/main" id="{7A6D19B8-C46D-4E13-A353-7FC85C8D4CD4}"/>
              </a:ext>
            </a:extLst>
          </p:cNvPr>
          <p:cNvSpPr>
            <a:spLocks/>
          </p:cNvSpPr>
          <p:nvPr/>
        </p:nvSpPr>
        <p:spPr bwMode="auto">
          <a:xfrm rot="5827444">
            <a:off x="5843789" y="5396859"/>
            <a:ext cx="747335" cy="635145"/>
          </a:xfrm>
          <a:prstGeom prst="hexagon">
            <a:avLst/>
          </a:prstGeom>
          <a:solidFill>
            <a:schemeClr val="accent4"/>
          </a:solidFill>
          <a:ln w="57150">
            <a:noFill/>
          </a:ln>
          <a:effectLst/>
        </p:spPr>
        <p:txBody>
          <a:bodyPr vert="horz" wrap="square" lIns="45601" tIns="22800" rIns="45601" bIns="22800" numCol="1" anchor="t" anchorCtr="0" compatLnSpc="1">
            <a:prstTxWarp prst="textNoShape">
              <a:avLst/>
            </a:prstTxWarp>
          </a:bodyPr>
          <a:lstStyle/>
          <a:p>
            <a:endParaRPr lang="en-US" sz="898"/>
          </a:p>
        </p:txBody>
      </p:sp>
      <p:sp>
        <p:nvSpPr>
          <p:cNvPr id="2" name="Rectangle 1">
            <a:hlinkClick r:id="" action="ppaction://noaction"/>
            <a:extLst>
              <a:ext uri="{FF2B5EF4-FFF2-40B4-BE49-F238E27FC236}">
                <a16:creationId xmlns:a16="http://schemas.microsoft.com/office/drawing/2014/main" id="{72AC7A84-F5E6-54F8-5B08-7405DE21A1A9}"/>
              </a:ext>
            </a:extLst>
          </p:cNvPr>
          <p:cNvSpPr/>
          <p:nvPr/>
        </p:nvSpPr>
        <p:spPr>
          <a:xfrm flipH="1">
            <a:off x="6635339" y="5525564"/>
            <a:ext cx="3527537"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Conclusion</a:t>
            </a:r>
          </a:p>
        </p:txBody>
      </p:sp>
      <p:sp>
        <p:nvSpPr>
          <p:cNvPr id="3" name="Rectangle 2">
            <a:hlinkClick r:id="rId3" action="ppaction://hlinksldjump"/>
            <a:extLst>
              <a:ext uri="{FF2B5EF4-FFF2-40B4-BE49-F238E27FC236}">
                <a16:creationId xmlns:a16="http://schemas.microsoft.com/office/drawing/2014/main" id="{7E586365-8A5E-648F-3065-4E963CFE67F3}"/>
              </a:ext>
            </a:extLst>
          </p:cNvPr>
          <p:cNvSpPr/>
          <p:nvPr/>
        </p:nvSpPr>
        <p:spPr>
          <a:xfrm flipH="1">
            <a:off x="6869944" y="2908961"/>
            <a:ext cx="4076204"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National Care Coordination Standards for Children and Youth with Special Health Care Needs (CYSHCN)</a:t>
            </a:r>
          </a:p>
        </p:txBody>
      </p:sp>
      <p:sp>
        <p:nvSpPr>
          <p:cNvPr id="8" name="Rectangle 7">
            <a:hlinkClick r:id="rId3" action="ppaction://hlinksldjump"/>
            <a:extLst>
              <a:ext uri="{FF2B5EF4-FFF2-40B4-BE49-F238E27FC236}">
                <a16:creationId xmlns:a16="http://schemas.microsoft.com/office/drawing/2014/main" id="{AA889B09-E3AA-2E44-FDC5-69A9C42C3BC1}"/>
              </a:ext>
            </a:extLst>
          </p:cNvPr>
          <p:cNvSpPr/>
          <p:nvPr/>
        </p:nvSpPr>
        <p:spPr>
          <a:xfrm flipH="1">
            <a:off x="6424100" y="3534677"/>
            <a:ext cx="4334135"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defTabSz="711200">
              <a:lnSpc>
                <a:spcPct val="90000"/>
              </a:lnSpc>
              <a:spcBef>
                <a:spcPct val="0"/>
              </a:spcBef>
              <a:spcAft>
                <a:spcPct val="35000"/>
              </a:spcAft>
            </a:pPr>
            <a:r>
              <a:rPr lang="en-US" sz="2000">
                <a:solidFill>
                  <a:schemeClr val="tx2"/>
                </a:solidFill>
              </a:rPr>
              <a:t>Coordinating Holistic and Integrated Care</a:t>
            </a:r>
          </a:p>
        </p:txBody>
      </p:sp>
      <p:sp>
        <p:nvSpPr>
          <p:cNvPr id="4" name="Slide Number Placeholder 3">
            <a:extLst>
              <a:ext uri="{FF2B5EF4-FFF2-40B4-BE49-F238E27FC236}">
                <a16:creationId xmlns:a16="http://schemas.microsoft.com/office/drawing/2014/main" id="{C8E8733B-C871-A358-B2BB-511D68893CC0}"/>
              </a:ext>
            </a:extLst>
          </p:cNvPr>
          <p:cNvSpPr>
            <a:spLocks noGrp="1"/>
          </p:cNvSpPr>
          <p:nvPr>
            <p:ph type="sldNum" sz="quarter" idx="12"/>
          </p:nvPr>
        </p:nvSpPr>
        <p:spPr/>
        <p:txBody>
          <a:bodyPr/>
          <a:lstStyle/>
          <a:p>
            <a:fld id="{DBB69489-DF73-4A76-950F-93D686310CE9}" type="slidenum">
              <a:rPr lang="en-US" smtClean="0"/>
              <a:t>4</a:t>
            </a:fld>
            <a:endParaRPr lang="en-US"/>
          </a:p>
        </p:txBody>
      </p:sp>
    </p:spTree>
    <p:extLst>
      <p:ext uri="{BB962C8B-B14F-4D97-AF65-F5344CB8AC3E}">
        <p14:creationId xmlns:p14="http://schemas.microsoft.com/office/powerpoint/2010/main" val="2337322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69489-DF73-4A76-950F-93D686310C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10515601" cy="553998"/>
          </a:xfrm>
        </p:spPr>
        <p:txBody>
          <a:bodyPr/>
          <a:lstStyle/>
          <a:p>
            <a:r>
              <a:rPr lang="en-US"/>
              <a:t>Ongoing Services and Supports for Children Receiving PDN and their Families: KNOWLEDGE CHECK Answers</a:t>
            </a:r>
          </a:p>
        </p:txBody>
      </p:sp>
      <p:sp>
        <p:nvSpPr>
          <p:cNvPr id="5" name="Rectangle 4">
            <a:extLst>
              <a:ext uri="{FF2B5EF4-FFF2-40B4-BE49-F238E27FC236}">
                <a16:creationId xmlns:a16="http://schemas.microsoft.com/office/drawing/2014/main" id="{29FAEE7C-F2EA-70AC-ABB9-BD7AC4CC567A}"/>
              </a:ext>
            </a:extLst>
          </p:cNvPr>
          <p:cNvSpPr/>
          <p:nvPr/>
        </p:nvSpPr>
        <p:spPr>
          <a:xfrm>
            <a:off x="838199" y="933683"/>
            <a:ext cx="10392053" cy="53709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5D25A27-EFC6-9915-12AD-3CCE7B6781EE}"/>
              </a:ext>
            </a:extLst>
          </p:cNvPr>
          <p:cNvSpPr txBox="1"/>
          <p:nvPr/>
        </p:nvSpPr>
        <p:spPr>
          <a:xfrm>
            <a:off x="2219417" y="905522"/>
            <a:ext cx="8805418" cy="5994846"/>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10479"/>
              </a:lnSpc>
              <a:spcBef>
                <a:spcPts val="0"/>
              </a:spcBef>
              <a:spcAft>
                <a:spcPts val="0"/>
              </a:spcAft>
              <a:buClrTx/>
              <a:buSzTx/>
              <a:tabLst/>
              <a:defRPr/>
            </a:pPr>
            <a:r>
              <a:rPr kumimoji="0" lang="en-US" sz="2400" b="1" i="0" u="none" strike="noStrike" kern="1200" cap="none" spc="0" normalizeH="0" baseline="0" noProof="0">
                <a:ln>
                  <a:noFill/>
                </a:ln>
                <a:solidFill>
                  <a:schemeClr val="tx2"/>
                </a:solidFill>
                <a:effectLst/>
                <a:uLnTx/>
                <a:uFillTx/>
                <a:ea typeface="+mn-ea"/>
                <a:cs typeface="+mn-cs"/>
              </a:rPr>
              <a:t>ANSWERS</a:t>
            </a:r>
            <a:endParaRPr lang="en-US" sz="2000" b="1" i="0" u="none" strike="noStrike" kern="1200" cap="none" spc="0" normalizeH="0" baseline="0" noProof="0">
              <a:ln>
                <a:noFill/>
              </a:ln>
              <a:solidFill>
                <a:schemeClr val="tx2"/>
              </a:solidFill>
              <a:effectLst/>
              <a:uLnTx/>
              <a:uFillTx/>
              <a:cs typeface="Calibri" panose="020F0502020204030204"/>
            </a:endParaRPr>
          </a:p>
          <a:p>
            <a:pPr marR="0" lvl="0" algn="ctr" defTabSz="914400" rtl="0" eaLnBrk="1" fontAlgn="auto" latinLnBrk="0" hangingPunct="1">
              <a:spcBef>
                <a:spcPts val="0"/>
              </a:spcBef>
              <a:spcAft>
                <a:spcPts val="0"/>
              </a:spcAft>
              <a:buClrTx/>
              <a:buSzTx/>
              <a:tabLst/>
              <a:defRPr/>
            </a:pPr>
            <a:endParaRPr kumimoji="0" lang="en-US" sz="900" b="1" i="0" u="none" strike="noStrike" kern="1200" cap="none" spc="0" normalizeH="0" baseline="0" noProof="0">
              <a:ln>
                <a:noFill/>
              </a:ln>
              <a:solidFill>
                <a:schemeClr val="tx2"/>
              </a:solidFill>
              <a:effectLst/>
              <a:uLnTx/>
              <a:uFillTx/>
              <a:ea typeface="+mn-ea"/>
              <a:cs typeface="+mn-cs"/>
            </a:endParaRPr>
          </a:p>
          <a:p>
            <a:pPr marL="342900" indent="-342900">
              <a:buFont typeface="Arial" panose="020B0604020202020204" pitchFamily="34" charset="0"/>
              <a:buChar char="•"/>
              <a:defRPr/>
            </a:pPr>
            <a:r>
              <a:rPr lang="en-US" sz="1600">
                <a:solidFill>
                  <a:schemeClr val="tx2"/>
                </a:solidFill>
              </a:rPr>
              <a:t>What services and supports are available to children with medical complexity residing in the community?</a:t>
            </a:r>
          </a:p>
          <a:p>
            <a:pPr marL="800100" lvl="1" indent="-342900">
              <a:buFont typeface="Arial" panose="020B0604020202020204" pitchFamily="34" charset="0"/>
              <a:buChar char="•"/>
              <a:defRPr/>
            </a:pPr>
            <a:r>
              <a:rPr lang="en-US" sz="1600" b="1" i="1">
                <a:solidFill>
                  <a:schemeClr val="tx2"/>
                </a:solidFill>
              </a:rPr>
              <a:t>Medical equipment and supplies, transportation, PPEC, and the </a:t>
            </a:r>
            <a:r>
              <a:rPr lang="en-US" sz="1600" b="1" i="1" err="1">
                <a:solidFill>
                  <a:schemeClr val="tx2"/>
                </a:solidFill>
              </a:rPr>
              <a:t>iBudget</a:t>
            </a:r>
            <a:r>
              <a:rPr lang="en-US" sz="1600" b="1" i="1">
                <a:solidFill>
                  <a:schemeClr val="tx2"/>
                </a:solidFill>
              </a:rPr>
              <a:t> Waiver are some</a:t>
            </a:r>
          </a:p>
          <a:p>
            <a:pPr marL="342900" indent="-342900">
              <a:buFont typeface="Arial" panose="020B0604020202020204" pitchFamily="34" charset="0"/>
              <a:buChar char="•"/>
              <a:defRPr/>
            </a:pPr>
            <a:r>
              <a:rPr lang="en-US" sz="1600">
                <a:solidFill>
                  <a:schemeClr val="tx2"/>
                </a:solidFill>
              </a:rPr>
              <a:t>What should you do if you find out that PDN services were not provided as authorized and requested?</a:t>
            </a:r>
          </a:p>
          <a:p>
            <a:pPr marL="800100" lvl="1" indent="-342900">
              <a:buFont typeface="Arial" panose="020B0604020202020204" pitchFamily="34" charset="0"/>
              <a:buChar char="•"/>
              <a:defRPr/>
            </a:pPr>
            <a:r>
              <a:rPr lang="en-US" sz="1600" b="1" i="1">
                <a:solidFill>
                  <a:schemeClr val="tx2"/>
                </a:solidFill>
              </a:rPr>
              <a:t>Any notification by the parent(s)/guardian(s) of failure to provide PDN services must be documented in the child’s case record with a note and the completed form (template provided by the Agency).</a:t>
            </a:r>
          </a:p>
          <a:p>
            <a:pPr marL="800100" lvl="1" indent="-342900">
              <a:buFont typeface="Arial" panose="020B0604020202020204" pitchFamily="34" charset="0"/>
              <a:buChar char="•"/>
              <a:defRPr/>
            </a:pPr>
            <a:r>
              <a:rPr lang="en-US" sz="1600" b="1" i="1">
                <a:solidFill>
                  <a:schemeClr val="tx2"/>
                </a:solidFill>
              </a:rPr>
              <a:t>Upon notification and no less than 24 hours from notification, the managed care plan must contact the provider to remediate the issue that caused the failure and to ensure that future authorized PDN services will not be interrupted.</a:t>
            </a:r>
          </a:p>
          <a:p>
            <a:pPr marL="800100" lvl="1" indent="-342900">
              <a:buFont typeface="Arial" panose="020B0604020202020204" pitchFamily="34" charset="0"/>
              <a:buChar char="•"/>
              <a:defRPr/>
            </a:pPr>
            <a:r>
              <a:rPr lang="en-US" sz="1600" b="1" i="1">
                <a:solidFill>
                  <a:schemeClr val="tx2"/>
                </a:solidFill>
              </a:rPr>
              <a:t>Care Coordinators must submit the completed form to the Agency within 2 business days after receiving notification of the missed PDN hours via secure email to PDNFamilies@ahca.myflorida.com. Each managed care plan also submits a monthly summary log within 10 days after the end of the reporting month.</a:t>
            </a:r>
          </a:p>
          <a:p>
            <a:pPr marL="800100" lvl="1" indent="-342900">
              <a:buFont typeface="Arial" panose="020B0604020202020204" pitchFamily="34" charset="0"/>
              <a:buChar char="•"/>
              <a:defRPr/>
            </a:pPr>
            <a:endParaRPr lang="en-US" sz="1600">
              <a:solidFill>
                <a:schemeClr val="tx2"/>
              </a:solidFill>
            </a:endParaRPr>
          </a:p>
          <a:p>
            <a:pPr marL="342900" indent="-342900">
              <a:buFont typeface="Arial" panose="020B0604020202020204" pitchFamily="34" charset="0"/>
              <a:buChar char="•"/>
              <a:defRPr/>
            </a:pPr>
            <a:r>
              <a:rPr lang="en-US" sz="1600">
                <a:solidFill>
                  <a:schemeClr val="tx2"/>
                </a:solidFill>
              </a:rPr>
              <a:t>Name one strategy to try and increase access to PDN services that you can do as a Care Coordinator?</a:t>
            </a:r>
          </a:p>
          <a:p>
            <a:pPr marL="800100" lvl="1" indent="-342900">
              <a:buFont typeface="Arial" panose="020B0604020202020204" pitchFamily="34" charset="0"/>
              <a:buChar char="•"/>
              <a:defRPr/>
            </a:pPr>
            <a:r>
              <a:rPr lang="en-US" sz="1600" b="1" i="1">
                <a:solidFill>
                  <a:schemeClr val="tx2"/>
                </a:solidFill>
              </a:rPr>
              <a:t>Share your thoughts with the group.</a:t>
            </a:r>
            <a:endParaRPr lang="en-US" sz="1600">
              <a:solidFill>
                <a:schemeClr val="tx2"/>
              </a:solidFill>
            </a:endParaRPr>
          </a:p>
          <a:p>
            <a:pPr marL="800100" lvl="1" indent="-342900">
              <a:buFont typeface="Arial" panose="020B0604020202020204" pitchFamily="34" charset="0"/>
              <a:buChar char="•"/>
              <a:defRPr/>
            </a:pPr>
            <a:endParaRPr lang="en-US" sz="1600">
              <a:solidFill>
                <a:schemeClr val="bg1"/>
              </a:solidFill>
            </a:endParaRPr>
          </a:p>
          <a:p>
            <a:pPr>
              <a:lnSpc>
                <a:spcPct val="165719"/>
              </a:lnSpc>
              <a:defRPr/>
            </a:pPr>
            <a:endParaRPr lang="en-US" sz="1600">
              <a:solidFill>
                <a:schemeClr val="bg1"/>
              </a:solidFill>
              <a:cs typeface="Calibri" panose="020F0502020204030204"/>
            </a:endParaRPr>
          </a:p>
        </p:txBody>
      </p:sp>
      <p:sp>
        <p:nvSpPr>
          <p:cNvPr id="8" name="Arrow: Up 29">
            <a:extLst>
              <a:ext uri="{FF2B5EF4-FFF2-40B4-BE49-F238E27FC236}">
                <a16:creationId xmlns:a16="http://schemas.microsoft.com/office/drawing/2014/main" id="{407EA6AC-C9FB-EC6C-795E-59B93F7AA7A0}"/>
              </a:ext>
            </a:extLst>
          </p:cNvPr>
          <p:cNvSpPr/>
          <p:nvPr/>
        </p:nvSpPr>
        <p:spPr>
          <a:xfrm rot="10800000">
            <a:off x="981740" y="994069"/>
            <a:ext cx="815271" cy="2952283"/>
          </a:xfrm>
          <a:prstGeom prst="upArrow">
            <a:avLst>
              <a:gd name="adj1" fmla="val 100000"/>
              <a:gd name="adj2" fmla="val 3093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Graphic 13" descr="Family with boy with solid fill">
            <a:extLst>
              <a:ext uri="{FF2B5EF4-FFF2-40B4-BE49-F238E27FC236}">
                <a16:creationId xmlns:a16="http://schemas.microsoft.com/office/drawing/2014/main" id="{652DAD30-6645-AB4F-A530-1AFB093D223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67165" y="1138785"/>
            <a:ext cx="444419" cy="444419"/>
          </a:xfrm>
          <a:prstGeom prst="rect">
            <a:avLst/>
          </a:prstGeom>
        </p:spPr>
      </p:pic>
      <p:pic>
        <p:nvPicPr>
          <p:cNvPr id="10" name="Graphic 9" descr="Brain in head">
            <a:extLst>
              <a:ext uri="{FF2B5EF4-FFF2-40B4-BE49-F238E27FC236}">
                <a16:creationId xmlns:a16="http://schemas.microsoft.com/office/drawing/2014/main" id="{8C7B6563-0A78-1245-074A-28EF04696AA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67867" y="934445"/>
            <a:ext cx="466358" cy="429528"/>
          </a:xfrm>
          <a:prstGeom prst="rect">
            <a:avLst/>
          </a:prstGeom>
        </p:spPr>
      </p:pic>
      <p:pic>
        <p:nvPicPr>
          <p:cNvPr id="16" name="Graphic 15" descr="Home1 with solid fill">
            <a:extLst>
              <a:ext uri="{FF2B5EF4-FFF2-40B4-BE49-F238E27FC236}">
                <a16:creationId xmlns:a16="http://schemas.microsoft.com/office/drawing/2014/main" id="{B0AD5611-A369-3BBA-91F1-29FF0F57F05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60721" y="1647920"/>
            <a:ext cx="444419" cy="444419"/>
          </a:xfrm>
          <a:prstGeom prst="rect">
            <a:avLst/>
          </a:prstGeom>
        </p:spPr>
      </p:pic>
      <p:pic>
        <p:nvPicPr>
          <p:cNvPr id="18" name="Graphic 17" descr="Care with solid fill">
            <a:extLst>
              <a:ext uri="{FF2B5EF4-FFF2-40B4-BE49-F238E27FC236}">
                <a16:creationId xmlns:a16="http://schemas.microsoft.com/office/drawing/2014/main" id="{DA5D2885-52E0-37DF-7DDB-97F6EB42D38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47940" y="2157055"/>
            <a:ext cx="457200" cy="457200"/>
          </a:xfrm>
          <a:prstGeom prst="rect">
            <a:avLst/>
          </a:prstGeom>
        </p:spPr>
      </p:pic>
    </p:spTree>
    <p:extLst>
      <p:ext uri="{BB962C8B-B14F-4D97-AF65-F5344CB8AC3E}">
        <p14:creationId xmlns:p14="http://schemas.microsoft.com/office/powerpoint/2010/main" val="617696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E1ABA7-7394-F1C8-6ACE-B7EB6BF39FF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BB69489-DF73-4A76-950F-93D686310CE9}" type="slidenum">
              <a:rPr lang="en-US" smtClean="0"/>
              <a:pPr>
                <a:spcAft>
                  <a:spcPts val="600"/>
                </a:spcAft>
              </a:pPr>
              <a:t>41</a:t>
            </a:fld>
            <a:endParaRPr lang="en-US"/>
          </a:p>
        </p:txBody>
      </p:sp>
      <p:sp>
        <p:nvSpPr>
          <p:cNvPr id="9" name="Title 1">
            <a:extLst>
              <a:ext uri="{FF2B5EF4-FFF2-40B4-BE49-F238E27FC236}">
                <a16:creationId xmlns:a16="http://schemas.microsoft.com/office/drawing/2014/main" id="{99D3AEFA-E299-ABAD-B216-33CBFF9686EA}"/>
              </a:ext>
            </a:extLst>
          </p:cNvPr>
          <p:cNvSpPr txBox="1">
            <a:spLocks/>
          </p:cNvSpPr>
          <p:nvPr/>
        </p:nvSpPr>
        <p:spPr>
          <a:xfrm>
            <a:off x="3416440" y="2355625"/>
            <a:ext cx="8198652" cy="3116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chemeClr val="tx2"/>
                </a:solidFill>
              </a:rPr>
              <a:t>Putting it all in Practice – A Case Study</a:t>
            </a:r>
          </a:p>
        </p:txBody>
      </p:sp>
    </p:spTree>
    <p:extLst>
      <p:ext uri="{BB962C8B-B14F-4D97-AF65-F5344CB8AC3E}">
        <p14:creationId xmlns:p14="http://schemas.microsoft.com/office/powerpoint/2010/main" val="3366342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10;&#10;Description automatically generated">
            <a:extLst>
              <a:ext uri="{FF2B5EF4-FFF2-40B4-BE49-F238E27FC236}">
                <a16:creationId xmlns:a16="http://schemas.microsoft.com/office/drawing/2014/main" id="{908E6C93-B632-A1DA-547F-3B74786C67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7076" y="723289"/>
            <a:ext cx="3652197" cy="3650979"/>
          </a:xfrm>
          <a:prstGeom prst="rect">
            <a:avLst/>
          </a:prstGeom>
        </p:spPr>
      </p:pic>
      <p:graphicFrame>
        <p:nvGraphicFramePr>
          <p:cNvPr id="5" name="Table 4">
            <a:extLst>
              <a:ext uri="{FF2B5EF4-FFF2-40B4-BE49-F238E27FC236}">
                <a16:creationId xmlns:a16="http://schemas.microsoft.com/office/drawing/2014/main" id="{43633DA8-32D1-71C6-5771-571CBFFB0AE7}"/>
              </a:ext>
            </a:extLst>
          </p:cNvPr>
          <p:cNvGraphicFramePr>
            <a:graphicFrameLocks noGrp="1"/>
          </p:cNvGraphicFramePr>
          <p:nvPr>
            <p:extLst>
              <p:ext uri="{D42A27DB-BD31-4B8C-83A1-F6EECF244321}">
                <p14:modId xmlns:p14="http://schemas.microsoft.com/office/powerpoint/2010/main" val="249352297"/>
              </p:ext>
            </p:extLst>
          </p:nvPr>
        </p:nvGraphicFramePr>
        <p:xfrm>
          <a:off x="630964" y="4788582"/>
          <a:ext cx="10675876" cy="1584960"/>
        </p:xfrm>
        <a:graphic>
          <a:graphicData uri="http://schemas.openxmlformats.org/drawingml/2006/table">
            <a:tbl>
              <a:tblPr firstRow="1" bandRow="1">
                <a:tableStyleId>{68D230F3-CF80-4859-8CE7-A43EE81993B5}</a:tableStyleId>
              </a:tblPr>
              <a:tblGrid>
                <a:gridCol w="2668969">
                  <a:extLst>
                    <a:ext uri="{9D8B030D-6E8A-4147-A177-3AD203B41FA5}">
                      <a16:colId xmlns:a16="http://schemas.microsoft.com/office/drawing/2014/main" val="4027148997"/>
                    </a:ext>
                  </a:extLst>
                </a:gridCol>
                <a:gridCol w="2668969">
                  <a:extLst>
                    <a:ext uri="{9D8B030D-6E8A-4147-A177-3AD203B41FA5}">
                      <a16:colId xmlns:a16="http://schemas.microsoft.com/office/drawing/2014/main" val="990981529"/>
                    </a:ext>
                  </a:extLst>
                </a:gridCol>
                <a:gridCol w="2668969">
                  <a:extLst>
                    <a:ext uri="{9D8B030D-6E8A-4147-A177-3AD203B41FA5}">
                      <a16:colId xmlns:a16="http://schemas.microsoft.com/office/drawing/2014/main" val="2651796126"/>
                    </a:ext>
                  </a:extLst>
                </a:gridCol>
                <a:gridCol w="2668969">
                  <a:extLst>
                    <a:ext uri="{9D8B030D-6E8A-4147-A177-3AD203B41FA5}">
                      <a16:colId xmlns:a16="http://schemas.microsoft.com/office/drawing/2014/main" val="1578229972"/>
                    </a:ext>
                  </a:extLst>
                </a:gridCol>
              </a:tblGrid>
              <a:tr h="1513228">
                <a:tc>
                  <a:txBody>
                    <a:bodyPr/>
                    <a:lstStyle/>
                    <a:p>
                      <a:r>
                        <a:rPr lang="en-US" sz="1400"/>
                        <a:t>Activities &amp; Hobbies</a:t>
                      </a:r>
                    </a:p>
                    <a:p>
                      <a:pPr marL="285750" lvl="0" indent="-285750">
                        <a:buFont typeface="Arial" panose="020B0604020202020204" pitchFamily="34" charset="0"/>
                        <a:buChar char="•"/>
                      </a:pPr>
                      <a:r>
                        <a:rPr lang="en-US" sz="1400" b="0"/>
                        <a:t>Church</a:t>
                      </a:r>
                    </a:p>
                    <a:p>
                      <a:pPr marL="285750" lvl="0" indent="-285750">
                        <a:buFont typeface="Arial" panose="020B0604020202020204" pitchFamily="34" charset="0"/>
                        <a:buChar char="•"/>
                      </a:pPr>
                      <a:r>
                        <a:rPr lang="en-US" sz="1400" b="0"/>
                        <a:t>Going to the beach</a:t>
                      </a:r>
                    </a:p>
                    <a:p>
                      <a:pPr marL="285750" lvl="0" indent="-285750">
                        <a:buFont typeface="Arial" panose="020B0604020202020204" pitchFamily="34" charset="0"/>
                        <a:buChar char="•"/>
                      </a:pPr>
                      <a:r>
                        <a:rPr lang="en-US" sz="1400" b="0"/>
                        <a:t>Weekly family dinners</a:t>
                      </a:r>
                    </a:p>
                    <a:p>
                      <a:pPr marL="285750" lvl="0" indent="-285750">
                        <a:buFont typeface="Arial" panose="020B0604020202020204" pitchFamily="34" charset="0"/>
                        <a:buChar char="•"/>
                      </a:pPr>
                      <a:r>
                        <a:rPr lang="en-US" sz="1400" b="0"/>
                        <a:t>Family walks, exercise at home</a:t>
                      </a:r>
                      <a:endParaRPr lang="en-US" sz="1400" b="0" i="0"/>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a:t>Health Information</a:t>
                      </a:r>
                    </a:p>
                    <a:p>
                      <a:pPr marL="285750" indent="-285750">
                        <a:buFont typeface="Arial" panose="020B0604020202020204" pitchFamily="34" charset="0"/>
                        <a:buChar char="•"/>
                      </a:pPr>
                      <a:r>
                        <a:rPr lang="en-US" sz="1400" b="0"/>
                        <a:t>Private insurance</a:t>
                      </a:r>
                    </a:p>
                    <a:p>
                      <a:pPr marL="285750" indent="-285750">
                        <a:buFont typeface="Arial" panose="020B0604020202020204" pitchFamily="34" charset="0"/>
                        <a:buChar char="•"/>
                      </a:pPr>
                      <a:r>
                        <a:rPr lang="en-US" sz="1400" b="0"/>
                        <a:t>Medicaid for their daughter</a:t>
                      </a:r>
                    </a:p>
                    <a:p>
                      <a:pPr marL="285750" indent="-285750">
                        <a:buFont typeface="Arial" panose="020B0604020202020204" pitchFamily="34" charset="0"/>
                        <a:buChar char="•"/>
                      </a:pPr>
                      <a:r>
                        <a:rPr lang="en-US" sz="1400" b="0"/>
                        <a:t>Daughter is assigned a care coordinator</a:t>
                      </a:r>
                    </a:p>
                    <a:p>
                      <a:pPr marL="285750" indent="-285750">
                        <a:buFont typeface="Arial" panose="020B0604020202020204" pitchFamily="34" charset="0"/>
                        <a:buChar char="•"/>
                      </a:pPr>
                      <a:r>
                        <a:rPr lang="en-US" sz="1400" b="0"/>
                        <a:t>Daughter’s health fluctuates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Font typeface="Arial" panose="020B0604020202020204" pitchFamily="34" charset="0"/>
                        <a:buNone/>
                      </a:pPr>
                      <a:r>
                        <a:rPr lang="en-US" sz="1400" b="1"/>
                        <a:t>Gains (with better coordination)</a:t>
                      </a:r>
                    </a:p>
                    <a:p>
                      <a:pPr marL="285750" indent="-285750">
                        <a:buFont typeface="Arial" panose="020B0604020202020204" pitchFamily="34" charset="0"/>
                        <a:buChar char="•"/>
                      </a:pPr>
                      <a:r>
                        <a:rPr lang="en-US" sz="1400" b="0"/>
                        <a:t>More family time</a:t>
                      </a:r>
                    </a:p>
                    <a:p>
                      <a:pPr marL="285750" indent="-285750">
                        <a:buFont typeface="Arial" panose="020B0604020202020204" pitchFamily="34" charset="0"/>
                        <a:buChar char="•"/>
                      </a:pPr>
                      <a:r>
                        <a:rPr lang="en-US" sz="1400" b="0"/>
                        <a:t>Clear communication</a:t>
                      </a:r>
                    </a:p>
                    <a:p>
                      <a:pPr marL="285750" indent="-285750">
                        <a:buFont typeface="Arial" panose="020B0604020202020204" pitchFamily="34" charset="0"/>
                        <a:buChar char="•"/>
                      </a:pPr>
                      <a:r>
                        <a:rPr lang="en-US" sz="1400" b="0"/>
                        <a:t>Shared health goals for their daughter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Font typeface="Arial" panose="020B0604020202020204" pitchFamily="34" charset="0"/>
                        <a:buNone/>
                      </a:pPr>
                      <a:r>
                        <a:rPr lang="en-US" sz="1400" b="1"/>
                        <a:t>Pains (consequences of poor coordination)</a:t>
                      </a:r>
                    </a:p>
                    <a:p>
                      <a:pPr marL="285750" indent="-285750">
                        <a:buFont typeface="Arial" panose="020B0604020202020204" pitchFamily="34" charset="0"/>
                        <a:buChar char="•"/>
                      </a:pPr>
                      <a:r>
                        <a:rPr lang="en-US" sz="1400" b="0"/>
                        <a:t>Mistrust</a:t>
                      </a:r>
                    </a:p>
                    <a:p>
                      <a:pPr marL="285750" indent="-285750">
                        <a:buFont typeface="Arial" panose="020B0604020202020204" pitchFamily="34" charset="0"/>
                        <a:buChar char="•"/>
                      </a:pPr>
                      <a:r>
                        <a:rPr lang="en-US" sz="1400" b="0"/>
                        <a:t>Frustration</a:t>
                      </a:r>
                    </a:p>
                    <a:p>
                      <a:pPr marL="285750" indent="-285750">
                        <a:buFont typeface="Arial" panose="020B0604020202020204" pitchFamily="34" charset="0"/>
                        <a:buChar char="•"/>
                      </a:pPr>
                      <a:r>
                        <a:rPr lang="en-US" sz="1400" b="0"/>
                        <a:t>Missed opportunities for bonding as a family</a:t>
                      </a:r>
                    </a:p>
                    <a:p>
                      <a:pPr marL="0" indent="0">
                        <a:buFont typeface="Arial" panose="020B0604020202020204" pitchFamily="34" charset="0"/>
                        <a:buNone/>
                      </a:pPr>
                      <a:endParaRPr lang="en-US" sz="1400" b="1" i="1">
                        <a:solidFill>
                          <a:srgbClr val="739A6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04648673"/>
                  </a:ext>
                </a:extLst>
              </a:tr>
            </a:tbl>
          </a:graphicData>
        </a:graphic>
      </p:graphicFrame>
      <p:sp>
        <p:nvSpPr>
          <p:cNvPr id="10" name="Title 9">
            <a:extLst>
              <a:ext uri="{FF2B5EF4-FFF2-40B4-BE49-F238E27FC236}">
                <a16:creationId xmlns:a16="http://schemas.microsoft.com/office/drawing/2014/main" id="{71BFD6D4-51E1-E03E-E05E-706A06385533}"/>
              </a:ext>
            </a:extLst>
          </p:cNvPr>
          <p:cNvSpPr>
            <a:spLocks noGrp="1"/>
          </p:cNvSpPr>
          <p:nvPr>
            <p:ph type="title"/>
          </p:nvPr>
        </p:nvSpPr>
        <p:spPr/>
        <p:txBody>
          <a:bodyPr/>
          <a:lstStyle/>
          <a:p>
            <a:r>
              <a:rPr lang="en-US"/>
              <a:t>Remember The Suarez Family </a:t>
            </a:r>
          </a:p>
        </p:txBody>
      </p:sp>
      <p:grpSp>
        <p:nvGrpSpPr>
          <p:cNvPr id="16" name="Group 15">
            <a:extLst>
              <a:ext uri="{FF2B5EF4-FFF2-40B4-BE49-F238E27FC236}">
                <a16:creationId xmlns:a16="http://schemas.microsoft.com/office/drawing/2014/main" id="{D1EED675-E5C2-EE7B-D168-A2E06D55A0CD}"/>
              </a:ext>
            </a:extLst>
          </p:cNvPr>
          <p:cNvGrpSpPr/>
          <p:nvPr/>
        </p:nvGrpSpPr>
        <p:grpSpPr>
          <a:xfrm>
            <a:off x="6271108" y="151977"/>
            <a:ext cx="5812133" cy="4570799"/>
            <a:chOff x="6595758" y="522704"/>
            <a:chExt cx="5008046" cy="2229755"/>
          </a:xfrm>
        </p:grpSpPr>
        <p:sp>
          <p:nvSpPr>
            <p:cNvPr id="17" name="Speech Bubble: Rectangle 1">
              <a:extLst>
                <a:ext uri="{FF2B5EF4-FFF2-40B4-BE49-F238E27FC236}">
                  <a16:creationId xmlns:a16="http://schemas.microsoft.com/office/drawing/2014/main" id="{0B09A397-30D9-3032-9102-B00F0336029F}"/>
                </a:ext>
              </a:extLst>
            </p:cNvPr>
            <p:cNvSpPr/>
            <p:nvPr/>
          </p:nvSpPr>
          <p:spPr>
            <a:xfrm>
              <a:off x="6704356" y="666484"/>
              <a:ext cx="4710544" cy="1876691"/>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388" h="633151">
                  <a:moveTo>
                    <a:pt x="0" y="0"/>
                  </a:moveTo>
                  <a:lnTo>
                    <a:pt x="1803388" y="0"/>
                  </a:lnTo>
                  <a:lnTo>
                    <a:pt x="1765288" y="633151"/>
                  </a:lnTo>
                  <a:lnTo>
                    <a:pt x="740828" y="633151"/>
                  </a:lnTo>
                  <a:lnTo>
                    <a:pt x="296331" y="633151"/>
                  </a:lnTo>
                  <a:lnTo>
                    <a:pt x="25400" y="633151"/>
                  </a:lnTo>
                  <a:lnTo>
                    <a:pt x="0" y="0"/>
                  </a:lnTo>
                  <a:close/>
                </a:path>
              </a:pathLst>
            </a:custGeom>
            <a:solidFill>
              <a:srgbClr val="00B050">
                <a:alpha val="6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sp>
          <p:nvSpPr>
            <p:cNvPr id="18" name="Speech Bubble: Rectangle 1">
              <a:extLst>
                <a:ext uri="{FF2B5EF4-FFF2-40B4-BE49-F238E27FC236}">
                  <a16:creationId xmlns:a16="http://schemas.microsoft.com/office/drawing/2014/main" id="{0C215859-EC72-01DA-3AB6-D1E20E07A06C}"/>
                </a:ext>
              </a:extLst>
            </p:cNvPr>
            <p:cNvSpPr/>
            <p:nvPr/>
          </p:nvSpPr>
          <p:spPr>
            <a:xfrm>
              <a:off x="6856756" y="818884"/>
              <a:ext cx="4710544" cy="1876691"/>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388" h="633151">
                  <a:moveTo>
                    <a:pt x="0" y="0"/>
                  </a:moveTo>
                  <a:lnTo>
                    <a:pt x="1803388" y="0"/>
                  </a:lnTo>
                  <a:lnTo>
                    <a:pt x="1765288" y="633151"/>
                  </a:lnTo>
                  <a:lnTo>
                    <a:pt x="740828" y="633151"/>
                  </a:lnTo>
                  <a:lnTo>
                    <a:pt x="296331" y="633151"/>
                  </a:lnTo>
                  <a:lnTo>
                    <a:pt x="25400" y="633151"/>
                  </a:lnTo>
                  <a:lnTo>
                    <a:pt x="0" y="0"/>
                  </a:lnTo>
                  <a:close/>
                </a:path>
              </a:pathLst>
            </a:custGeom>
            <a:solidFill>
              <a:srgbClr val="00B050">
                <a:alpha val="6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sp>
          <p:nvSpPr>
            <p:cNvPr id="21" name="Rectangle 20">
              <a:extLst>
                <a:ext uri="{FF2B5EF4-FFF2-40B4-BE49-F238E27FC236}">
                  <a16:creationId xmlns:a16="http://schemas.microsoft.com/office/drawing/2014/main" id="{6F261E83-8DA3-4BA4-4CF6-D1ACC29744F8}"/>
                </a:ext>
              </a:extLst>
            </p:cNvPr>
            <p:cNvSpPr/>
            <p:nvPr/>
          </p:nvSpPr>
          <p:spPr>
            <a:xfrm>
              <a:off x="6875009" y="808454"/>
              <a:ext cx="4558143" cy="1734133"/>
            </a:xfrm>
            <a:prstGeom prst="rect">
              <a:avLst/>
            </a:prstGeom>
            <a:noFill/>
          </p:spPr>
          <p:txBody>
            <a:bodyPr wrap="square">
              <a:spAutoFit/>
            </a:bodyPr>
            <a:lstStyle/>
            <a:p>
              <a:pPr defTabSz="912114"/>
              <a:r>
                <a:rPr lang="en-US" sz="1500">
                  <a:solidFill>
                    <a:schemeClr val="bg1"/>
                  </a:solidFill>
                  <a:latin typeface="Calibri Light"/>
                </a:rPr>
                <a:t>We met the Suarez family in Module 1 when they were curious about bringing their daughter home but didn’t know where to start and felt like they kept getting different information from the care team. As the daughter’s Care Coordinator, you began working with them to identify their goals for their daughter. Using your skills in cultural competency and trauma-informed care to meaningfully engage the family in family-centered care planning, you helped get them involved in their daughter’s care team at the nursing facility. In Module 2, you worked with the family to develop a transition plan using effective transition planning practices, your knowledge of services and supports available in the community, your skills in effectively liaising with partners, and your ability to proactively assess for and plan to remove barriers to community integration. Their daughter transitioned home on 3/4/24 and </a:t>
              </a:r>
              <a:r>
                <a:rPr lang="en-US" sz="1500" b="1">
                  <a:solidFill>
                    <a:schemeClr val="bg1"/>
                  </a:solidFill>
                  <a:latin typeface="Calibri Light"/>
                </a:rPr>
                <a:t>you are now meeting with the Suarez family in their home about 1 month later. </a:t>
              </a:r>
            </a:p>
          </p:txBody>
        </p:sp>
        <p:sp>
          <p:nvSpPr>
            <p:cNvPr id="22" name="Speech Bubble: Rectangle 1">
              <a:extLst>
                <a:ext uri="{FF2B5EF4-FFF2-40B4-BE49-F238E27FC236}">
                  <a16:creationId xmlns:a16="http://schemas.microsoft.com/office/drawing/2014/main" id="{26E272AD-342A-2597-033C-EEB196740908}"/>
                </a:ext>
              </a:extLst>
            </p:cNvPr>
            <p:cNvSpPr/>
            <p:nvPr/>
          </p:nvSpPr>
          <p:spPr>
            <a:xfrm>
              <a:off x="6595758" y="522704"/>
              <a:ext cx="451843" cy="571500"/>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5242 w 1803388"/>
                <a:gd name="connsiteY6" fmla="*/ 144321 h 633151"/>
                <a:gd name="connsiteX7" fmla="*/ 0 w 1803388"/>
                <a:gd name="connsiteY7" fmla="*/ 0 h 633151"/>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740828 w 1803388"/>
                <a:gd name="connsiteY4" fmla="*/ 633247 h 633247"/>
                <a:gd name="connsiteX5" fmla="*/ 296331 w 1803388"/>
                <a:gd name="connsiteY5" fmla="*/ 633247 h 633247"/>
                <a:gd name="connsiteX6" fmla="*/ 25400 w 1803388"/>
                <a:gd name="connsiteY6" fmla="*/ 633247 h 633247"/>
                <a:gd name="connsiteX7" fmla="*/ 5242 w 1803388"/>
                <a:gd name="connsiteY7" fmla="*/ 144417 h 633247"/>
                <a:gd name="connsiteX8" fmla="*/ 0 w 1803388"/>
                <a:gd name="connsiteY8" fmla="*/ 96 h 633247"/>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740828 w 1803388"/>
                <a:gd name="connsiteY4" fmla="*/ 633247 h 633247"/>
                <a:gd name="connsiteX5" fmla="*/ 296331 w 1803388"/>
                <a:gd name="connsiteY5" fmla="*/ 633247 h 633247"/>
                <a:gd name="connsiteX6" fmla="*/ 5242 w 1803388"/>
                <a:gd name="connsiteY6" fmla="*/ 144417 h 633247"/>
                <a:gd name="connsiteX7" fmla="*/ 0 w 1803388"/>
                <a:gd name="connsiteY7" fmla="*/ 96 h 633247"/>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740828 w 1803388"/>
                <a:gd name="connsiteY4" fmla="*/ 633247 h 633247"/>
                <a:gd name="connsiteX5" fmla="*/ 5242 w 1803388"/>
                <a:gd name="connsiteY5" fmla="*/ 144417 h 633247"/>
                <a:gd name="connsiteX6" fmla="*/ 0 w 1803388"/>
                <a:gd name="connsiteY6" fmla="*/ 96 h 633247"/>
                <a:gd name="connsiteX0" fmla="*/ 0 w 1803388"/>
                <a:gd name="connsiteY0" fmla="*/ 96 h 633247"/>
                <a:gd name="connsiteX1" fmla="*/ 172984 w 1803388"/>
                <a:gd name="connsiteY1" fmla="*/ 0 h 633247"/>
                <a:gd name="connsiteX2" fmla="*/ 1803388 w 1803388"/>
                <a:gd name="connsiteY2" fmla="*/ 96 h 633247"/>
                <a:gd name="connsiteX3" fmla="*/ 1765288 w 1803388"/>
                <a:gd name="connsiteY3" fmla="*/ 633247 h 633247"/>
                <a:gd name="connsiteX4" fmla="*/ 5242 w 1803388"/>
                <a:gd name="connsiteY4" fmla="*/ 144417 h 633247"/>
                <a:gd name="connsiteX5" fmla="*/ 0 w 1803388"/>
                <a:gd name="connsiteY5" fmla="*/ 96 h 633247"/>
                <a:gd name="connsiteX0" fmla="*/ 0 w 1803388"/>
                <a:gd name="connsiteY0" fmla="*/ 96 h 144417"/>
                <a:gd name="connsiteX1" fmla="*/ 172984 w 1803388"/>
                <a:gd name="connsiteY1" fmla="*/ 0 h 144417"/>
                <a:gd name="connsiteX2" fmla="*/ 1803388 w 1803388"/>
                <a:gd name="connsiteY2" fmla="*/ 96 h 144417"/>
                <a:gd name="connsiteX3" fmla="*/ 5242 w 1803388"/>
                <a:gd name="connsiteY3" fmla="*/ 144417 h 144417"/>
                <a:gd name="connsiteX4" fmla="*/ 0 w 1803388"/>
                <a:gd name="connsiteY4" fmla="*/ 96 h 144417"/>
                <a:gd name="connsiteX0" fmla="*/ 0 w 172984"/>
                <a:gd name="connsiteY0" fmla="*/ 96 h 144417"/>
                <a:gd name="connsiteX1" fmla="*/ 172984 w 172984"/>
                <a:gd name="connsiteY1" fmla="*/ 0 h 144417"/>
                <a:gd name="connsiteX2" fmla="*/ 5242 w 172984"/>
                <a:gd name="connsiteY2" fmla="*/ 144417 h 144417"/>
                <a:gd name="connsiteX3" fmla="*/ 0 w 172984"/>
                <a:gd name="connsiteY3" fmla="*/ 96 h 144417"/>
              </a:gdLst>
              <a:ahLst/>
              <a:cxnLst>
                <a:cxn ang="0">
                  <a:pos x="connsiteX0" y="connsiteY0"/>
                </a:cxn>
                <a:cxn ang="0">
                  <a:pos x="connsiteX1" y="connsiteY1"/>
                </a:cxn>
                <a:cxn ang="0">
                  <a:pos x="connsiteX2" y="connsiteY2"/>
                </a:cxn>
                <a:cxn ang="0">
                  <a:pos x="connsiteX3" y="connsiteY3"/>
                </a:cxn>
              </a:cxnLst>
              <a:rect l="l" t="t" r="r" b="b"/>
              <a:pathLst>
                <a:path w="172984" h="144417">
                  <a:moveTo>
                    <a:pt x="0" y="96"/>
                  </a:moveTo>
                  <a:lnTo>
                    <a:pt x="172984" y="0"/>
                  </a:lnTo>
                  <a:lnTo>
                    <a:pt x="5242" y="144417"/>
                  </a:lnTo>
                  <a:lnTo>
                    <a:pt x="0" y="96"/>
                  </a:lnTo>
                  <a:close/>
                </a:path>
              </a:pathLst>
            </a:custGeom>
            <a:solidFill>
              <a:schemeClr val="accent3">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sp>
          <p:nvSpPr>
            <p:cNvPr id="23" name="Speech Bubble: Rectangle 1">
              <a:extLst>
                <a:ext uri="{FF2B5EF4-FFF2-40B4-BE49-F238E27FC236}">
                  <a16:creationId xmlns:a16="http://schemas.microsoft.com/office/drawing/2014/main" id="{36996FB7-7CEC-6BA4-7F6B-F5A253FCBA34}"/>
                </a:ext>
              </a:extLst>
            </p:cNvPr>
            <p:cNvSpPr/>
            <p:nvPr/>
          </p:nvSpPr>
          <p:spPr>
            <a:xfrm>
              <a:off x="11121204" y="2219060"/>
              <a:ext cx="482600" cy="533399"/>
            </a:xfrm>
            <a:custGeom>
              <a:avLst/>
              <a:gdLst>
                <a:gd name="connsiteX0" fmla="*/ 0 w 1777988"/>
                <a:gd name="connsiteY0" fmla="*/ 0 h 633151"/>
                <a:gd name="connsiteX1" fmla="*/ 296331 w 1777988"/>
                <a:gd name="connsiteY1" fmla="*/ 0 h 633151"/>
                <a:gd name="connsiteX2" fmla="*/ 296331 w 1777988"/>
                <a:gd name="connsiteY2" fmla="*/ 0 h 633151"/>
                <a:gd name="connsiteX3" fmla="*/ 740828 w 1777988"/>
                <a:gd name="connsiteY3" fmla="*/ 0 h 633151"/>
                <a:gd name="connsiteX4" fmla="*/ 1777988 w 1777988"/>
                <a:gd name="connsiteY4" fmla="*/ 0 h 633151"/>
                <a:gd name="connsiteX5" fmla="*/ 1777988 w 1777988"/>
                <a:gd name="connsiteY5" fmla="*/ 369338 h 633151"/>
                <a:gd name="connsiteX6" fmla="*/ 1777988 w 1777988"/>
                <a:gd name="connsiteY6" fmla="*/ 369338 h 633151"/>
                <a:gd name="connsiteX7" fmla="*/ 1777988 w 1777988"/>
                <a:gd name="connsiteY7" fmla="*/ 527626 h 633151"/>
                <a:gd name="connsiteX8" fmla="*/ 1777988 w 1777988"/>
                <a:gd name="connsiteY8" fmla="*/ 633151 h 633151"/>
                <a:gd name="connsiteX9" fmla="*/ 740828 w 1777988"/>
                <a:gd name="connsiteY9" fmla="*/ 633151 h 633151"/>
                <a:gd name="connsiteX10" fmla="*/ 518586 w 1777988"/>
                <a:gd name="connsiteY10" fmla="*/ 712295 h 633151"/>
                <a:gd name="connsiteX11" fmla="*/ 296331 w 1777988"/>
                <a:gd name="connsiteY11" fmla="*/ 633151 h 633151"/>
                <a:gd name="connsiteX12" fmla="*/ 0 w 1777988"/>
                <a:gd name="connsiteY12" fmla="*/ 633151 h 633151"/>
                <a:gd name="connsiteX13" fmla="*/ 0 w 1777988"/>
                <a:gd name="connsiteY13" fmla="*/ 527626 h 633151"/>
                <a:gd name="connsiteX14" fmla="*/ 0 w 1777988"/>
                <a:gd name="connsiteY14" fmla="*/ 369338 h 633151"/>
                <a:gd name="connsiteX15" fmla="*/ 0 w 1777988"/>
                <a:gd name="connsiteY15" fmla="*/ 369338 h 633151"/>
                <a:gd name="connsiteX16" fmla="*/ 0 w 1777988"/>
                <a:gd name="connsiteY16" fmla="*/ 0 h 633151"/>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527626 h 712295"/>
                <a:gd name="connsiteX14" fmla="*/ 0 w 1777988"/>
                <a:gd name="connsiteY14" fmla="*/ 369338 h 712295"/>
                <a:gd name="connsiteX15" fmla="*/ 0 w 1777988"/>
                <a:gd name="connsiteY15"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369338 h 712295"/>
                <a:gd name="connsiteX14" fmla="*/ 0 w 1777988"/>
                <a:gd name="connsiteY14" fmla="*/ 0 h 712295"/>
                <a:gd name="connsiteX0" fmla="*/ 0 w 1777988"/>
                <a:gd name="connsiteY0" fmla="*/ 0 h 712295"/>
                <a:gd name="connsiteX1" fmla="*/ 296331 w 1777988"/>
                <a:gd name="connsiteY1" fmla="*/ 0 h 712295"/>
                <a:gd name="connsiteX2" fmla="*/ 296331 w 1777988"/>
                <a:gd name="connsiteY2" fmla="*/ 0 h 712295"/>
                <a:gd name="connsiteX3" fmla="*/ 740828 w 1777988"/>
                <a:gd name="connsiteY3" fmla="*/ 0 h 712295"/>
                <a:gd name="connsiteX4" fmla="*/ 1777988 w 1777988"/>
                <a:gd name="connsiteY4" fmla="*/ 0 h 712295"/>
                <a:gd name="connsiteX5" fmla="*/ 1777988 w 1777988"/>
                <a:gd name="connsiteY5" fmla="*/ 369338 h 712295"/>
                <a:gd name="connsiteX6" fmla="*/ 1777988 w 1777988"/>
                <a:gd name="connsiteY6" fmla="*/ 369338 h 712295"/>
                <a:gd name="connsiteX7" fmla="*/ 1777988 w 1777988"/>
                <a:gd name="connsiteY7" fmla="*/ 527626 h 712295"/>
                <a:gd name="connsiteX8" fmla="*/ 1777988 w 1777988"/>
                <a:gd name="connsiteY8" fmla="*/ 633151 h 712295"/>
                <a:gd name="connsiteX9" fmla="*/ 740828 w 1777988"/>
                <a:gd name="connsiteY9" fmla="*/ 633151 h 712295"/>
                <a:gd name="connsiteX10" fmla="*/ 518586 w 1777988"/>
                <a:gd name="connsiteY10" fmla="*/ 712295 h 712295"/>
                <a:gd name="connsiteX11" fmla="*/ 296331 w 1777988"/>
                <a:gd name="connsiteY11" fmla="*/ 633151 h 712295"/>
                <a:gd name="connsiteX12" fmla="*/ 0 w 1777988"/>
                <a:gd name="connsiteY12" fmla="*/ 633151 h 712295"/>
                <a:gd name="connsiteX13" fmla="*/ 0 w 1777988"/>
                <a:gd name="connsiteY13" fmla="*/ 0 h 712295"/>
                <a:gd name="connsiteX0" fmla="*/ 0 w 1777988"/>
                <a:gd name="connsiteY0" fmla="*/ 0 h 712295"/>
                <a:gd name="connsiteX1" fmla="*/ 296331 w 1777988"/>
                <a:gd name="connsiteY1" fmla="*/ 0 h 712295"/>
                <a:gd name="connsiteX2" fmla="*/ 740828 w 1777988"/>
                <a:gd name="connsiteY2" fmla="*/ 0 h 712295"/>
                <a:gd name="connsiteX3" fmla="*/ 1777988 w 1777988"/>
                <a:gd name="connsiteY3" fmla="*/ 0 h 712295"/>
                <a:gd name="connsiteX4" fmla="*/ 1777988 w 1777988"/>
                <a:gd name="connsiteY4" fmla="*/ 369338 h 712295"/>
                <a:gd name="connsiteX5" fmla="*/ 1777988 w 1777988"/>
                <a:gd name="connsiteY5" fmla="*/ 369338 h 712295"/>
                <a:gd name="connsiteX6" fmla="*/ 1777988 w 1777988"/>
                <a:gd name="connsiteY6" fmla="*/ 527626 h 712295"/>
                <a:gd name="connsiteX7" fmla="*/ 1777988 w 1777988"/>
                <a:gd name="connsiteY7" fmla="*/ 633151 h 712295"/>
                <a:gd name="connsiteX8" fmla="*/ 740828 w 1777988"/>
                <a:gd name="connsiteY8" fmla="*/ 633151 h 712295"/>
                <a:gd name="connsiteX9" fmla="*/ 518586 w 1777988"/>
                <a:gd name="connsiteY9" fmla="*/ 712295 h 712295"/>
                <a:gd name="connsiteX10" fmla="*/ 296331 w 1777988"/>
                <a:gd name="connsiteY10" fmla="*/ 633151 h 712295"/>
                <a:gd name="connsiteX11" fmla="*/ 0 w 1777988"/>
                <a:gd name="connsiteY11" fmla="*/ 633151 h 712295"/>
                <a:gd name="connsiteX12" fmla="*/ 0 w 1777988"/>
                <a:gd name="connsiteY12" fmla="*/ 0 h 712295"/>
                <a:gd name="connsiteX0" fmla="*/ 0 w 1777988"/>
                <a:gd name="connsiteY0" fmla="*/ 0 h 712295"/>
                <a:gd name="connsiteX1" fmla="*/ 296331 w 1777988"/>
                <a:gd name="connsiteY1" fmla="*/ 0 h 712295"/>
                <a:gd name="connsiteX2" fmla="*/ 1777988 w 1777988"/>
                <a:gd name="connsiteY2" fmla="*/ 0 h 712295"/>
                <a:gd name="connsiteX3" fmla="*/ 1777988 w 1777988"/>
                <a:gd name="connsiteY3" fmla="*/ 369338 h 712295"/>
                <a:gd name="connsiteX4" fmla="*/ 1777988 w 1777988"/>
                <a:gd name="connsiteY4" fmla="*/ 369338 h 712295"/>
                <a:gd name="connsiteX5" fmla="*/ 1777988 w 1777988"/>
                <a:gd name="connsiteY5" fmla="*/ 527626 h 712295"/>
                <a:gd name="connsiteX6" fmla="*/ 1777988 w 1777988"/>
                <a:gd name="connsiteY6" fmla="*/ 633151 h 712295"/>
                <a:gd name="connsiteX7" fmla="*/ 740828 w 1777988"/>
                <a:gd name="connsiteY7" fmla="*/ 633151 h 712295"/>
                <a:gd name="connsiteX8" fmla="*/ 518586 w 1777988"/>
                <a:gd name="connsiteY8" fmla="*/ 712295 h 712295"/>
                <a:gd name="connsiteX9" fmla="*/ 296331 w 1777988"/>
                <a:gd name="connsiteY9" fmla="*/ 633151 h 712295"/>
                <a:gd name="connsiteX10" fmla="*/ 0 w 1777988"/>
                <a:gd name="connsiteY10" fmla="*/ 633151 h 712295"/>
                <a:gd name="connsiteX11" fmla="*/ 0 w 1777988"/>
                <a:gd name="connsiteY11"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369338 h 712295"/>
                <a:gd name="connsiteX4" fmla="*/ 1777988 w 1777988"/>
                <a:gd name="connsiteY4" fmla="*/ 527626 h 712295"/>
                <a:gd name="connsiteX5" fmla="*/ 1777988 w 1777988"/>
                <a:gd name="connsiteY5" fmla="*/ 633151 h 712295"/>
                <a:gd name="connsiteX6" fmla="*/ 740828 w 1777988"/>
                <a:gd name="connsiteY6" fmla="*/ 633151 h 712295"/>
                <a:gd name="connsiteX7" fmla="*/ 518586 w 1777988"/>
                <a:gd name="connsiteY7" fmla="*/ 712295 h 712295"/>
                <a:gd name="connsiteX8" fmla="*/ 296331 w 1777988"/>
                <a:gd name="connsiteY8" fmla="*/ 633151 h 712295"/>
                <a:gd name="connsiteX9" fmla="*/ 0 w 1777988"/>
                <a:gd name="connsiteY9" fmla="*/ 633151 h 712295"/>
                <a:gd name="connsiteX10" fmla="*/ 0 w 1777988"/>
                <a:gd name="connsiteY10" fmla="*/ 0 h 712295"/>
                <a:gd name="connsiteX0" fmla="*/ 0 w 1777988"/>
                <a:gd name="connsiteY0" fmla="*/ 0 h 712295"/>
                <a:gd name="connsiteX1" fmla="*/ 1777988 w 1777988"/>
                <a:gd name="connsiteY1" fmla="*/ 0 h 712295"/>
                <a:gd name="connsiteX2" fmla="*/ 1777988 w 1777988"/>
                <a:gd name="connsiteY2" fmla="*/ 369338 h 712295"/>
                <a:gd name="connsiteX3" fmla="*/ 1777988 w 1777988"/>
                <a:gd name="connsiteY3" fmla="*/ 527626 h 712295"/>
                <a:gd name="connsiteX4" fmla="*/ 1777988 w 1777988"/>
                <a:gd name="connsiteY4" fmla="*/ 633151 h 712295"/>
                <a:gd name="connsiteX5" fmla="*/ 740828 w 1777988"/>
                <a:gd name="connsiteY5" fmla="*/ 633151 h 712295"/>
                <a:gd name="connsiteX6" fmla="*/ 518586 w 1777988"/>
                <a:gd name="connsiteY6" fmla="*/ 712295 h 712295"/>
                <a:gd name="connsiteX7" fmla="*/ 296331 w 1777988"/>
                <a:gd name="connsiteY7" fmla="*/ 633151 h 712295"/>
                <a:gd name="connsiteX8" fmla="*/ 0 w 1777988"/>
                <a:gd name="connsiteY8" fmla="*/ 633151 h 712295"/>
                <a:gd name="connsiteX9" fmla="*/ 0 w 1777988"/>
                <a:gd name="connsiteY9" fmla="*/ 0 h 712295"/>
                <a:gd name="connsiteX0" fmla="*/ 0 w 1777988"/>
                <a:gd name="connsiteY0" fmla="*/ 0 h 712295"/>
                <a:gd name="connsiteX1" fmla="*/ 1777988 w 1777988"/>
                <a:gd name="connsiteY1" fmla="*/ 0 h 712295"/>
                <a:gd name="connsiteX2" fmla="*/ 1777988 w 1777988"/>
                <a:gd name="connsiteY2" fmla="*/ 527626 h 712295"/>
                <a:gd name="connsiteX3" fmla="*/ 1777988 w 1777988"/>
                <a:gd name="connsiteY3" fmla="*/ 633151 h 712295"/>
                <a:gd name="connsiteX4" fmla="*/ 740828 w 1777988"/>
                <a:gd name="connsiteY4" fmla="*/ 633151 h 712295"/>
                <a:gd name="connsiteX5" fmla="*/ 518586 w 1777988"/>
                <a:gd name="connsiteY5" fmla="*/ 712295 h 712295"/>
                <a:gd name="connsiteX6" fmla="*/ 296331 w 1777988"/>
                <a:gd name="connsiteY6" fmla="*/ 633151 h 712295"/>
                <a:gd name="connsiteX7" fmla="*/ 0 w 1777988"/>
                <a:gd name="connsiteY7" fmla="*/ 633151 h 712295"/>
                <a:gd name="connsiteX8" fmla="*/ 0 w 1777988"/>
                <a:gd name="connsiteY8" fmla="*/ 0 h 712295"/>
                <a:gd name="connsiteX0" fmla="*/ 0 w 1777988"/>
                <a:gd name="connsiteY0" fmla="*/ 0 h 712295"/>
                <a:gd name="connsiteX1" fmla="*/ 1777988 w 1777988"/>
                <a:gd name="connsiteY1" fmla="*/ 0 h 712295"/>
                <a:gd name="connsiteX2" fmla="*/ 17779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0 w 1777988"/>
                <a:gd name="connsiteY7" fmla="*/ 0 h 712295"/>
                <a:gd name="connsiteX0" fmla="*/ 25400 w 1777988"/>
                <a:gd name="connsiteY0" fmla="*/ 0 h 712295"/>
                <a:gd name="connsiteX1" fmla="*/ 1777988 w 1777988"/>
                <a:gd name="connsiteY1" fmla="*/ 0 h 712295"/>
                <a:gd name="connsiteX2" fmla="*/ 1739888 w 1777988"/>
                <a:gd name="connsiteY2" fmla="*/ 633151 h 712295"/>
                <a:gd name="connsiteX3" fmla="*/ 740828 w 1777988"/>
                <a:gd name="connsiteY3" fmla="*/ 633151 h 712295"/>
                <a:gd name="connsiteX4" fmla="*/ 518586 w 1777988"/>
                <a:gd name="connsiteY4" fmla="*/ 712295 h 712295"/>
                <a:gd name="connsiteX5" fmla="*/ 296331 w 1777988"/>
                <a:gd name="connsiteY5" fmla="*/ 633151 h 712295"/>
                <a:gd name="connsiteX6" fmla="*/ 0 w 1777988"/>
                <a:gd name="connsiteY6" fmla="*/ 633151 h 712295"/>
                <a:gd name="connsiteX7" fmla="*/ 25400 w 1777988"/>
                <a:gd name="connsiteY7" fmla="*/ 0 h 712295"/>
                <a:gd name="connsiteX0" fmla="*/ 0 w 1752588"/>
                <a:gd name="connsiteY0" fmla="*/ 0 h 712295"/>
                <a:gd name="connsiteX1" fmla="*/ 1752588 w 1752588"/>
                <a:gd name="connsiteY1" fmla="*/ 0 h 712295"/>
                <a:gd name="connsiteX2" fmla="*/ 17144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52588"/>
                <a:gd name="connsiteY0" fmla="*/ 0 h 712295"/>
                <a:gd name="connsiteX1" fmla="*/ 1752588 w 1752588"/>
                <a:gd name="connsiteY1" fmla="*/ 0 h 712295"/>
                <a:gd name="connsiteX2" fmla="*/ 1739888 w 1752588"/>
                <a:gd name="connsiteY2" fmla="*/ 633151 h 712295"/>
                <a:gd name="connsiteX3" fmla="*/ 715428 w 1752588"/>
                <a:gd name="connsiteY3" fmla="*/ 633151 h 712295"/>
                <a:gd name="connsiteX4" fmla="*/ 493186 w 1752588"/>
                <a:gd name="connsiteY4" fmla="*/ 712295 h 712295"/>
                <a:gd name="connsiteX5" fmla="*/ 270931 w 1752588"/>
                <a:gd name="connsiteY5" fmla="*/ 633151 h 712295"/>
                <a:gd name="connsiteX6" fmla="*/ 0 w 1752588"/>
                <a:gd name="connsiteY6" fmla="*/ 633151 h 712295"/>
                <a:gd name="connsiteX7" fmla="*/ 0 w 1752588"/>
                <a:gd name="connsiteY7" fmla="*/ 0 h 712295"/>
                <a:gd name="connsiteX0" fmla="*/ 0 w 1777988"/>
                <a:gd name="connsiteY0" fmla="*/ 0 h 712295"/>
                <a:gd name="connsiteX1" fmla="*/ 1777988 w 1777988"/>
                <a:gd name="connsiteY1" fmla="*/ 0 h 712295"/>
                <a:gd name="connsiteX2" fmla="*/ 1739888 w 1777988"/>
                <a:gd name="connsiteY2" fmla="*/ 633151 h 712295"/>
                <a:gd name="connsiteX3" fmla="*/ 715428 w 1777988"/>
                <a:gd name="connsiteY3" fmla="*/ 633151 h 712295"/>
                <a:gd name="connsiteX4" fmla="*/ 493186 w 1777988"/>
                <a:gd name="connsiteY4" fmla="*/ 712295 h 712295"/>
                <a:gd name="connsiteX5" fmla="*/ 270931 w 1777988"/>
                <a:gd name="connsiteY5" fmla="*/ 633151 h 712295"/>
                <a:gd name="connsiteX6" fmla="*/ 0 w 1777988"/>
                <a:gd name="connsiteY6" fmla="*/ 633151 h 712295"/>
                <a:gd name="connsiteX7" fmla="*/ 0 w 1777988"/>
                <a:gd name="connsiteY7" fmla="*/ 0 h 712295"/>
                <a:gd name="connsiteX0" fmla="*/ 0 w 1803388"/>
                <a:gd name="connsiteY0" fmla="*/ 0 h 712295"/>
                <a:gd name="connsiteX1" fmla="*/ 1803388 w 1803388"/>
                <a:gd name="connsiteY1" fmla="*/ 0 h 712295"/>
                <a:gd name="connsiteX2" fmla="*/ 1765288 w 1803388"/>
                <a:gd name="connsiteY2" fmla="*/ 633151 h 712295"/>
                <a:gd name="connsiteX3" fmla="*/ 740828 w 1803388"/>
                <a:gd name="connsiteY3" fmla="*/ 633151 h 712295"/>
                <a:gd name="connsiteX4" fmla="*/ 518586 w 1803388"/>
                <a:gd name="connsiteY4" fmla="*/ 712295 h 712295"/>
                <a:gd name="connsiteX5" fmla="*/ 296331 w 1803388"/>
                <a:gd name="connsiteY5" fmla="*/ 633151 h 712295"/>
                <a:gd name="connsiteX6" fmla="*/ 25400 w 1803388"/>
                <a:gd name="connsiteY6" fmla="*/ 633151 h 712295"/>
                <a:gd name="connsiteX7" fmla="*/ 0 w 1803388"/>
                <a:gd name="connsiteY7" fmla="*/ 0 h 712295"/>
                <a:gd name="connsiteX0" fmla="*/ 0 w 1803388"/>
                <a:gd name="connsiteY0" fmla="*/ 0 h 633151"/>
                <a:gd name="connsiteX1" fmla="*/ 1803388 w 1803388"/>
                <a:gd name="connsiteY1" fmla="*/ 0 h 633151"/>
                <a:gd name="connsiteX2" fmla="*/ 1765288 w 1803388"/>
                <a:gd name="connsiteY2" fmla="*/ 633151 h 633151"/>
                <a:gd name="connsiteX3" fmla="*/ 740828 w 1803388"/>
                <a:gd name="connsiteY3" fmla="*/ 633151 h 633151"/>
                <a:gd name="connsiteX4" fmla="*/ 296331 w 1803388"/>
                <a:gd name="connsiteY4" fmla="*/ 633151 h 633151"/>
                <a:gd name="connsiteX5" fmla="*/ 25400 w 1803388"/>
                <a:gd name="connsiteY5" fmla="*/ 633151 h 633151"/>
                <a:gd name="connsiteX6" fmla="*/ 0 w 1803388"/>
                <a:gd name="connsiteY6" fmla="*/ 0 h 633151"/>
                <a:gd name="connsiteX0" fmla="*/ 0 w 1803388"/>
                <a:gd name="connsiteY0" fmla="*/ 0 h 635016"/>
                <a:gd name="connsiteX1" fmla="*/ 1803388 w 1803388"/>
                <a:gd name="connsiteY1" fmla="*/ 0 h 635016"/>
                <a:gd name="connsiteX2" fmla="*/ 1765288 w 1803388"/>
                <a:gd name="connsiteY2" fmla="*/ 633151 h 635016"/>
                <a:gd name="connsiteX3" fmla="*/ 1582483 w 1803388"/>
                <a:gd name="connsiteY3" fmla="*/ 635016 h 635016"/>
                <a:gd name="connsiteX4" fmla="*/ 740828 w 1803388"/>
                <a:gd name="connsiteY4" fmla="*/ 633151 h 635016"/>
                <a:gd name="connsiteX5" fmla="*/ 296331 w 1803388"/>
                <a:gd name="connsiteY5" fmla="*/ 633151 h 635016"/>
                <a:gd name="connsiteX6" fmla="*/ 25400 w 1803388"/>
                <a:gd name="connsiteY6" fmla="*/ 633151 h 635016"/>
                <a:gd name="connsiteX7" fmla="*/ 0 w 1803388"/>
                <a:gd name="connsiteY7" fmla="*/ 0 h 635016"/>
                <a:gd name="connsiteX0" fmla="*/ 0 w 1803388"/>
                <a:gd name="connsiteY0" fmla="*/ 0 h 635016"/>
                <a:gd name="connsiteX1" fmla="*/ 1803388 w 1803388"/>
                <a:gd name="connsiteY1" fmla="*/ 0 h 635016"/>
                <a:gd name="connsiteX2" fmla="*/ 1767242 w 1803388"/>
                <a:gd name="connsiteY2" fmla="*/ 500227 h 635016"/>
                <a:gd name="connsiteX3" fmla="*/ 1765288 w 1803388"/>
                <a:gd name="connsiteY3" fmla="*/ 633151 h 635016"/>
                <a:gd name="connsiteX4" fmla="*/ 1582483 w 1803388"/>
                <a:gd name="connsiteY4" fmla="*/ 635016 h 635016"/>
                <a:gd name="connsiteX5" fmla="*/ 740828 w 1803388"/>
                <a:gd name="connsiteY5" fmla="*/ 633151 h 635016"/>
                <a:gd name="connsiteX6" fmla="*/ 296331 w 1803388"/>
                <a:gd name="connsiteY6" fmla="*/ 633151 h 635016"/>
                <a:gd name="connsiteX7" fmla="*/ 25400 w 1803388"/>
                <a:gd name="connsiteY7" fmla="*/ 633151 h 635016"/>
                <a:gd name="connsiteX8" fmla="*/ 0 w 1803388"/>
                <a:gd name="connsiteY8" fmla="*/ 0 h 635016"/>
                <a:gd name="connsiteX0" fmla="*/ 0 w 1767242"/>
                <a:gd name="connsiteY0" fmla="*/ 0 h 635016"/>
                <a:gd name="connsiteX1" fmla="*/ 1767242 w 1767242"/>
                <a:gd name="connsiteY1" fmla="*/ 500227 h 635016"/>
                <a:gd name="connsiteX2" fmla="*/ 1765288 w 1767242"/>
                <a:gd name="connsiteY2" fmla="*/ 633151 h 635016"/>
                <a:gd name="connsiteX3" fmla="*/ 1582483 w 1767242"/>
                <a:gd name="connsiteY3" fmla="*/ 635016 h 635016"/>
                <a:gd name="connsiteX4" fmla="*/ 740828 w 1767242"/>
                <a:gd name="connsiteY4" fmla="*/ 633151 h 635016"/>
                <a:gd name="connsiteX5" fmla="*/ 296331 w 1767242"/>
                <a:gd name="connsiteY5" fmla="*/ 633151 h 635016"/>
                <a:gd name="connsiteX6" fmla="*/ 25400 w 1767242"/>
                <a:gd name="connsiteY6" fmla="*/ 633151 h 635016"/>
                <a:gd name="connsiteX7" fmla="*/ 0 w 1767242"/>
                <a:gd name="connsiteY7" fmla="*/ 0 h 635016"/>
                <a:gd name="connsiteX0" fmla="*/ 0 w 1741842"/>
                <a:gd name="connsiteY0" fmla="*/ 132924 h 134789"/>
                <a:gd name="connsiteX1" fmla="*/ 1741842 w 1741842"/>
                <a:gd name="connsiteY1" fmla="*/ 0 h 134789"/>
                <a:gd name="connsiteX2" fmla="*/ 1739888 w 1741842"/>
                <a:gd name="connsiteY2" fmla="*/ 132924 h 134789"/>
                <a:gd name="connsiteX3" fmla="*/ 1557083 w 1741842"/>
                <a:gd name="connsiteY3" fmla="*/ 134789 h 134789"/>
                <a:gd name="connsiteX4" fmla="*/ 715428 w 1741842"/>
                <a:gd name="connsiteY4" fmla="*/ 132924 h 134789"/>
                <a:gd name="connsiteX5" fmla="*/ 270931 w 1741842"/>
                <a:gd name="connsiteY5" fmla="*/ 132924 h 134789"/>
                <a:gd name="connsiteX6" fmla="*/ 0 w 1741842"/>
                <a:gd name="connsiteY6" fmla="*/ 132924 h 134789"/>
                <a:gd name="connsiteX0" fmla="*/ 0 w 1470911"/>
                <a:gd name="connsiteY0" fmla="*/ 132924 h 134789"/>
                <a:gd name="connsiteX1" fmla="*/ 1470911 w 1470911"/>
                <a:gd name="connsiteY1" fmla="*/ 0 h 134789"/>
                <a:gd name="connsiteX2" fmla="*/ 1468957 w 1470911"/>
                <a:gd name="connsiteY2" fmla="*/ 132924 h 134789"/>
                <a:gd name="connsiteX3" fmla="*/ 1286152 w 1470911"/>
                <a:gd name="connsiteY3" fmla="*/ 134789 h 134789"/>
                <a:gd name="connsiteX4" fmla="*/ 444497 w 1470911"/>
                <a:gd name="connsiteY4" fmla="*/ 132924 h 134789"/>
                <a:gd name="connsiteX5" fmla="*/ 0 w 1470911"/>
                <a:gd name="connsiteY5" fmla="*/ 132924 h 134789"/>
                <a:gd name="connsiteX0" fmla="*/ 0 w 1026414"/>
                <a:gd name="connsiteY0" fmla="*/ 132924 h 134789"/>
                <a:gd name="connsiteX1" fmla="*/ 1026414 w 1026414"/>
                <a:gd name="connsiteY1" fmla="*/ 0 h 134789"/>
                <a:gd name="connsiteX2" fmla="*/ 1024460 w 1026414"/>
                <a:gd name="connsiteY2" fmla="*/ 132924 h 134789"/>
                <a:gd name="connsiteX3" fmla="*/ 841655 w 1026414"/>
                <a:gd name="connsiteY3" fmla="*/ 134789 h 134789"/>
                <a:gd name="connsiteX4" fmla="*/ 0 w 1026414"/>
                <a:gd name="connsiteY4" fmla="*/ 132924 h 134789"/>
                <a:gd name="connsiteX0" fmla="*/ 0 w 184759"/>
                <a:gd name="connsiteY0" fmla="*/ 134789 h 134789"/>
                <a:gd name="connsiteX1" fmla="*/ 184759 w 184759"/>
                <a:gd name="connsiteY1" fmla="*/ 0 h 134789"/>
                <a:gd name="connsiteX2" fmla="*/ 182805 w 184759"/>
                <a:gd name="connsiteY2" fmla="*/ 132924 h 134789"/>
                <a:gd name="connsiteX3" fmla="*/ 0 w 184759"/>
                <a:gd name="connsiteY3" fmla="*/ 134789 h 134789"/>
              </a:gdLst>
              <a:ahLst/>
              <a:cxnLst>
                <a:cxn ang="0">
                  <a:pos x="connsiteX0" y="connsiteY0"/>
                </a:cxn>
                <a:cxn ang="0">
                  <a:pos x="connsiteX1" y="connsiteY1"/>
                </a:cxn>
                <a:cxn ang="0">
                  <a:pos x="connsiteX2" y="connsiteY2"/>
                </a:cxn>
                <a:cxn ang="0">
                  <a:pos x="connsiteX3" y="connsiteY3"/>
                </a:cxn>
              </a:cxnLst>
              <a:rect l="l" t="t" r="r" b="b"/>
              <a:pathLst>
                <a:path w="184759" h="134789">
                  <a:moveTo>
                    <a:pt x="0" y="134789"/>
                  </a:moveTo>
                  <a:lnTo>
                    <a:pt x="184759" y="0"/>
                  </a:lnTo>
                  <a:cubicBezTo>
                    <a:pt x="184108" y="44308"/>
                    <a:pt x="183456" y="88616"/>
                    <a:pt x="182805" y="132924"/>
                  </a:cubicBezTo>
                  <a:lnTo>
                    <a:pt x="0" y="134789"/>
                  </a:lnTo>
                  <a:close/>
                </a:path>
              </a:pathLst>
            </a:custGeom>
            <a:solidFill>
              <a:schemeClr val="accent3">
                <a:lumMod val="50000"/>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endParaRPr lang="en-US" b="1">
                <a:solidFill>
                  <a:schemeClr val="bg1"/>
                </a:solidFill>
                <a:cs typeface="Segoe UI" panose="020B0502040204020203" pitchFamily="34" charset="0"/>
              </a:endParaRPr>
            </a:p>
          </p:txBody>
        </p:sp>
      </p:grpSp>
      <p:pic>
        <p:nvPicPr>
          <p:cNvPr id="25" name="Graphic 24" descr="Marker">
            <a:extLst>
              <a:ext uri="{FF2B5EF4-FFF2-40B4-BE49-F238E27FC236}">
                <a16:creationId xmlns:a16="http://schemas.microsoft.com/office/drawing/2014/main" id="{6BC2C020-C580-B052-BC9A-F2003E754A7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2483103" y="817299"/>
            <a:ext cx="621464" cy="721838"/>
          </a:xfrm>
          <a:prstGeom prst="rect">
            <a:avLst/>
          </a:prstGeom>
        </p:spPr>
      </p:pic>
      <p:sp>
        <p:nvSpPr>
          <p:cNvPr id="26" name="TextBox 25">
            <a:extLst>
              <a:ext uri="{FF2B5EF4-FFF2-40B4-BE49-F238E27FC236}">
                <a16:creationId xmlns:a16="http://schemas.microsoft.com/office/drawing/2014/main" id="{E3B4063F-0982-49F9-0E07-305EB86420EA}"/>
              </a:ext>
            </a:extLst>
          </p:cNvPr>
          <p:cNvSpPr txBox="1"/>
          <p:nvPr/>
        </p:nvSpPr>
        <p:spPr>
          <a:xfrm>
            <a:off x="3010577" y="822006"/>
            <a:ext cx="2948302" cy="738664"/>
          </a:xfrm>
          <a:prstGeom prst="rect">
            <a:avLst/>
          </a:prstGeom>
          <a:noFill/>
          <a:ln>
            <a:noFill/>
          </a:ln>
        </p:spPr>
        <p:txBody>
          <a:bodyPr wrap="square" rtlCol="0">
            <a:spAutoFit/>
          </a:bodyPr>
          <a:lstStyle/>
          <a:p>
            <a:r>
              <a:rPr lang="en-US" sz="1400">
                <a:solidFill>
                  <a:schemeClr val="tx2"/>
                </a:solidFill>
              </a:rPr>
              <a:t>The family resides in a suburb of Miami, Florida. They share a family vehicle.</a:t>
            </a:r>
          </a:p>
        </p:txBody>
      </p:sp>
      <p:sp>
        <p:nvSpPr>
          <p:cNvPr id="29" name="TextBox 28">
            <a:extLst>
              <a:ext uri="{FF2B5EF4-FFF2-40B4-BE49-F238E27FC236}">
                <a16:creationId xmlns:a16="http://schemas.microsoft.com/office/drawing/2014/main" id="{9F00CA7E-BACF-446A-3522-0C4073A4DF01}"/>
              </a:ext>
            </a:extLst>
          </p:cNvPr>
          <p:cNvSpPr txBox="1"/>
          <p:nvPr/>
        </p:nvSpPr>
        <p:spPr>
          <a:xfrm>
            <a:off x="3010577" y="1505914"/>
            <a:ext cx="3357213" cy="738664"/>
          </a:xfrm>
          <a:prstGeom prst="rect">
            <a:avLst/>
          </a:prstGeom>
          <a:noFill/>
          <a:ln>
            <a:noFill/>
          </a:ln>
        </p:spPr>
        <p:txBody>
          <a:bodyPr wrap="square" rtlCol="0">
            <a:spAutoFit/>
          </a:bodyPr>
          <a:lstStyle/>
          <a:p>
            <a:r>
              <a:rPr lang="en-US" sz="1400">
                <a:solidFill>
                  <a:schemeClr val="tx2"/>
                </a:solidFill>
              </a:rPr>
              <a:t>Mom is a second-generation immigrant from Cuba, with family still residing in Cuba. She works part-time as a hairstylist. </a:t>
            </a:r>
          </a:p>
        </p:txBody>
      </p:sp>
      <p:pic>
        <p:nvPicPr>
          <p:cNvPr id="30" name="Graphic 29" descr="Single gear with solid fill">
            <a:extLst>
              <a:ext uri="{FF2B5EF4-FFF2-40B4-BE49-F238E27FC236}">
                <a16:creationId xmlns:a16="http://schemas.microsoft.com/office/drawing/2014/main" id="{65D53ADE-21AB-5670-E552-A7A12C5EB9A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flipH="1">
            <a:off x="2475648" y="2363888"/>
            <a:ext cx="621464" cy="621464"/>
          </a:xfrm>
          <a:prstGeom prst="rect">
            <a:avLst/>
          </a:prstGeom>
        </p:spPr>
      </p:pic>
      <p:sp>
        <p:nvSpPr>
          <p:cNvPr id="31" name="TextBox 30">
            <a:extLst>
              <a:ext uri="{FF2B5EF4-FFF2-40B4-BE49-F238E27FC236}">
                <a16:creationId xmlns:a16="http://schemas.microsoft.com/office/drawing/2014/main" id="{204CEA51-7DF0-FDFC-0327-1720C7FD01EC}"/>
              </a:ext>
            </a:extLst>
          </p:cNvPr>
          <p:cNvSpPr txBox="1"/>
          <p:nvPr/>
        </p:nvSpPr>
        <p:spPr>
          <a:xfrm>
            <a:off x="2999283" y="2355278"/>
            <a:ext cx="3473666" cy="738664"/>
          </a:xfrm>
          <a:prstGeom prst="rect">
            <a:avLst/>
          </a:prstGeom>
          <a:noFill/>
          <a:ln>
            <a:noFill/>
          </a:ln>
        </p:spPr>
        <p:txBody>
          <a:bodyPr wrap="square" rtlCol="0">
            <a:spAutoFit/>
          </a:bodyPr>
          <a:lstStyle/>
          <a:p>
            <a:r>
              <a:rPr lang="en-US" sz="1400">
                <a:solidFill>
                  <a:schemeClr val="tx2"/>
                </a:solidFill>
              </a:rPr>
              <a:t>Dad is a Florida native, raised in Northern Florida. His mother lives with them in a spare bedroom. He works full-time as a realtor. </a:t>
            </a:r>
          </a:p>
        </p:txBody>
      </p:sp>
      <p:pic>
        <p:nvPicPr>
          <p:cNvPr id="32" name="Graphic 31" descr="Lunch Box with solid fill">
            <a:extLst>
              <a:ext uri="{FF2B5EF4-FFF2-40B4-BE49-F238E27FC236}">
                <a16:creationId xmlns:a16="http://schemas.microsoft.com/office/drawing/2014/main" id="{B1A8084B-9116-4F63-A8DA-76E37685711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flipH="1">
            <a:off x="2483103" y="3305108"/>
            <a:ext cx="621464" cy="621464"/>
          </a:xfrm>
          <a:prstGeom prst="rect">
            <a:avLst/>
          </a:prstGeom>
        </p:spPr>
      </p:pic>
      <p:sp>
        <p:nvSpPr>
          <p:cNvPr id="33" name="TextBox 32">
            <a:extLst>
              <a:ext uri="{FF2B5EF4-FFF2-40B4-BE49-F238E27FC236}">
                <a16:creationId xmlns:a16="http://schemas.microsoft.com/office/drawing/2014/main" id="{68B864B0-6630-F96E-17F7-4E55CE61569F}"/>
              </a:ext>
            </a:extLst>
          </p:cNvPr>
          <p:cNvSpPr txBox="1"/>
          <p:nvPr/>
        </p:nvSpPr>
        <p:spPr>
          <a:xfrm>
            <a:off x="3014825" y="3259968"/>
            <a:ext cx="3271039" cy="954107"/>
          </a:xfrm>
          <a:prstGeom prst="rect">
            <a:avLst/>
          </a:prstGeom>
          <a:noFill/>
          <a:ln>
            <a:noFill/>
          </a:ln>
        </p:spPr>
        <p:txBody>
          <a:bodyPr wrap="square" rtlCol="0">
            <a:spAutoFit/>
          </a:bodyPr>
          <a:lstStyle/>
          <a:p>
            <a:r>
              <a:rPr lang="en-US" sz="1400">
                <a:solidFill>
                  <a:schemeClr val="tx2"/>
                </a:solidFill>
              </a:rPr>
              <a:t>They have two kids together, their son is 4 years old, and their daughter is 7 years old. Their daughter has Spina Bifida and is residing in a nursing facility.</a:t>
            </a:r>
          </a:p>
        </p:txBody>
      </p:sp>
      <p:pic>
        <p:nvPicPr>
          <p:cNvPr id="1026" name="Picture 2" descr="cuba flag from en.wikipedia.org">
            <a:extLst>
              <a:ext uri="{FF2B5EF4-FFF2-40B4-BE49-F238E27FC236}">
                <a16:creationId xmlns:a16="http://schemas.microsoft.com/office/drawing/2014/main" id="{049F9AD6-F936-5862-50C4-2556FA6059D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68450" y="1657205"/>
            <a:ext cx="435860" cy="4358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61AA644-D147-C3E5-7151-15E38B6CB1B6}"/>
              </a:ext>
            </a:extLst>
          </p:cNvPr>
          <p:cNvSpPr>
            <a:spLocks noGrp="1"/>
          </p:cNvSpPr>
          <p:nvPr>
            <p:ph type="sldNum" sz="quarter" idx="12"/>
          </p:nvPr>
        </p:nvSpPr>
        <p:spPr/>
        <p:txBody>
          <a:bodyPr/>
          <a:lstStyle/>
          <a:p>
            <a:fld id="{DBB69489-DF73-4A76-950F-93D686310CE9}" type="slidenum">
              <a:rPr lang="en-US" smtClean="0"/>
              <a:t>42</a:t>
            </a:fld>
            <a:endParaRPr lang="en-US"/>
          </a:p>
        </p:txBody>
      </p:sp>
    </p:spTree>
    <p:extLst>
      <p:ext uri="{BB962C8B-B14F-4D97-AF65-F5344CB8AC3E}">
        <p14:creationId xmlns:p14="http://schemas.microsoft.com/office/powerpoint/2010/main" val="660623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D05207-ECB5-A07A-B0BB-D3FD83C0A9D6}"/>
              </a:ext>
            </a:extLst>
          </p:cNvPr>
          <p:cNvSpPr>
            <a:spLocks noGrp="1"/>
          </p:cNvSpPr>
          <p:nvPr>
            <p:ph type="sldNum" sz="quarter" idx="12"/>
          </p:nvPr>
        </p:nvSpPr>
        <p:spPr/>
        <p:txBody>
          <a:bodyPr/>
          <a:lstStyle/>
          <a:p>
            <a:fld id="{DBB69489-DF73-4A76-950F-93D686310CE9}" type="slidenum">
              <a:rPr lang="en-US" smtClean="0"/>
              <a:t>43</a:t>
            </a:fld>
            <a:endParaRPr lang="en-US"/>
          </a:p>
        </p:txBody>
      </p:sp>
      <p:sp>
        <p:nvSpPr>
          <p:cNvPr id="4" name="Title 3">
            <a:extLst>
              <a:ext uri="{FF2B5EF4-FFF2-40B4-BE49-F238E27FC236}">
                <a16:creationId xmlns:a16="http://schemas.microsoft.com/office/drawing/2014/main" id="{7AD4BA5A-A06C-80FF-8C9F-9FE069E9EAFC}"/>
              </a:ext>
            </a:extLst>
          </p:cNvPr>
          <p:cNvSpPr>
            <a:spLocks noGrp="1"/>
          </p:cNvSpPr>
          <p:nvPr>
            <p:ph type="title"/>
          </p:nvPr>
        </p:nvSpPr>
        <p:spPr/>
        <p:txBody>
          <a:bodyPr/>
          <a:lstStyle/>
          <a:p>
            <a:r>
              <a:rPr lang="en-US"/>
              <a:t>Case Study: The Suarez Family</a:t>
            </a:r>
          </a:p>
        </p:txBody>
      </p:sp>
      <p:sp>
        <p:nvSpPr>
          <p:cNvPr id="7" name="Text Placeholder 5">
            <a:extLst>
              <a:ext uri="{FF2B5EF4-FFF2-40B4-BE49-F238E27FC236}">
                <a16:creationId xmlns:a16="http://schemas.microsoft.com/office/drawing/2014/main" id="{FE3EBC21-12D8-D366-DA08-C944C0A0D209}"/>
              </a:ext>
            </a:extLst>
          </p:cNvPr>
          <p:cNvSpPr txBox="1">
            <a:spLocks/>
          </p:cNvSpPr>
          <p:nvPr/>
        </p:nvSpPr>
        <p:spPr>
          <a:xfrm>
            <a:off x="894350" y="4174364"/>
            <a:ext cx="7012522" cy="1573203"/>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600" b="1">
                <a:solidFill>
                  <a:schemeClr val="tx2"/>
                </a:solidFill>
                <a:ea typeface="Calibri"/>
                <a:cs typeface="Calibri"/>
              </a:rPr>
              <a:t>Ongoing needs:</a:t>
            </a:r>
          </a:p>
          <a:p>
            <a:pPr marL="285750" indent="-285750">
              <a:spcBef>
                <a:spcPts val="0"/>
              </a:spcBef>
              <a:buFont typeface="Arial" panose="020B0604020202020204" pitchFamily="34" charset="0"/>
              <a:buChar char="•"/>
              <a:defRPr/>
            </a:pPr>
            <a:r>
              <a:rPr lang="en-US" sz="1600">
                <a:solidFill>
                  <a:schemeClr val="tx2"/>
                </a:solidFill>
                <a:ea typeface="Calibri"/>
                <a:cs typeface="Calibri"/>
              </a:rPr>
              <a:t>How will I identify the ongoing and new needs of the child and family?</a:t>
            </a:r>
          </a:p>
          <a:p>
            <a:pPr marL="285750" indent="-285750">
              <a:spcBef>
                <a:spcPts val="0"/>
              </a:spcBef>
              <a:buFont typeface="Arial" panose="020B0604020202020204" pitchFamily="34" charset="0"/>
              <a:buChar char="•"/>
              <a:defRPr/>
            </a:pPr>
            <a:r>
              <a:rPr lang="en-US" sz="1600">
                <a:solidFill>
                  <a:schemeClr val="tx2"/>
                </a:solidFill>
                <a:ea typeface="Calibri"/>
                <a:cs typeface="Calibri"/>
              </a:rPr>
              <a:t>How will I ensure team-based communication and information sharing?</a:t>
            </a:r>
          </a:p>
          <a:p>
            <a:pPr marL="285750" indent="-285750">
              <a:spcBef>
                <a:spcPts val="0"/>
              </a:spcBef>
              <a:buFont typeface="Arial" panose="020B0604020202020204" pitchFamily="34" charset="0"/>
              <a:buChar char="•"/>
              <a:defRPr/>
            </a:pPr>
            <a:r>
              <a:rPr lang="en-US" sz="1600">
                <a:solidFill>
                  <a:schemeClr val="tx2"/>
                </a:solidFill>
                <a:ea typeface="Calibri"/>
                <a:cs typeface="Calibri"/>
              </a:rPr>
              <a:t>How will I support child and family empowerment and skills development?</a:t>
            </a:r>
          </a:p>
          <a:p>
            <a:pPr marL="285750" indent="-285750">
              <a:spcBef>
                <a:spcPts val="0"/>
              </a:spcBef>
              <a:buFont typeface="Arial" panose="020B0604020202020204" pitchFamily="34" charset="0"/>
              <a:buChar char="•"/>
              <a:defRPr/>
            </a:pPr>
            <a:r>
              <a:rPr lang="en-US" sz="1600">
                <a:solidFill>
                  <a:schemeClr val="tx2"/>
                </a:solidFill>
                <a:ea typeface="Calibri"/>
                <a:cs typeface="Calibri"/>
              </a:rPr>
              <a:t>What will I do when the needs of the child or family change?</a:t>
            </a:r>
          </a:p>
          <a:p>
            <a:pPr marL="285750" indent="-285750">
              <a:spcBef>
                <a:spcPts val="0"/>
              </a:spcBef>
              <a:buFont typeface="Arial" panose="020B0604020202020204" pitchFamily="34" charset="0"/>
              <a:buChar char="•"/>
              <a:defRPr/>
            </a:pPr>
            <a:r>
              <a:rPr lang="en-US" sz="1600">
                <a:solidFill>
                  <a:schemeClr val="tx2"/>
                </a:solidFill>
                <a:ea typeface="Calibri"/>
                <a:cs typeface="Calibri"/>
              </a:rPr>
              <a:t>How will I address their needs holistically and across the lifespan?</a:t>
            </a:r>
          </a:p>
          <a:p>
            <a:pPr marL="285750" indent="-285750">
              <a:spcBef>
                <a:spcPts val="0"/>
              </a:spcBef>
              <a:buFont typeface="Arial" panose="020B0604020202020204" pitchFamily="34" charset="0"/>
              <a:buChar char="•"/>
              <a:defRPr/>
            </a:pPr>
            <a:r>
              <a:rPr lang="en-US" sz="1600">
                <a:solidFill>
                  <a:schemeClr val="tx2"/>
                </a:solidFill>
                <a:ea typeface="Calibri"/>
                <a:cs typeface="Calibri"/>
              </a:rPr>
              <a:t>What will I need to plan for with new transitions of care?</a:t>
            </a:r>
          </a:p>
        </p:txBody>
      </p:sp>
      <p:cxnSp>
        <p:nvCxnSpPr>
          <p:cNvPr id="8" name="Straight Connector 7">
            <a:extLst>
              <a:ext uri="{FF2B5EF4-FFF2-40B4-BE49-F238E27FC236}">
                <a16:creationId xmlns:a16="http://schemas.microsoft.com/office/drawing/2014/main" id="{0BFED668-A6B7-F119-F36F-C1C2B6A7887E}"/>
              </a:ext>
            </a:extLst>
          </p:cNvPr>
          <p:cNvCxnSpPr>
            <a:cxnSpLocks/>
          </p:cNvCxnSpPr>
          <p:nvPr/>
        </p:nvCxnSpPr>
        <p:spPr>
          <a:xfrm>
            <a:off x="9123903" y="2757460"/>
            <a:ext cx="858297"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236F7774-626C-81A5-48B2-408D8FA29797}"/>
              </a:ext>
            </a:extLst>
          </p:cNvPr>
          <p:cNvSpPr txBox="1">
            <a:spLocks/>
          </p:cNvSpPr>
          <p:nvPr/>
        </p:nvSpPr>
        <p:spPr>
          <a:xfrm>
            <a:off x="3236512" y="2160693"/>
            <a:ext cx="6391319" cy="1412448"/>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600" b="1">
                <a:solidFill>
                  <a:schemeClr val="tx2"/>
                </a:solidFill>
                <a:ea typeface="Calibri"/>
                <a:cs typeface="Calibri"/>
              </a:rPr>
              <a:t>Transitional care needs:</a:t>
            </a:r>
          </a:p>
          <a:p>
            <a:pPr marL="285750" indent="-285750">
              <a:spcBef>
                <a:spcPts val="0"/>
              </a:spcBef>
              <a:buFont typeface="Arial" panose="020B0604020202020204" pitchFamily="34" charset="0"/>
              <a:buChar char="•"/>
              <a:defRPr/>
            </a:pPr>
            <a:r>
              <a:rPr lang="en-US" sz="1600">
                <a:solidFill>
                  <a:schemeClr val="tx2"/>
                </a:solidFill>
                <a:ea typeface="Calibri"/>
                <a:cs typeface="Calibri"/>
              </a:rPr>
              <a:t>How are you confirming that all plans are in place, as outlined in the transition plan? In an updated care plan (post-transition to the community)?</a:t>
            </a:r>
          </a:p>
          <a:p>
            <a:pPr marL="285750" indent="-285750">
              <a:spcBef>
                <a:spcPts val="0"/>
              </a:spcBef>
              <a:buFont typeface="Arial" panose="020B0604020202020204" pitchFamily="34" charset="0"/>
              <a:buChar char="•"/>
              <a:defRPr/>
            </a:pPr>
            <a:r>
              <a:rPr lang="en-US" sz="1600">
                <a:solidFill>
                  <a:schemeClr val="tx2"/>
                </a:solidFill>
                <a:ea typeface="Calibri"/>
                <a:cs typeface="Calibri"/>
              </a:rPr>
              <a:t>When and how often will you need to check in with the family?</a:t>
            </a:r>
          </a:p>
          <a:p>
            <a:pPr marL="285750" indent="-285750">
              <a:spcBef>
                <a:spcPts val="0"/>
              </a:spcBef>
              <a:buFont typeface="Arial" panose="020B0604020202020204" pitchFamily="34" charset="0"/>
              <a:buChar char="•"/>
              <a:defRPr/>
            </a:pPr>
            <a:r>
              <a:rPr lang="en-US" sz="1600">
                <a:solidFill>
                  <a:schemeClr val="tx2"/>
                </a:solidFill>
                <a:ea typeface="Calibri"/>
                <a:cs typeface="Calibri"/>
              </a:rPr>
              <a:t>Who else do you need to be communicating with after transitioning the child to a community setting?</a:t>
            </a:r>
          </a:p>
          <a:p>
            <a:pPr marL="285750" indent="-285750">
              <a:spcBef>
                <a:spcPts val="0"/>
              </a:spcBef>
              <a:buFont typeface="Arial" panose="020B0604020202020204" pitchFamily="34" charset="0"/>
              <a:buChar char="•"/>
              <a:defRPr/>
            </a:pPr>
            <a:r>
              <a:rPr lang="en-US" sz="1600">
                <a:solidFill>
                  <a:schemeClr val="tx2"/>
                </a:solidFill>
                <a:ea typeface="Calibri"/>
                <a:cs typeface="Calibri"/>
              </a:rPr>
              <a:t>What is the backup plan when things change?</a:t>
            </a:r>
          </a:p>
        </p:txBody>
      </p:sp>
      <p:sp>
        <p:nvSpPr>
          <p:cNvPr id="11" name="Text Placeholder 5">
            <a:extLst>
              <a:ext uri="{FF2B5EF4-FFF2-40B4-BE49-F238E27FC236}">
                <a16:creationId xmlns:a16="http://schemas.microsoft.com/office/drawing/2014/main" id="{094A0B26-D93C-8F56-C817-069DB6B1BE2F}"/>
              </a:ext>
            </a:extLst>
          </p:cNvPr>
          <p:cNvSpPr txBox="1">
            <a:spLocks/>
          </p:cNvSpPr>
          <p:nvPr/>
        </p:nvSpPr>
        <p:spPr>
          <a:xfrm>
            <a:off x="921060" y="1085441"/>
            <a:ext cx="6569457" cy="993639"/>
          </a:xfrm>
          <a:prstGeom prst="rect">
            <a:avLst/>
          </a:prstGeom>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600" b="1">
                <a:solidFill>
                  <a:schemeClr val="tx2"/>
                </a:solidFill>
                <a:ea typeface="Calibri"/>
                <a:cs typeface="Calibri"/>
              </a:rPr>
              <a:t>Identifying the most important things first:</a:t>
            </a:r>
          </a:p>
          <a:p>
            <a:pPr marL="285750" indent="-285750">
              <a:spcBef>
                <a:spcPts val="0"/>
              </a:spcBef>
              <a:buFont typeface="Arial" panose="020B0604020202020204" pitchFamily="34" charset="0"/>
              <a:buChar char="•"/>
              <a:defRPr/>
            </a:pPr>
            <a:r>
              <a:rPr lang="en-US" sz="1600">
                <a:solidFill>
                  <a:schemeClr val="tx2"/>
                </a:solidFill>
                <a:ea typeface="Calibri"/>
                <a:cs typeface="Calibri"/>
              </a:rPr>
              <a:t>Where do you see the biggest issues for their daughter? Their family?</a:t>
            </a:r>
          </a:p>
          <a:p>
            <a:pPr marL="285750" indent="-285750">
              <a:spcBef>
                <a:spcPts val="0"/>
              </a:spcBef>
              <a:buFont typeface="Arial" panose="020B0604020202020204" pitchFamily="34" charset="0"/>
              <a:buChar char="•"/>
              <a:defRPr/>
            </a:pPr>
            <a:r>
              <a:rPr lang="en-US" sz="1600">
                <a:solidFill>
                  <a:schemeClr val="tx2"/>
                </a:solidFill>
                <a:ea typeface="Calibri"/>
                <a:cs typeface="Calibri"/>
              </a:rPr>
              <a:t>What will your next interaction with the family look like?</a:t>
            </a:r>
          </a:p>
          <a:p>
            <a:pPr>
              <a:spcBef>
                <a:spcPts val="0"/>
              </a:spcBef>
              <a:defRPr/>
            </a:pPr>
            <a:r>
              <a:rPr lang="en-US" sz="2095">
                <a:solidFill>
                  <a:schemeClr val="tx2"/>
                </a:solidFill>
                <a:ea typeface="Calibri"/>
                <a:cs typeface="Calibri"/>
              </a:rPr>
              <a:t> </a:t>
            </a:r>
            <a:endParaRPr lang="en-JM" sz="2095">
              <a:solidFill>
                <a:schemeClr val="tx2"/>
              </a:solidFill>
              <a:ea typeface="Calibri"/>
              <a:cs typeface="Calibri"/>
            </a:endParaRPr>
          </a:p>
          <a:p>
            <a:pPr>
              <a:spcBef>
                <a:spcPts val="0"/>
              </a:spcBef>
              <a:defRPr/>
            </a:pPr>
            <a:endParaRPr lang="en-JM" sz="2095">
              <a:solidFill>
                <a:schemeClr val="tx2"/>
              </a:solidFill>
              <a:ea typeface="Calibri"/>
              <a:cs typeface="Calibri"/>
            </a:endParaRPr>
          </a:p>
        </p:txBody>
      </p:sp>
      <p:cxnSp>
        <p:nvCxnSpPr>
          <p:cNvPr id="12" name="Straight Connector 11">
            <a:extLst>
              <a:ext uri="{FF2B5EF4-FFF2-40B4-BE49-F238E27FC236}">
                <a16:creationId xmlns:a16="http://schemas.microsoft.com/office/drawing/2014/main" id="{F2735959-ADD8-D610-62B5-C087C1E1DBB8}"/>
              </a:ext>
            </a:extLst>
          </p:cNvPr>
          <p:cNvCxnSpPr>
            <a:cxnSpLocks/>
          </p:cNvCxnSpPr>
          <p:nvPr/>
        </p:nvCxnSpPr>
        <p:spPr>
          <a:xfrm>
            <a:off x="7217018" y="1467765"/>
            <a:ext cx="3793719"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53C6AA-0DDA-FAD7-4A68-A4D57E573811}"/>
              </a:ext>
            </a:extLst>
          </p:cNvPr>
          <p:cNvSpPr>
            <a:spLocks noChangeAspect="1"/>
          </p:cNvSpPr>
          <p:nvPr/>
        </p:nvSpPr>
        <p:spPr>
          <a:xfrm>
            <a:off x="172483" y="1265424"/>
            <a:ext cx="748577" cy="74857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a:solidFill>
                  <a:schemeClr val="bg1"/>
                </a:solidFill>
                <a:ea typeface="Roboto Medium"/>
                <a:cs typeface="Roboto Medium"/>
              </a:rPr>
              <a:t>1</a:t>
            </a:r>
          </a:p>
        </p:txBody>
      </p:sp>
      <p:sp>
        <p:nvSpPr>
          <p:cNvPr id="14" name="Oval 13">
            <a:extLst>
              <a:ext uri="{FF2B5EF4-FFF2-40B4-BE49-F238E27FC236}">
                <a16:creationId xmlns:a16="http://schemas.microsoft.com/office/drawing/2014/main" id="{D4025C64-0A24-65F3-DB42-C15BBCBE68A5}"/>
              </a:ext>
            </a:extLst>
          </p:cNvPr>
          <p:cNvSpPr>
            <a:spLocks noChangeAspect="1"/>
          </p:cNvSpPr>
          <p:nvPr/>
        </p:nvSpPr>
        <p:spPr>
          <a:xfrm>
            <a:off x="2542000" y="2683636"/>
            <a:ext cx="748577" cy="748577"/>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a:solidFill>
                  <a:schemeClr val="bg1"/>
                </a:solidFill>
                <a:ea typeface="Roboto Medium"/>
                <a:cs typeface="Roboto Medium"/>
              </a:rPr>
              <a:t>2</a:t>
            </a:r>
          </a:p>
        </p:txBody>
      </p:sp>
      <p:sp>
        <p:nvSpPr>
          <p:cNvPr id="15" name="Oval 14">
            <a:extLst>
              <a:ext uri="{FF2B5EF4-FFF2-40B4-BE49-F238E27FC236}">
                <a16:creationId xmlns:a16="http://schemas.microsoft.com/office/drawing/2014/main" id="{5D79DA61-2E5E-F11F-10F9-59EF969B1520}"/>
              </a:ext>
            </a:extLst>
          </p:cNvPr>
          <p:cNvSpPr>
            <a:spLocks noChangeAspect="1"/>
          </p:cNvSpPr>
          <p:nvPr/>
        </p:nvSpPr>
        <p:spPr>
          <a:xfrm>
            <a:off x="133468" y="4586678"/>
            <a:ext cx="748577" cy="748577"/>
          </a:xfrm>
          <a:prstGeom prst="ellipse">
            <a:avLst/>
          </a:prstGeom>
          <a:solidFill>
            <a:srgbClr val="5793CA"/>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JM" sz="3192">
                <a:solidFill>
                  <a:schemeClr val="bg1"/>
                </a:solidFill>
                <a:ea typeface="Roboto Medium"/>
                <a:cs typeface="Roboto Medium"/>
              </a:rPr>
              <a:t>3</a:t>
            </a:r>
          </a:p>
        </p:txBody>
      </p:sp>
      <p:cxnSp>
        <p:nvCxnSpPr>
          <p:cNvPr id="23" name="Straight Connector 22">
            <a:extLst>
              <a:ext uri="{FF2B5EF4-FFF2-40B4-BE49-F238E27FC236}">
                <a16:creationId xmlns:a16="http://schemas.microsoft.com/office/drawing/2014/main" id="{14D39E95-21D9-7FD2-D7CC-5F1737DB5869}"/>
              </a:ext>
            </a:extLst>
          </p:cNvPr>
          <p:cNvCxnSpPr>
            <a:cxnSpLocks/>
          </p:cNvCxnSpPr>
          <p:nvPr/>
        </p:nvCxnSpPr>
        <p:spPr>
          <a:xfrm>
            <a:off x="7584141" y="5048902"/>
            <a:ext cx="3059475" cy="0"/>
          </a:xfrm>
          <a:prstGeom prst="line">
            <a:avLst/>
          </a:prstGeom>
          <a:ln w="25400" cap="rnd" cmpd="sng">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Text Placeholder 5">
            <a:extLst>
              <a:ext uri="{FF2B5EF4-FFF2-40B4-BE49-F238E27FC236}">
                <a16:creationId xmlns:a16="http://schemas.microsoft.com/office/drawing/2014/main" id="{3127FEA3-A57C-2990-F7A2-A6CCFFD9FC4C}"/>
              </a:ext>
            </a:extLst>
          </p:cNvPr>
          <p:cNvSpPr txBox="1">
            <a:spLocks/>
          </p:cNvSpPr>
          <p:nvPr/>
        </p:nvSpPr>
        <p:spPr>
          <a:xfrm>
            <a:off x="5675075" y="38993"/>
            <a:ext cx="4103315" cy="1167083"/>
          </a:xfrm>
          <a:prstGeom prst="rect">
            <a:avLst/>
          </a:prstGeom>
          <a:solidFill>
            <a:schemeClr val="bg1"/>
          </a:solidFill>
        </p:spPr>
        <p:txBody>
          <a:bodyPr vert="horz" lIns="121479" tIns="60739" rIns="121479" bIns="60739" rtlCol="0">
            <a:noAutofit/>
          </a:bodyPr>
          <a:lstStyle>
            <a:lvl1pPr marL="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1pPr>
            <a:lvl2pPr marL="4572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2pPr>
            <a:lvl3pPr marL="9144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3pPr>
            <a:lvl4pPr marL="13716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4pPr>
            <a:lvl5pPr marL="1828800" indent="0" algn="l" defTabSz="914400" rtl="0" eaLnBrk="1" latinLnBrk="0" hangingPunct="1">
              <a:spcBef>
                <a:spcPct val="20000"/>
              </a:spcBef>
              <a:buFontTx/>
              <a:buNone/>
              <a:defRPr sz="100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pPr>
              <a:spcBef>
                <a:spcPts val="0"/>
              </a:spcBef>
              <a:defRPr/>
            </a:pPr>
            <a:r>
              <a:rPr lang="en-US" sz="1800" b="1">
                <a:solidFill>
                  <a:srgbClr val="5BC28B"/>
                </a:solidFill>
                <a:ea typeface="Calibri"/>
                <a:cs typeface="Calibri"/>
              </a:rPr>
              <a:t>YOU</a:t>
            </a:r>
            <a:r>
              <a:rPr lang="en-US" sz="1600" b="1">
                <a:solidFill>
                  <a:schemeClr val="tx2"/>
                </a:solidFill>
                <a:ea typeface="Calibri"/>
                <a:cs typeface="Calibri"/>
              </a:rPr>
              <a:t> are the Care Coordinator in this scenario. What happens next? Think through these questions and write down any ideas that stick out to you. </a:t>
            </a:r>
            <a:endParaRPr lang="en-US" sz="1600">
              <a:solidFill>
                <a:schemeClr val="tx2"/>
              </a:solidFill>
              <a:ea typeface="Calibri"/>
              <a:cs typeface="Calibri"/>
            </a:endParaRPr>
          </a:p>
          <a:p>
            <a:pPr>
              <a:spcBef>
                <a:spcPts val="0"/>
              </a:spcBef>
              <a:defRPr/>
            </a:pPr>
            <a:endParaRPr lang="en-JM" sz="2095">
              <a:solidFill>
                <a:schemeClr val="tx2"/>
              </a:solidFill>
              <a:ea typeface="Calibri"/>
              <a:cs typeface="Calibri"/>
            </a:endParaRPr>
          </a:p>
        </p:txBody>
      </p:sp>
      <p:pic>
        <p:nvPicPr>
          <p:cNvPr id="16" name="Picture 15" descr="A cartoon of a person&#10;&#10;Description automatically generated">
            <a:extLst>
              <a:ext uri="{FF2B5EF4-FFF2-40B4-BE49-F238E27FC236}">
                <a16:creationId xmlns:a16="http://schemas.microsoft.com/office/drawing/2014/main" id="{D71ABCBF-78DF-5181-B264-F9BAB91260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81896" y="-14673"/>
            <a:ext cx="3470300" cy="6609437"/>
          </a:xfrm>
          <a:prstGeom prst="rect">
            <a:avLst/>
          </a:prstGeom>
        </p:spPr>
      </p:pic>
    </p:spTree>
    <p:extLst>
      <p:ext uri="{BB962C8B-B14F-4D97-AF65-F5344CB8AC3E}">
        <p14:creationId xmlns:p14="http://schemas.microsoft.com/office/powerpoint/2010/main" val="2845368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488279" y="1039103"/>
            <a:ext cx="11181816" cy="4792934"/>
          </a:xfrm>
        </p:spPr>
        <p:txBody>
          <a:bodyPr>
            <a:noAutofit/>
          </a:bodyPr>
          <a:lstStyle/>
          <a:p>
            <a:pPr marL="457200" lvl="1" indent="0">
              <a:buNone/>
            </a:pPr>
            <a:r>
              <a:rPr lang="en-US" sz="1600" b="1"/>
              <a:t>Just prior to discharge (1-3 days)</a:t>
            </a:r>
          </a:p>
          <a:p>
            <a:pPr lvl="2">
              <a:buFont typeface="Arial" panose="020B0604020202020204" pitchFamily="34" charset="0"/>
              <a:buChar char="•"/>
            </a:pPr>
            <a:r>
              <a:rPr lang="en-US" sz="1200"/>
              <a:t>Confirm that readiness assessment components are complete</a:t>
            </a:r>
          </a:p>
          <a:p>
            <a:pPr lvl="2">
              <a:buFont typeface="Arial" panose="020B0604020202020204" pitchFamily="34" charset="0"/>
              <a:buChar char="•"/>
            </a:pPr>
            <a:r>
              <a:rPr lang="en-US" sz="1200"/>
              <a:t>Confirm orders, including that the home health agency is ready to assume care upon discharge</a:t>
            </a:r>
          </a:p>
          <a:p>
            <a:pPr lvl="2">
              <a:buFont typeface="Arial" panose="020B0604020202020204" pitchFamily="34" charset="0"/>
              <a:buChar char="•"/>
            </a:pPr>
            <a:r>
              <a:rPr lang="en-US" sz="1200"/>
              <a:t>Confirm all needed equipment and supplies have been delivered and that equipment is functioning properly</a:t>
            </a:r>
          </a:p>
          <a:p>
            <a:pPr lvl="2">
              <a:buFont typeface="Arial" panose="020B0604020202020204" pitchFamily="34" charset="0"/>
              <a:buChar char="•"/>
            </a:pPr>
            <a:r>
              <a:rPr lang="en-US" sz="1200"/>
              <a:t>Check in with family for last minute needs or changes, including readiness of home and transportation needs</a:t>
            </a:r>
          </a:p>
          <a:p>
            <a:pPr marL="457200" lvl="1" indent="0">
              <a:buNone/>
            </a:pPr>
            <a:r>
              <a:rPr lang="en-US" sz="1600" b="1"/>
              <a:t>Day of discharge</a:t>
            </a:r>
          </a:p>
          <a:p>
            <a:pPr lvl="2">
              <a:buFont typeface="Arial" panose="020B0604020202020204" pitchFamily="34" charset="0"/>
              <a:buChar char="•"/>
            </a:pPr>
            <a:r>
              <a:rPr lang="en-US" sz="1200"/>
              <a:t>Care team “huddle” to review sequence of discharge events</a:t>
            </a:r>
          </a:p>
          <a:p>
            <a:pPr lvl="2">
              <a:buFont typeface="Arial" panose="020B0604020202020204" pitchFamily="34" charset="0"/>
              <a:buChar char="•"/>
            </a:pPr>
            <a:r>
              <a:rPr lang="en-US" sz="1200"/>
              <a:t>Check in (again) with home health agency to confirm nurse availability for PDN, to ensure no last-minute changes</a:t>
            </a:r>
          </a:p>
          <a:p>
            <a:pPr lvl="2">
              <a:buFont typeface="Arial" panose="020B0604020202020204" pitchFamily="34" charset="0"/>
              <a:buChar char="•"/>
            </a:pPr>
            <a:r>
              <a:rPr lang="en-US" sz="1200"/>
              <a:t>Confirm transportation has been set up</a:t>
            </a:r>
          </a:p>
          <a:p>
            <a:pPr lvl="2">
              <a:buFont typeface="Arial" panose="020B0604020202020204" pitchFamily="34" charset="0"/>
              <a:buChar char="•"/>
            </a:pPr>
            <a:r>
              <a:rPr lang="en-US" sz="1200"/>
              <a:t>Check in with family for last minute needs or changes</a:t>
            </a:r>
          </a:p>
          <a:p>
            <a:pPr lvl="2">
              <a:buFont typeface="Arial" panose="020B0604020202020204" pitchFamily="34" charset="0"/>
              <a:buChar char="•"/>
            </a:pPr>
            <a:r>
              <a:rPr lang="en-US" sz="1200"/>
              <a:t>Confirm prescriptions are filled</a:t>
            </a:r>
          </a:p>
          <a:p>
            <a:pPr lvl="2">
              <a:buFont typeface="Arial" panose="020B0604020202020204" pitchFamily="34" charset="0"/>
              <a:buChar char="•"/>
            </a:pPr>
            <a:r>
              <a:rPr lang="en-US" sz="1200"/>
              <a:t>Confirm that PCP is in place and follow up visit is scheduled</a:t>
            </a:r>
          </a:p>
          <a:p>
            <a:pPr lvl="2">
              <a:buFont typeface="Arial" panose="020B0604020202020204" pitchFamily="34" charset="0"/>
              <a:buChar char="•"/>
            </a:pPr>
            <a:r>
              <a:rPr lang="en-US" sz="1200"/>
              <a:t>Make sure member/family understands process for reporting missed shifts and has the care coordinator’s contact information</a:t>
            </a:r>
          </a:p>
          <a:p>
            <a:pPr marL="457200" lvl="1" indent="0">
              <a:buNone/>
            </a:pPr>
            <a:r>
              <a:rPr lang="en-US" sz="1600" b="1"/>
              <a:t>Post discharge (1-3 days or within the week, depending on needs and family preferences)</a:t>
            </a:r>
          </a:p>
          <a:p>
            <a:pPr lvl="2">
              <a:buFont typeface="Arial" panose="020B0604020202020204" pitchFamily="34" charset="0"/>
              <a:buChar char="•"/>
            </a:pPr>
            <a:r>
              <a:rPr lang="en-US" sz="1200"/>
              <a:t>Check in with family to confirm services are being received as prescribed, assess for gaps, and to identify new needs or changes</a:t>
            </a:r>
          </a:p>
          <a:p>
            <a:pPr lvl="2">
              <a:buFont typeface="Arial" panose="020B0604020202020204" pitchFamily="34" charset="0"/>
              <a:buChar char="•"/>
            </a:pPr>
            <a:r>
              <a:rPr lang="en-US" sz="1200"/>
              <a:t>Plan for and confirm any upcoming appointments</a:t>
            </a:r>
          </a:p>
          <a:p>
            <a:pPr marL="457200" lvl="1" indent="0">
              <a:buNone/>
            </a:pPr>
            <a:r>
              <a:rPr lang="en-US" sz="1600" b="1"/>
              <a:t>Ongoing</a:t>
            </a:r>
          </a:p>
          <a:p>
            <a:pPr lvl="2">
              <a:buFont typeface="Arial" panose="020B0604020202020204" pitchFamily="34" charset="0"/>
              <a:buChar char="•"/>
            </a:pPr>
            <a:r>
              <a:rPr lang="en-US" sz="1200"/>
              <a:t>Frequent check-ins </a:t>
            </a:r>
            <a:r>
              <a:rPr lang="en-US" sz="1200" b="1">
                <a:solidFill>
                  <a:schemeClr val="accent1"/>
                </a:solidFill>
              </a:rPr>
              <a:t>(for those receiving PDN, this means a minimum of one face-to-face visit and one telephone contact each month)</a:t>
            </a:r>
          </a:p>
          <a:p>
            <a:pPr lvl="2">
              <a:buFont typeface="Arial" panose="020B0604020202020204" pitchFamily="34" charset="0"/>
              <a:buChar char="•"/>
            </a:pPr>
            <a:r>
              <a:rPr lang="en-US" sz="1200"/>
              <a:t>Education and coaching as needs/condition of the member changes</a:t>
            </a:r>
          </a:p>
          <a:p>
            <a:pPr lvl="2">
              <a:buFont typeface="Arial" panose="020B0604020202020204" pitchFamily="34" charset="0"/>
              <a:buChar char="•"/>
            </a:pPr>
            <a:r>
              <a:rPr lang="en-US" sz="1200"/>
              <a:t>Routine MDTs, assessments, and care plan updates</a:t>
            </a:r>
          </a:p>
          <a:p>
            <a:pPr lvl="2">
              <a:buFont typeface="Arial" panose="020B0604020202020204" pitchFamily="34" charset="0"/>
              <a:buChar char="•"/>
            </a:pPr>
            <a:r>
              <a:rPr lang="en-US" sz="1200"/>
              <a:t>Continue to make sure member/family understands process for reporting missed shifts and has the care coordinator’s contact information</a:t>
            </a:r>
          </a:p>
          <a:p>
            <a:pPr lvl="2">
              <a:buFont typeface="Arial" panose="020B0604020202020204" pitchFamily="34" charset="0"/>
              <a:buChar char="•"/>
            </a:pPr>
            <a:r>
              <a:rPr lang="en-US" sz="1200"/>
              <a:t>Frequent communication with supervisor for when issues arise and to resolve persistent barriers to services (such as missed PDN shifts)</a:t>
            </a:r>
          </a:p>
          <a:p>
            <a:pPr lvl="1"/>
            <a:endParaRPr lang="en-US" sz="1200"/>
          </a:p>
          <a:p>
            <a:pPr lvl="1"/>
            <a:endParaRPr lang="en-US"/>
          </a:p>
          <a:p>
            <a:endParaRPr lang="en-US"/>
          </a:p>
          <a:p>
            <a:endParaRPr lang="en-US"/>
          </a:p>
        </p:txBody>
      </p:sp>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69489-DF73-4A76-950F-93D686310C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670680" y="352023"/>
            <a:ext cx="12933559" cy="553998"/>
          </a:xfrm>
        </p:spPr>
        <p:txBody>
          <a:bodyPr/>
          <a:lstStyle/>
          <a:p>
            <a:r>
              <a:rPr lang="en-US"/>
              <a:t>Ongoing Services and Supports for Children Receiving PDN and their Families</a:t>
            </a:r>
          </a:p>
        </p:txBody>
      </p:sp>
      <p:sp>
        <p:nvSpPr>
          <p:cNvPr id="6" name="TextBox 5">
            <a:extLst>
              <a:ext uri="{FF2B5EF4-FFF2-40B4-BE49-F238E27FC236}">
                <a16:creationId xmlns:a16="http://schemas.microsoft.com/office/drawing/2014/main" id="{8CEBC3D5-EC98-065D-B8BF-D35987BE9DEE}"/>
              </a:ext>
            </a:extLst>
          </p:cNvPr>
          <p:cNvSpPr txBox="1"/>
          <p:nvPr/>
        </p:nvSpPr>
        <p:spPr>
          <a:xfrm>
            <a:off x="179293" y="638993"/>
            <a:ext cx="66279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4546A"/>
                </a:solidFill>
                <a:effectLst/>
                <a:uLnTx/>
                <a:uFillTx/>
                <a:latin typeface="Calibri" panose="020F0502020204030204"/>
                <a:ea typeface="+mn-ea"/>
                <a:cs typeface="+mn-cs"/>
              </a:rPr>
              <a:t>Care Coordination Check List (Example for Suarez Family)</a:t>
            </a:r>
          </a:p>
        </p:txBody>
      </p:sp>
      <p:sp>
        <p:nvSpPr>
          <p:cNvPr id="8" name="Freeform 72">
            <a:extLst>
              <a:ext uri="{FF2B5EF4-FFF2-40B4-BE49-F238E27FC236}">
                <a16:creationId xmlns:a16="http://schemas.microsoft.com/office/drawing/2014/main" id="{03264CEA-2F0E-EE75-8740-2791CCC778CD}"/>
              </a:ext>
            </a:extLst>
          </p:cNvPr>
          <p:cNvSpPr>
            <a:spLocks noChangeArrowheads="1"/>
          </p:cNvSpPr>
          <p:nvPr/>
        </p:nvSpPr>
        <p:spPr bwMode="auto">
          <a:xfrm>
            <a:off x="518330" y="1009214"/>
            <a:ext cx="400067" cy="408470"/>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2">
              <a:lumMod val="9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V" sz="898"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Graphic 8" descr="Checkmark with solid fill">
            <a:extLst>
              <a:ext uri="{FF2B5EF4-FFF2-40B4-BE49-F238E27FC236}">
                <a16:creationId xmlns:a16="http://schemas.microsoft.com/office/drawing/2014/main" id="{0A6D36AB-F652-9411-2EE3-AE2BA4E0F60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2067" y="993915"/>
            <a:ext cx="398152" cy="398152"/>
          </a:xfrm>
          <a:prstGeom prst="rect">
            <a:avLst/>
          </a:prstGeom>
          <a:effectLst>
            <a:outerShdw blurRad="50800" dist="38100" dir="2700000" algn="tl" rotWithShape="0">
              <a:prstClr val="black">
                <a:alpha val="40000"/>
              </a:prstClr>
            </a:outerShdw>
          </a:effectLst>
        </p:spPr>
      </p:pic>
      <p:sp>
        <p:nvSpPr>
          <p:cNvPr id="10" name="Freeform 72">
            <a:extLst>
              <a:ext uri="{FF2B5EF4-FFF2-40B4-BE49-F238E27FC236}">
                <a16:creationId xmlns:a16="http://schemas.microsoft.com/office/drawing/2014/main" id="{0AE7494E-5884-2584-1E88-1BF60FF284B4}"/>
              </a:ext>
            </a:extLst>
          </p:cNvPr>
          <p:cNvSpPr>
            <a:spLocks noChangeArrowheads="1"/>
          </p:cNvSpPr>
          <p:nvPr/>
        </p:nvSpPr>
        <p:spPr bwMode="auto">
          <a:xfrm>
            <a:off x="518329" y="2140379"/>
            <a:ext cx="400067" cy="408470"/>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2">
              <a:lumMod val="9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V" sz="898"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1" name="Graphic 10" descr="Checkmark with solid fill">
            <a:extLst>
              <a:ext uri="{FF2B5EF4-FFF2-40B4-BE49-F238E27FC236}">
                <a16:creationId xmlns:a16="http://schemas.microsoft.com/office/drawing/2014/main" id="{9E8D80EB-4A58-F8FE-A09A-91A4DA98509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2067" y="2140379"/>
            <a:ext cx="398152" cy="398152"/>
          </a:xfrm>
          <a:prstGeom prst="rect">
            <a:avLst/>
          </a:prstGeom>
          <a:effectLst>
            <a:outerShdw blurRad="50800" dist="38100" dir="2700000" algn="tl" rotWithShape="0">
              <a:prstClr val="black">
                <a:alpha val="40000"/>
              </a:prstClr>
            </a:outerShdw>
          </a:effectLst>
        </p:spPr>
      </p:pic>
      <p:sp>
        <p:nvSpPr>
          <p:cNvPr id="12" name="Freeform 72">
            <a:extLst>
              <a:ext uri="{FF2B5EF4-FFF2-40B4-BE49-F238E27FC236}">
                <a16:creationId xmlns:a16="http://schemas.microsoft.com/office/drawing/2014/main" id="{2A7B3931-0F9C-66E7-C613-99A43EE4EA46}"/>
              </a:ext>
            </a:extLst>
          </p:cNvPr>
          <p:cNvSpPr>
            <a:spLocks noChangeArrowheads="1"/>
          </p:cNvSpPr>
          <p:nvPr/>
        </p:nvSpPr>
        <p:spPr bwMode="auto">
          <a:xfrm>
            <a:off x="488279" y="4054857"/>
            <a:ext cx="400067" cy="408470"/>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2">
              <a:lumMod val="9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V" sz="898"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3" name="Graphic 12" descr="Checkmark with solid fill">
            <a:extLst>
              <a:ext uri="{FF2B5EF4-FFF2-40B4-BE49-F238E27FC236}">
                <a16:creationId xmlns:a16="http://schemas.microsoft.com/office/drawing/2014/main" id="{24D57630-D7D8-68FF-4DCC-67407356E8D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4505" y="4029240"/>
            <a:ext cx="398152" cy="398152"/>
          </a:xfrm>
          <a:prstGeom prst="rect">
            <a:avLst/>
          </a:prstGeom>
          <a:effectLst>
            <a:outerShdw blurRad="50800" dist="38100" dir="2700000" algn="tl" rotWithShape="0">
              <a:prstClr val="black">
                <a:alpha val="40000"/>
              </a:prstClr>
            </a:outerShdw>
          </a:effectLst>
        </p:spPr>
      </p:pic>
      <p:sp>
        <p:nvSpPr>
          <p:cNvPr id="14" name="Freeform 72">
            <a:extLst>
              <a:ext uri="{FF2B5EF4-FFF2-40B4-BE49-F238E27FC236}">
                <a16:creationId xmlns:a16="http://schemas.microsoft.com/office/drawing/2014/main" id="{B659AF69-BBF2-2E1E-27E0-626B369C4311}"/>
              </a:ext>
            </a:extLst>
          </p:cNvPr>
          <p:cNvSpPr>
            <a:spLocks noChangeArrowheads="1"/>
          </p:cNvSpPr>
          <p:nvPr/>
        </p:nvSpPr>
        <p:spPr bwMode="auto">
          <a:xfrm>
            <a:off x="518328" y="4782662"/>
            <a:ext cx="400067" cy="408470"/>
          </a:xfrm>
          <a:custGeom>
            <a:avLst/>
            <a:gdLst>
              <a:gd name="T0" fmla="*/ 0 w 1234"/>
              <a:gd name="T1" fmla="*/ 627 h 1254"/>
              <a:gd name="T2" fmla="*/ 0 w 1234"/>
              <a:gd name="T3" fmla="*/ 627 h 1254"/>
              <a:gd name="T4" fmla="*/ 626 w 1234"/>
              <a:gd name="T5" fmla="*/ 0 h 1254"/>
              <a:gd name="T6" fmla="*/ 1233 w 1234"/>
              <a:gd name="T7" fmla="*/ 627 h 1254"/>
              <a:gd name="T8" fmla="*/ 626 w 1234"/>
              <a:gd name="T9" fmla="*/ 1253 h 1254"/>
              <a:gd name="T10" fmla="*/ 0 w 1234"/>
              <a:gd name="T11" fmla="*/ 627 h 1254"/>
            </a:gdLst>
            <a:ahLst/>
            <a:cxnLst>
              <a:cxn ang="0">
                <a:pos x="T0" y="T1"/>
              </a:cxn>
              <a:cxn ang="0">
                <a:pos x="T2" y="T3"/>
              </a:cxn>
              <a:cxn ang="0">
                <a:pos x="T4" y="T5"/>
              </a:cxn>
              <a:cxn ang="0">
                <a:pos x="T6" y="T7"/>
              </a:cxn>
              <a:cxn ang="0">
                <a:pos x="T8" y="T9"/>
              </a:cxn>
              <a:cxn ang="0">
                <a:pos x="T10" y="T11"/>
              </a:cxn>
            </a:cxnLst>
            <a:rect l="0" t="0" r="r" b="b"/>
            <a:pathLst>
              <a:path w="1234" h="1254">
                <a:moveTo>
                  <a:pt x="0" y="627"/>
                </a:moveTo>
                <a:lnTo>
                  <a:pt x="0" y="627"/>
                </a:lnTo>
                <a:cubicBezTo>
                  <a:pt x="0" y="294"/>
                  <a:pt x="274" y="0"/>
                  <a:pt x="626" y="0"/>
                </a:cubicBezTo>
                <a:cubicBezTo>
                  <a:pt x="959" y="0"/>
                  <a:pt x="1233" y="294"/>
                  <a:pt x="1233" y="627"/>
                </a:cubicBezTo>
                <a:cubicBezTo>
                  <a:pt x="1233" y="979"/>
                  <a:pt x="959" y="1253"/>
                  <a:pt x="626" y="1253"/>
                </a:cubicBezTo>
                <a:cubicBezTo>
                  <a:pt x="274" y="1253"/>
                  <a:pt x="0" y="979"/>
                  <a:pt x="0" y="627"/>
                </a:cubicBezTo>
              </a:path>
            </a:pathLst>
          </a:custGeom>
          <a:solidFill>
            <a:schemeClr val="bg2">
              <a:lumMod val="9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V" sz="898"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5" name="Graphic 14" descr="Checkmark with solid fill">
            <a:extLst>
              <a:ext uri="{FF2B5EF4-FFF2-40B4-BE49-F238E27FC236}">
                <a16:creationId xmlns:a16="http://schemas.microsoft.com/office/drawing/2014/main" id="{F2A622EF-57D8-C548-660E-C43AF949F06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2067" y="4777552"/>
            <a:ext cx="398152" cy="398152"/>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D1B91D98-48B4-0FF3-6C84-C6B2E045E415}"/>
              </a:ext>
            </a:extLst>
          </p:cNvPr>
          <p:cNvSpPr/>
          <p:nvPr/>
        </p:nvSpPr>
        <p:spPr>
          <a:xfrm>
            <a:off x="450600" y="4102686"/>
            <a:ext cx="11290799" cy="22536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F3378DF6-BD15-32AE-CAC5-DAE627B9CDB4}"/>
              </a:ext>
            </a:extLst>
          </p:cNvPr>
          <p:cNvSpPr/>
          <p:nvPr/>
        </p:nvSpPr>
        <p:spPr>
          <a:xfrm>
            <a:off x="39856" y="4200244"/>
            <a:ext cx="403672" cy="1176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2209535-22C1-99BD-60B4-58D7F717C8A3}"/>
              </a:ext>
            </a:extLst>
          </p:cNvPr>
          <p:cNvSpPr/>
          <p:nvPr/>
        </p:nvSpPr>
        <p:spPr>
          <a:xfrm>
            <a:off x="32783" y="4928049"/>
            <a:ext cx="403672" cy="1176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809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oy&#10;&#10;Description automatically generated">
            <a:extLst>
              <a:ext uri="{FF2B5EF4-FFF2-40B4-BE49-F238E27FC236}">
                <a16:creationId xmlns:a16="http://schemas.microsoft.com/office/drawing/2014/main" id="{FFC9E1C4-C287-BABF-A80C-E70876E2FE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2335" y="-67098"/>
            <a:ext cx="3652197" cy="3650979"/>
          </a:xfrm>
          <a:prstGeom prst="rect">
            <a:avLst/>
          </a:prstGeom>
        </p:spPr>
      </p:pic>
      <p:sp>
        <p:nvSpPr>
          <p:cNvPr id="5" name="Rectangle 4">
            <a:extLst>
              <a:ext uri="{FF2B5EF4-FFF2-40B4-BE49-F238E27FC236}">
                <a16:creationId xmlns:a16="http://schemas.microsoft.com/office/drawing/2014/main" id="{685F4AF9-8D60-B90A-3E82-B214BC7AF9E5}"/>
              </a:ext>
            </a:extLst>
          </p:cNvPr>
          <p:cNvSpPr/>
          <p:nvPr/>
        </p:nvSpPr>
        <p:spPr>
          <a:xfrm>
            <a:off x="0" y="2705859"/>
            <a:ext cx="12161838" cy="3650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3687503" y="-2739515"/>
            <a:ext cx="10515600" cy="1778816"/>
          </a:xfrm>
        </p:spPr>
        <p:txBody>
          <a:bodyPr>
            <a:normAutofit/>
          </a:bodyPr>
          <a:lstStyle/>
          <a:p>
            <a:pPr lvl="1"/>
            <a:r>
              <a:rPr lang="en-US"/>
              <a:t>Daughter’s Medical History and Current Needs:</a:t>
            </a:r>
          </a:p>
          <a:p>
            <a:pPr lvl="1"/>
            <a:r>
              <a:rPr lang="en-US"/>
              <a:t>The Suarez’ family’s goals:</a:t>
            </a:r>
          </a:p>
          <a:p>
            <a:pPr marL="457200" lvl="1" indent="0">
              <a:buNone/>
            </a:pPr>
            <a:endParaRPr lang="en-US"/>
          </a:p>
          <a:p>
            <a:pPr marL="457200" lvl="1" indent="0">
              <a:buNone/>
            </a:pPr>
            <a:endParaRPr lang="en-US"/>
          </a:p>
        </p:txBody>
      </p:sp>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69489-DF73-4A76-950F-93D686310C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a:xfrm>
            <a:off x="838199" y="379685"/>
            <a:ext cx="8704153" cy="276999"/>
          </a:xfrm>
        </p:spPr>
        <p:txBody>
          <a:bodyPr/>
          <a:lstStyle/>
          <a:p>
            <a:r>
              <a:rPr lang="en-US"/>
              <a:t>CASE STUDY: The Suarez Family</a:t>
            </a:r>
          </a:p>
        </p:txBody>
      </p:sp>
      <p:sp>
        <p:nvSpPr>
          <p:cNvPr id="6" name="Rectangle 5">
            <a:extLst>
              <a:ext uri="{FF2B5EF4-FFF2-40B4-BE49-F238E27FC236}">
                <a16:creationId xmlns:a16="http://schemas.microsoft.com/office/drawing/2014/main" id="{C239A1F7-4B85-F020-C7D5-46F34162784B}"/>
              </a:ext>
            </a:extLst>
          </p:cNvPr>
          <p:cNvSpPr/>
          <p:nvPr/>
        </p:nvSpPr>
        <p:spPr>
          <a:xfrm>
            <a:off x="152400" y="2566962"/>
            <a:ext cx="12009438" cy="365049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AA05F1CE-73B7-6617-E913-ADE5B03C20A8}"/>
              </a:ext>
            </a:extLst>
          </p:cNvPr>
          <p:cNvSpPr/>
          <p:nvPr/>
        </p:nvSpPr>
        <p:spPr>
          <a:xfrm>
            <a:off x="333123" y="2928009"/>
            <a:ext cx="5747796" cy="2928395"/>
          </a:xfrm>
          <a:prstGeom prst="parallelogram">
            <a:avLst/>
          </a:pr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FC4CA17-A393-DD44-737D-73F866340D50}"/>
              </a:ext>
            </a:extLst>
          </p:cNvPr>
          <p:cNvSpPr txBox="1"/>
          <p:nvPr/>
        </p:nvSpPr>
        <p:spPr>
          <a:xfrm>
            <a:off x="958008" y="3115332"/>
            <a:ext cx="4609224" cy="2923877"/>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tx2"/>
                </a:solidFill>
              </a:rPr>
              <a:t>Uses a wheelchair and has leg braces. </a:t>
            </a:r>
            <a:r>
              <a:rPr lang="en-US" sz="1400">
                <a:solidFill>
                  <a:schemeClr val="accent1"/>
                </a:solidFill>
              </a:rPr>
              <a:t>Current wheelchair is not functioning properly.</a:t>
            </a:r>
          </a:p>
          <a:p>
            <a:pPr marL="285750" indent="-285750">
              <a:buFont typeface="Arial" panose="020B0604020202020204" pitchFamily="34" charset="0"/>
              <a:buChar char="•"/>
            </a:pPr>
            <a:r>
              <a:rPr lang="en-US" sz="1400">
                <a:solidFill>
                  <a:schemeClr val="tx2"/>
                </a:solidFill>
              </a:rPr>
              <a:t>One person assist for transfers</a:t>
            </a:r>
          </a:p>
          <a:p>
            <a:pPr marL="285750" indent="-285750">
              <a:buFont typeface="Arial" panose="020B0604020202020204" pitchFamily="34" charset="0"/>
              <a:buChar char="•"/>
            </a:pPr>
            <a:r>
              <a:rPr lang="en-US" sz="1400">
                <a:solidFill>
                  <a:schemeClr val="tx2"/>
                </a:solidFill>
              </a:rPr>
              <a:t>Uses a straight catheter and diapers. </a:t>
            </a:r>
            <a:r>
              <a:rPr lang="en-US" sz="1400">
                <a:solidFill>
                  <a:schemeClr val="accent1"/>
                </a:solidFill>
              </a:rPr>
              <a:t>Hurricane season is approaching and mom is afraid they don’t have enough back up supplies.</a:t>
            </a:r>
          </a:p>
          <a:p>
            <a:pPr marL="285750" indent="-285750">
              <a:buFont typeface="Arial" panose="020B0604020202020204" pitchFamily="34" charset="0"/>
              <a:buChar char="•"/>
            </a:pPr>
            <a:r>
              <a:rPr lang="en-US" sz="1400">
                <a:solidFill>
                  <a:schemeClr val="tx2"/>
                </a:solidFill>
              </a:rPr>
              <a:t>Hydrocephaly (shunt in place)</a:t>
            </a:r>
          </a:p>
          <a:p>
            <a:pPr marL="285750" indent="-285750">
              <a:buFont typeface="Arial" panose="020B0604020202020204" pitchFamily="34" charset="0"/>
              <a:buChar char="•"/>
            </a:pPr>
            <a:r>
              <a:rPr lang="en-US" sz="1400">
                <a:solidFill>
                  <a:schemeClr val="tx2"/>
                </a:solidFill>
              </a:rPr>
              <a:t>Trouble swallowing</a:t>
            </a:r>
          </a:p>
          <a:p>
            <a:pPr marL="285750" indent="-285750">
              <a:buFont typeface="Arial" panose="020B0604020202020204" pitchFamily="34" charset="0"/>
              <a:buChar char="•"/>
            </a:pPr>
            <a:r>
              <a:rPr lang="en-US" sz="1400">
                <a:solidFill>
                  <a:schemeClr val="tx2"/>
                </a:solidFill>
              </a:rPr>
              <a:t>Central Apnea – requires bi-PAP at night. </a:t>
            </a:r>
            <a:r>
              <a:rPr lang="en-US" sz="1400">
                <a:solidFill>
                  <a:schemeClr val="accent1"/>
                </a:solidFill>
              </a:rPr>
              <a:t>Parents need education as they report frequent “beeps”</a:t>
            </a:r>
          </a:p>
          <a:p>
            <a:pPr marL="285750" indent="-285750">
              <a:buFont typeface="Arial" panose="020B0604020202020204" pitchFamily="34" charset="0"/>
              <a:buChar char="•"/>
            </a:pPr>
            <a:r>
              <a:rPr lang="en-US" sz="1400">
                <a:solidFill>
                  <a:schemeClr val="tx2"/>
                </a:solidFill>
              </a:rPr>
              <a:t>Medications: Oxybutynin, Amoxicillin</a:t>
            </a:r>
          </a:p>
          <a:p>
            <a:pPr marL="285750" indent="-285750">
              <a:buFont typeface="Arial" panose="020B0604020202020204" pitchFamily="34" charset="0"/>
              <a:buChar char="•"/>
            </a:pPr>
            <a:r>
              <a:rPr lang="en-US" sz="1400">
                <a:solidFill>
                  <a:schemeClr val="tx2"/>
                </a:solidFill>
              </a:rPr>
              <a:t>Allergies: Latex</a:t>
            </a:r>
          </a:p>
          <a:p>
            <a:endParaRPr lang="en-US" sz="1600"/>
          </a:p>
        </p:txBody>
      </p:sp>
      <p:sp>
        <p:nvSpPr>
          <p:cNvPr id="9" name="Parallelogram 8">
            <a:extLst>
              <a:ext uri="{FF2B5EF4-FFF2-40B4-BE49-F238E27FC236}">
                <a16:creationId xmlns:a16="http://schemas.microsoft.com/office/drawing/2014/main" id="{B1EF46C3-2732-DD8B-5329-D135858D1678}"/>
              </a:ext>
            </a:extLst>
          </p:cNvPr>
          <p:cNvSpPr/>
          <p:nvPr/>
        </p:nvSpPr>
        <p:spPr>
          <a:xfrm>
            <a:off x="6233319" y="2928009"/>
            <a:ext cx="5747796" cy="2928395"/>
          </a:xfrm>
          <a:prstGeom prst="parallelogram">
            <a:avLst/>
          </a:pr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43A74AA-A9CA-2040-ED2D-22A76D0C2FC3}"/>
              </a:ext>
            </a:extLst>
          </p:cNvPr>
          <p:cNvSpPr txBox="1"/>
          <p:nvPr/>
        </p:nvSpPr>
        <p:spPr>
          <a:xfrm>
            <a:off x="7000624" y="2961658"/>
            <a:ext cx="4213185" cy="2893100"/>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tx2"/>
                </a:solidFill>
              </a:rPr>
              <a:t>Daughter is attending virtual school but </a:t>
            </a:r>
            <a:r>
              <a:rPr lang="en-US" sz="1400">
                <a:solidFill>
                  <a:schemeClr val="accent1"/>
                </a:solidFill>
              </a:rPr>
              <a:t>is nervous to transition to in-person</a:t>
            </a:r>
            <a:r>
              <a:rPr lang="en-US" sz="1400">
                <a:solidFill>
                  <a:schemeClr val="tx2"/>
                </a:solidFill>
              </a:rPr>
              <a:t>, so has decided to continue virtual through the rest of the school year (in the last 9 weeks now).</a:t>
            </a:r>
          </a:p>
          <a:p>
            <a:pPr marL="285750" indent="-285750">
              <a:buFont typeface="Arial" panose="020B0604020202020204" pitchFamily="34" charset="0"/>
              <a:buChar char="•"/>
            </a:pPr>
            <a:r>
              <a:rPr lang="en-US" sz="1400">
                <a:solidFill>
                  <a:schemeClr val="tx2"/>
                </a:solidFill>
              </a:rPr>
              <a:t>Parents want daughter to be able to enjoy family time: meals with extended family, church gatherings, walks, and day trips to the beach. </a:t>
            </a:r>
            <a:r>
              <a:rPr lang="en-US" sz="1400">
                <a:solidFill>
                  <a:schemeClr val="accent1"/>
                </a:solidFill>
              </a:rPr>
              <a:t>The wheelchair is impairing their ability to participate in some activities, and the transition in general has been a stressor on the family, so they have not been able to attend church yet or go to the beach.</a:t>
            </a:r>
          </a:p>
          <a:p>
            <a:pPr marL="285750" indent="-285750">
              <a:buFont typeface="Arial" panose="020B0604020202020204" pitchFamily="34" charset="0"/>
              <a:buChar char="•"/>
            </a:pPr>
            <a:r>
              <a:rPr lang="en-US" sz="1400">
                <a:solidFill>
                  <a:schemeClr val="accent1"/>
                </a:solidFill>
              </a:rPr>
              <a:t>Some PDN shifts have been missed and the Suarez Family would like some consistency. </a:t>
            </a:r>
          </a:p>
        </p:txBody>
      </p:sp>
      <p:sp>
        <p:nvSpPr>
          <p:cNvPr id="11" name="TextBox 10">
            <a:extLst>
              <a:ext uri="{FF2B5EF4-FFF2-40B4-BE49-F238E27FC236}">
                <a16:creationId xmlns:a16="http://schemas.microsoft.com/office/drawing/2014/main" id="{4C346391-9A79-F52E-8C82-99DF18A4A51D}"/>
              </a:ext>
            </a:extLst>
          </p:cNvPr>
          <p:cNvSpPr txBox="1"/>
          <p:nvPr/>
        </p:nvSpPr>
        <p:spPr>
          <a:xfrm>
            <a:off x="1345996" y="1835005"/>
            <a:ext cx="4363656" cy="954107"/>
          </a:xfrm>
          <a:prstGeom prst="rect">
            <a:avLst/>
          </a:prstGeom>
          <a:solidFill>
            <a:schemeClr val="bg1">
              <a:alpha val="65741"/>
            </a:schemeClr>
          </a:solidFill>
          <a:ln>
            <a:solidFill>
              <a:schemeClr val="accent1"/>
            </a:solidFill>
          </a:ln>
        </p:spPr>
        <p:txBody>
          <a:bodyPr wrap="square" rtlCol="0">
            <a:spAutoFit/>
          </a:bodyPr>
          <a:lstStyle/>
          <a:p>
            <a:pPr algn="ctr"/>
            <a:r>
              <a:rPr lang="en-US" sz="2800" b="1">
                <a:solidFill>
                  <a:schemeClr val="tx2"/>
                </a:solidFill>
                <a:latin typeface="+mj-lt"/>
              </a:rPr>
              <a:t>Daughter’s Medical History and Current Needs</a:t>
            </a:r>
          </a:p>
        </p:txBody>
      </p:sp>
      <p:sp>
        <p:nvSpPr>
          <p:cNvPr id="12" name="TextBox 11">
            <a:extLst>
              <a:ext uri="{FF2B5EF4-FFF2-40B4-BE49-F238E27FC236}">
                <a16:creationId xmlns:a16="http://schemas.microsoft.com/office/drawing/2014/main" id="{34A5D811-122C-DFE6-4644-6A55F78D0CE9}"/>
              </a:ext>
            </a:extLst>
          </p:cNvPr>
          <p:cNvSpPr txBox="1"/>
          <p:nvPr/>
        </p:nvSpPr>
        <p:spPr>
          <a:xfrm>
            <a:off x="7173444" y="2216288"/>
            <a:ext cx="4363656" cy="523220"/>
          </a:xfrm>
          <a:prstGeom prst="rect">
            <a:avLst/>
          </a:prstGeom>
          <a:solidFill>
            <a:schemeClr val="bg1">
              <a:alpha val="65741"/>
            </a:schemeClr>
          </a:solidFill>
          <a:ln>
            <a:solidFill>
              <a:schemeClr val="accent1"/>
            </a:solidFill>
          </a:ln>
        </p:spPr>
        <p:txBody>
          <a:bodyPr wrap="square" rtlCol="0">
            <a:spAutoFit/>
          </a:bodyPr>
          <a:lstStyle/>
          <a:p>
            <a:pPr algn="ctr"/>
            <a:r>
              <a:rPr lang="en-US" sz="2800" b="1">
                <a:solidFill>
                  <a:schemeClr val="tx2"/>
                </a:solidFill>
                <a:latin typeface="+mj-lt"/>
              </a:rPr>
              <a:t>Suarez Family Goals</a:t>
            </a:r>
          </a:p>
        </p:txBody>
      </p:sp>
      <p:pic>
        <p:nvPicPr>
          <p:cNvPr id="14" name="Graphic 13" descr="Medicine with solid fill">
            <a:extLst>
              <a:ext uri="{FF2B5EF4-FFF2-40B4-BE49-F238E27FC236}">
                <a16:creationId xmlns:a16="http://schemas.microsoft.com/office/drawing/2014/main" id="{F24E228A-3919-4364-4BF1-720DBB622D8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1472" y="5408626"/>
            <a:ext cx="742864" cy="742864"/>
          </a:xfrm>
          <a:prstGeom prst="rect">
            <a:avLst/>
          </a:prstGeom>
        </p:spPr>
      </p:pic>
      <p:pic>
        <p:nvPicPr>
          <p:cNvPr id="16" name="Graphic 15" descr="Schoolhouse with solid fill">
            <a:extLst>
              <a:ext uri="{FF2B5EF4-FFF2-40B4-BE49-F238E27FC236}">
                <a16:creationId xmlns:a16="http://schemas.microsoft.com/office/drawing/2014/main" id="{81580614-94CD-4CB9-E3FC-12BCBEC97EA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795812" y="5252437"/>
            <a:ext cx="914400" cy="914400"/>
          </a:xfrm>
          <a:prstGeom prst="rect">
            <a:avLst/>
          </a:prstGeom>
        </p:spPr>
      </p:pic>
    </p:spTree>
    <p:extLst>
      <p:ext uri="{BB962C8B-B14F-4D97-AF65-F5344CB8AC3E}">
        <p14:creationId xmlns:p14="http://schemas.microsoft.com/office/powerpoint/2010/main" val="762911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314960" y="794072"/>
            <a:ext cx="10515600" cy="414716"/>
          </a:xfrm>
        </p:spPr>
        <p:txBody>
          <a:bodyPr>
            <a:normAutofit fontScale="77500" lnSpcReduction="20000"/>
          </a:bodyPr>
          <a:lstStyle/>
          <a:p>
            <a:pPr lvl="1"/>
            <a:r>
              <a:rPr lang="en-US" sz="2200"/>
              <a:t>Update the Care Plan, based on the daughter’s needs and family’s goals outlined on the previous slide</a:t>
            </a:r>
          </a:p>
          <a:p>
            <a:pPr lvl="1"/>
            <a:endParaRPr lang="en-US" sz="2200"/>
          </a:p>
          <a:p>
            <a:endParaRPr lang="en-US" sz="2200"/>
          </a:p>
          <a:p>
            <a:endParaRPr lang="en-US" sz="2200"/>
          </a:p>
        </p:txBody>
      </p:sp>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69489-DF73-4A76-950F-93D686310C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CASE STUDY: The Suarez Family – Updating the CARE PLAN</a:t>
            </a:r>
          </a:p>
        </p:txBody>
      </p:sp>
      <p:graphicFrame>
        <p:nvGraphicFramePr>
          <p:cNvPr id="5" name="Table 4">
            <a:extLst>
              <a:ext uri="{FF2B5EF4-FFF2-40B4-BE49-F238E27FC236}">
                <a16:creationId xmlns:a16="http://schemas.microsoft.com/office/drawing/2014/main" id="{D607DDFC-151D-3287-AA9B-2123BB0D9FF8}"/>
              </a:ext>
            </a:extLst>
          </p:cNvPr>
          <p:cNvGraphicFramePr>
            <a:graphicFrameLocks noGrp="1"/>
          </p:cNvGraphicFramePr>
          <p:nvPr>
            <p:extLst>
              <p:ext uri="{D42A27DB-BD31-4B8C-83A1-F6EECF244321}">
                <p14:modId xmlns:p14="http://schemas.microsoft.com/office/powerpoint/2010/main" val="3768588097"/>
              </p:ext>
            </p:extLst>
          </p:nvPr>
        </p:nvGraphicFramePr>
        <p:xfrm>
          <a:off x="314960" y="1227768"/>
          <a:ext cx="11562078" cy="3779520"/>
        </p:xfrm>
        <a:graphic>
          <a:graphicData uri="http://schemas.openxmlformats.org/drawingml/2006/table">
            <a:tbl>
              <a:tblPr firstRow="1" bandRow="1">
                <a:tableStyleId>{5C22544A-7EE6-4342-B048-85BDC9FD1C3A}</a:tableStyleId>
              </a:tblPr>
              <a:tblGrid>
                <a:gridCol w="1265265">
                  <a:extLst>
                    <a:ext uri="{9D8B030D-6E8A-4147-A177-3AD203B41FA5}">
                      <a16:colId xmlns:a16="http://schemas.microsoft.com/office/drawing/2014/main" val="3125961675"/>
                    </a:ext>
                  </a:extLst>
                </a:gridCol>
                <a:gridCol w="1251752">
                  <a:extLst>
                    <a:ext uri="{9D8B030D-6E8A-4147-A177-3AD203B41FA5}">
                      <a16:colId xmlns:a16="http://schemas.microsoft.com/office/drawing/2014/main" val="3490454792"/>
                    </a:ext>
                  </a:extLst>
                </a:gridCol>
                <a:gridCol w="1384916">
                  <a:extLst>
                    <a:ext uri="{9D8B030D-6E8A-4147-A177-3AD203B41FA5}">
                      <a16:colId xmlns:a16="http://schemas.microsoft.com/office/drawing/2014/main" val="659481662"/>
                    </a:ext>
                  </a:extLst>
                </a:gridCol>
                <a:gridCol w="2885243">
                  <a:extLst>
                    <a:ext uri="{9D8B030D-6E8A-4147-A177-3AD203B41FA5}">
                      <a16:colId xmlns:a16="http://schemas.microsoft.com/office/drawing/2014/main" val="2522537837"/>
                    </a:ext>
                  </a:extLst>
                </a:gridCol>
                <a:gridCol w="3266982">
                  <a:extLst>
                    <a:ext uri="{9D8B030D-6E8A-4147-A177-3AD203B41FA5}">
                      <a16:colId xmlns:a16="http://schemas.microsoft.com/office/drawing/2014/main" val="2942327150"/>
                    </a:ext>
                  </a:extLst>
                </a:gridCol>
                <a:gridCol w="1507920">
                  <a:extLst>
                    <a:ext uri="{9D8B030D-6E8A-4147-A177-3AD203B41FA5}">
                      <a16:colId xmlns:a16="http://schemas.microsoft.com/office/drawing/2014/main" val="3611410986"/>
                    </a:ext>
                  </a:extLst>
                </a:gridCol>
              </a:tblGrid>
              <a:tr h="370840">
                <a:tc>
                  <a:txBody>
                    <a:bodyPr/>
                    <a:lstStyle/>
                    <a:p>
                      <a:pPr algn="ctr"/>
                      <a:r>
                        <a:rPr lang="en-US" sz="1100"/>
                        <a:t>Service/Step</a:t>
                      </a:r>
                    </a:p>
                  </a:txBody>
                  <a:tcPr/>
                </a:tc>
                <a:tc>
                  <a:txBody>
                    <a:bodyPr/>
                    <a:lstStyle/>
                    <a:p>
                      <a:pPr algn="ctr"/>
                      <a:r>
                        <a:rPr lang="en-US" sz="1100"/>
                        <a:t>Goal(s)/Need(s)</a:t>
                      </a:r>
                    </a:p>
                  </a:txBody>
                  <a:tcPr/>
                </a:tc>
                <a:tc>
                  <a:txBody>
                    <a:bodyPr/>
                    <a:lstStyle/>
                    <a:p>
                      <a:pPr algn="ctr"/>
                      <a:r>
                        <a:rPr lang="en-US" sz="1100"/>
                        <a:t>Barrier(s)</a:t>
                      </a:r>
                    </a:p>
                  </a:txBody>
                  <a:tcPr/>
                </a:tc>
                <a:tc>
                  <a:txBody>
                    <a:bodyPr/>
                    <a:lstStyle/>
                    <a:p>
                      <a:pPr algn="ctr"/>
                      <a:r>
                        <a:rPr lang="en-US" sz="1100"/>
                        <a:t>Action(s) Needed</a:t>
                      </a:r>
                    </a:p>
                  </a:txBody>
                  <a:tcPr/>
                </a:tc>
                <a:tc>
                  <a:txBody>
                    <a:bodyPr/>
                    <a:lstStyle/>
                    <a:p>
                      <a:pPr algn="ctr"/>
                      <a:r>
                        <a:rPr lang="en-US" sz="1100"/>
                        <a:t>Responsible Person(s)</a:t>
                      </a:r>
                    </a:p>
                  </a:txBody>
                  <a:tcPr/>
                </a:tc>
                <a:tc>
                  <a:txBody>
                    <a:bodyPr/>
                    <a:lstStyle/>
                    <a:p>
                      <a:pPr algn="ctr"/>
                      <a:r>
                        <a:rPr lang="en-US" sz="1100"/>
                        <a:t>Due Date</a:t>
                      </a:r>
                    </a:p>
                  </a:txBody>
                  <a:tcPr/>
                </a:tc>
                <a:extLst>
                  <a:ext uri="{0D108BD9-81ED-4DB2-BD59-A6C34878D82A}">
                    <a16:rowId xmlns:a16="http://schemas.microsoft.com/office/drawing/2014/main" val="790759440"/>
                  </a:ext>
                </a:extLst>
              </a:tr>
              <a:tr h="370840">
                <a:tc>
                  <a:txBody>
                    <a:bodyPr/>
                    <a:lstStyle/>
                    <a:p>
                      <a:r>
                        <a:rPr lang="en-US" sz="1100"/>
                        <a:t>PDN</a:t>
                      </a:r>
                    </a:p>
                  </a:txBody>
                  <a:tcPr/>
                </a:tc>
                <a:tc>
                  <a:txBody>
                    <a:bodyPr/>
                    <a:lstStyle/>
                    <a:p>
                      <a:endParaRPr lang="en-US" sz="1100"/>
                    </a:p>
                  </a:txBody>
                  <a:tcPr/>
                </a:tc>
                <a:tc>
                  <a:txBody>
                    <a:bodyPr/>
                    <a:lstStyle/>
                    <a:p>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extLst>
                  <a:ext uri="{0D108BD9-81ED-4DB2-BD59-A6C34878D82A}">
                    <a16:rowId xmlns:a16="http://schemas.microsoft.com/office/drawing/2014/main" val="3654714399"/>
                  </a:ext>
                </a:extLst>
              </a:tr>
              <a:tr h="370840">
                <a:tc>
                  <a:txBody>
                    <a:bodyPr/>
                    <a:lstStyle/>
                    <a:p>
                      <a:r>
                        <a:rPr lang="en-US" sz="1100"/>
                        <a:t>PT/OT</a:t>
                      </a:r>
                    </a:p>
                  </a:txBody>
                  <a:tcPr/>
                </a:tc>
                <a:tc>
                  <a:txBody>
                    <a:bodyPr/>
                    <a:lstStyle/>
                    <a:p>
                      <a:endParaRPr lang="en-US" sz="1100"/>
                    </a:p>
                  </a:txBody>
                  <a:tcPr/>
                </a:tc>
                <a:tc>
                  <a:txBody>
                    <a:bodyPr/>
                    <a:lstStyle/>
                    <a:p>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extLst>
                  <a:ext uri="{0D108BD9-81ED-4DB2-BD59-A6C34878D82A}">
                    <a16:rowId xmlns:a16="http://schemas.microsoft.com/office/drawing/2014/main" val="4017361715"/>
                  </a:ext>
                </a:extLst>
              </a:tr>
              <a:tr h="370840">
                <a:tc>
                  <a:txBody>
                    <a:bodyPr/>
                    <a:lstStyle/>
                    <a:p>
                      <a:r>
                        <a:rPr lang="en-US" sz="1100"/>
                        <a:t>DME</a:t>
                      </a:r>
                    </a:p>
                  </a:txBody>
                  <a:tcPr/>
                </a:tc>
                <a:tc>
                  <a:txBody>
                    <a:bodyPr/>
                    <a:lstStyle/>
                    <a:p>
                      <a:endParaRPr lang="en-US" sz="1100"/>
                    </a:p>
                  </a:txBody>
                  <a:tcPr/>
                </a:tc>
                <a:tc>
                  <a:txBody>
                    <a:bodyPr/>
                    <a:lstStyle/>
                    <a:p>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extLst>
                  <a:ext uri="{0D108BD9-81ED-4DB2-BD59-A6C34878D82A}">
                    <a16:rowId xmlns:a16="http://schemas.microsoft.com/office/drawing/2014/main" val="979655683"/>
                  </a:ext>
                </a:extLst>
              </a:tr>
              <a:tr h="370840">
                <a:tc>
                  <a:txBody>
                    <a:bodyPr/>
                    <a:lstStyle/>
                    <a:p>
                      <a:r>
                        <a:rPr lang="en-US" sz="1200"/>
                        <a:t>Home Modifications</a:t>
                      </a:r>
                    </a:p>
                  </a:txBody>
                  <a:tcPr/>
                </a:tc>
                <a:tc>
                  <a:txBody>
                    <a:bodyPr/>
                    <a:lstStyle/>
                    <a:p>
                      <a:endParaRPr lang="en-US" sz="1100"/>
                    </a:p>
                  </a:txBody>
                  <a:tcPr/>
                </a:tc>
                <a:tc>
                  <a:txBody>
                    <a:bodyPr/>
                    <a:lstStyle/>
                    <a:p>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extLst>
                  <a:ext uri="{0D108BD9-81ED-4DB2-BD59-A6C34878D82A}">
                    <a16:rowId xmlns:a16="http://schemas.microsoft.com/office/drawing/2014/main" val="1083396872"/>
                  </a:ext>
                </a:extLst>
              </a:tr>
              <a:tr h="370840">
                <a:tc>
                  <a:txBody>
                    <a:bodyPr/>
                    <a:lstStyle/>
                    <a:p>
                      <a:r>
                        <a:rPr lang="en-US" sz="1200"/>
                        <a:t>Multidisciplinary Spina Bifida Team</a:t>
                      </a:r>
                    </a:p>
                  </a:txBody>
                  <a:tcPr/>
                </a:tc>
                <a:tc>
                  <a:txBody>
                    <a:bodyPr/>
                    <a:lstStyle/>
                    <a:p>
                      <a:endParaRPr lang="en-US" sz="1100"/>
                    </a:p>
                  </a:txBody>
                  <a:tcPr/>
                </a:tc>
                <a:tc>
                  <a:txBody>
                    <a:bodyPr/>
                    <a:lstStyle/>
                    <a:p>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extLst>
                  <a:ext uri="{0D108BD9-81ED-4DB2-BD59-A6C34878D82A}">
                    <a16:rowId xmlns:a16="http://schemas.microsoft.com/office/drawing/2014/main" val="2924496263"/>
                  </a:ext>
                </a:extLst>
              </a:tr>
              <a:tr h="370840">
                <a:tc>
                  <a:txBody>
                    <a:bodyPr/>
                    <a:lstStyle/>
                    <a:p>
                      <a:r>
                        <a:rPr lang="en-US" sz="1200"/>
                        <a:t>Primary Care Provider</a:t>
                      </a:r>
                    </a:p>
                  </a:txBody>
                  <a:tcPr/>
                </a:tc>
                <a:tc>
                  <a:txBody>
                    <a:bodyPr/>
                    <a:lstStyle/>
                    <a:p>
                      <a:endParaRPr lang="en-US" sz="1100"/>
                    </a:p>
                  </a:txBody>
                  <a:tcPr/>
                </a:tc>
                <a:tc>
                  <a:txBody>
                    <a:bodyPr/>
                    <a:lstStyle/>
                    <a:p>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extLst>
                  <a:ext uri="{0D108BD9-81ED-4DB2-BD59-A6C34878D82A}">
                    <a16:rowId xmlns:a16="http://schemas.microsoft.com/office/drawing/2014/main" val="3235145536"/>
                  </a:ext>
                </a:extLst>
              </a:tr>
              <a:tr h="370840">
                <a:tc>
                  <a:txBody>
                    <a:bodyPr/>
                    <a:lstStyle/>
                    <a:p>
                      <a:r>
                        <a:rPr lang="en-US" sz="1200"/>
                        <a:t>School</a:t>
                      </a:r>
                    </a:p>
                  </a:txBody>
                  <a:tcPr/>
                </a:tc>
                <a:tc>
                  <a:txBody>
                    <a:bodyPr/>
                    <a:lstStyle/>
                    <a:p>
                      <a:endParaRPr lang="en-US" sz="1100"/>
                    </a:p>
                  </a:txBody>
                  <a:tcPr/>
                </a:tc>
                <a:tc>
                  <a:txBody>
                    <a:bodyPr/>
                    <a:lstStyle/>
                    <a:p>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extLst>
                  <a:ext uri="{0D108BD9-81ED-4DB2-BD59-A6C34878D82A}">
                    <a16:rowId xmlns:a16="http://schemas.microsoft.com/office/drawing/2014/main" val="4146909007"/>
                  </a:ext>
                </a:extLst>
              </a:tr>
              <a:tr h="370840">
                <a:tc>
                  <a:txBody>
                    <a:bodyPr/>
                    <a:lstStyle/>
                    <a:p>
                      <a:r>
                        <a:rPr lang="en-US" sz="1200"/>
                        <a:t>Social Supports</a:t>
                      </a:r>
                    </a:p>
                  </a:txBody>
                  <a:tcPr/>
                </a:tc>
                <a:tc>
                  <a:txBody>
                    <a:bodyPr/>
                    <a:lstStyle/>
                    <a:p>
                      <a:endParaRPr lang="en-US" sz="1100"/>
                    </a:p>
                  </a:txBody>
                  <a:tcPr/>
                </a:tc>
                <a:tc>
                  <a:txBody>
                    <a:bodyPr/>
                    <a:lstStyle/>
                    <a:p>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tc>
                  <a:txBody>
                    <a:bodyPr/>
                    <a:lstStyle/>
                    <a:p>
                      <a:pPr marL="228600" indent="-228600">
                        <a:buAutoNum type="arabicPeriod"/>
                      </a:pPr>
                      <a:endParaRPr lang="en-US" sz="1100"/>
                    </a:p>
                  </a:txBody>
                  <a:tcPr/>
                </a:tc>
                <a:extLst>
                  <a:ext uri="{0D108BD9-81ED-4DB2-BD59-A6C34878D82A}">
                    <a16:rowId xmlns:a16="http://schemas.microsoft.com/office/drawing/2014/main" val="3363170109"/>
                  </a:ext>
                </a:extLst>
              </a:tr>
            </a:tbl>
          </a:graphicData>
        </a:graphic>
      </p:graphicFrame>
    </p:spTree>
    <p:extLst>
      <p:ext uri="{BB962C8B-B14F-4D97-AF65-F5344CB8AC3E}">
        <p14:creationId xmlns:p14="http://schemas.microsoft.com/office/powerpoint/2010/main" val="1476727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A cartoon of a person&#10;&#10;Description automatically generated">
            <a:extLst>
              <a:ext uri="{FF2B5EF4-FFF2-40B4-BE49-F238E27FC236}">
                <a16:creationId xmlns:a16="http://schemas.microsoft.com/office/drawing/2014/main" id="{E7631113-22D5-B8C8-E71A-210156252F0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48482"/>
          <a:stretch/>
        </p:blipFill>
        <p:spPr>
          <a:xfrm>
            <a:off x="4764806" y="2084"/>
            <a:ext cx="3470300" cy="6647290"/>
          </a:xfrm>
          <a:prstGeom prst="rect">
            <a:avLst/>
          </a:prstGeom>
        </p:spPr>
      </p:pic>
      <p:sp>
        <p:nvSpPr>
          <p:cNvPr id="3" name="Slide Number Placeholder 2">
            <a:extLst>
              <a:ext uri="{FF2B5EF4-FFF2-40B4-BE49-F238E27FC236}">
                <a16:creationId xmlns:a16="http://schemas.microsoft.com/office/drawing/2014/main" id="{0313A81A-52DF-506A-7FFE-67A4A618B495}"/>
              </a:ext>
            </a:extLst>
          </p:cNvPr>
          <p:cNvSpPr>
            <a:spLocks noGrp="1"/>
          </p:cNvSpPr>
          <p:nvPr>
            <p:ph type="sldNum" sz="quarter" idx="12"/>
          </p:nvPr>
        </p:nvSpPr>
        <p:spPr/>
        <p:txBody>
          <a:bodyPr/>
          <a:lstStyle/>
          <a:p>
            <a:fld id="{DBB69489-DF73-4A76-950F-93D686310CE9}" type="slidenum">
              <a:rPr lang="en-US" smtClean="0"/>
              <a:t>47</a:t>
            </a:fld>
            <a:endParaRPr lang="en-US"/>
          </a:p>
        </p:txBody>
      </p:sp>
      <p:sp>
        <p:nvSpPr>
          <p:cNvPr id="4" name="Title 3">
            <a:extLst>
              <a:ext uri="{FF2B5EF4-FFF2-40B4-BE49-F238E27FC236}">
                <a16:creationId xmlns:a16="http://schemas.microsoft.com/office/drawing/2014/main" id="{F5AE7B06-A3AE-E43F-F90E-68771E615FEB}"/>
              </a:ext>
            </a:extLst>
          </p:cNvPr>
          <p:cNvSpPr>
            <a:spLocks noGrp="1"/>
          </p:cNvSpPr>
          <p:nvPr>
            <p:ph type="title"/>
          </p:nvPr>
        </p:nvSpPr>
        <p:spPr/>
        <p:txBody>
          <a:bodyPr/>
          <a:lstStyle/>
          <a:p>
            <a:r>
              <a:rPr lang="en-US"/>
              <a:t>Case Study: The Suarez Family</a:t>
            </a:r>
          </a:p>
        </p:txBody>
      </p:sp>
      <p:sp>
        <p:nvSpPr>
          <p:cNvPr id="26" name="Text Placeholder 5">
            <a:extLst>
              <a:ext uri="{FF2B5EF4-FFF2-40B4-BE49-F238E27FC236}">
                <a16:creationId xmlns:a16="http://schemas.microsoft.com/office/drawing/2014/main" id="{D51ACEBF-43B0-2690-7F67-639A0147947C}"/>
              </a:ext>
            </a:extLst>
          </p:cNvPr>
          <p:cNvSpPr txBox="1">
            <a:spLocks/>
          </p:cNvSpPr>
          <p:nvPr/>
        </p:nvSpPr>
        <p:spPr>
          <a:xfrm>
            <a:off x="8871112" y="3149218"/>
            <a:ext cx="2651760"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94">
                <a:solidFill>
                  <a:srgbClr val="193560"/>
                </a:solidFill>
                <a:latin typeface="Calibri Light"/>
              </a:rPr>
              <a:t>I will support their continued transitional care needs by…</a:t>
            </a:r>
          </a:p>
        </p:txBody>
      </p:sp>
      <p:sp>
        <p:nvSpPr>
          <p:cNvPr id="29" name="Text Placeholder 5">
            <a:extLst>
              <a:ext uri="{FF2B5EF4-FFF2-40B4-BE49-F238E27FC236}">
                <a16:creationId xmlns:a16="http://schemas.microsoft.com/office/drawing/2014/main" id="{E10C167E-9165-7ACD-F14D-526C8A9943D3}"/>
              </a:ext>
            </a:extLst>
          </p:cNvPr>
          <p:cNvSpPr txBox="1">
            <a:spLocks/>
          </p:cNvSpPr>
          <p:nvPr/>
        </p:nvSpPr>
        <p:spPr>
          <a:xfrm>
            <a:off x="603331" y="2035879"/>
            <a:ext cx="2651760"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pPr algn="r"/>
            <a:r>
              <a:rPr lang="en-US" sz="2094">
                <a:solidFill>
                  <a:srgbClr val="193560"/>
                </a:solidFill>
                <a:latin typeface="Calibri Light"/>
              </a:rPr>
              <a:t>The most important thing I identified was...</a:t>
            </a:r>
          </a:p>
        </p:txBody>
      </p:sp>
      <p:sp>
        <p:nvSpPr>
          <p:cNvPr id="31" name="Text Placeholder 5">
            <a:extLst>
              <a:ext uri="{FF2B5EF4-FFF2-40B4-BE49-F238E27FC236}">
                <a16:creationId xmlns:a16="http://schemas.microsoft.com/office/drawing/2014/main" id="{8DB464F3-33E8-AD5E-C06B-FC36F285D0F9}"/>
              </a:ext>
            </a:extLst>
          </p:cNvPr>
          <p:cNvSpPr txBox="1">
            <a:spLocks/>
          </p:cNvSpPr>
          <p:nvPr/>
        </p:nvSpPr>
        <p:spPr>
          <a:xfrm>
            <a:off x="603331" y="4692602"/>
            <a:ext cx="2651760"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pPr algn="r"/>
            <a:endParaRPr lang="en-US" sz="2094">
              <a:solidFill>
                <a:srgbClr val="193560"/>
              </a:solidFill>
              <a:latin typeface="Calibri Light"/>
            </a:endParaRPr>
          </a:p>
        </p:txBody>
      </p:sp>
      <p:cxnSp>
        <p:nvCxnSpPr>
          <p:cNvPr id="32" name="Straight Connector 31">
            <a:extLst>
              <a:ext uri="{FF2B5EF4-FFF2-40B4-BE49-F238E27FC236}">
                <a16:creationId xmlns:a16="http://schemas.microsoft.com/office/drawing/2014/main" id="{1008B11F-4121-CF0E-9CFB-A1E67E0B9509}"/>
              </a:ext>
            </a:extLst>
          </p:cNvPr>
          <p:cNvCxnSpPr/>
          <p:nvPr/>
        </p:nvCxnSpPr>
        <p:spPr>
          <a:xfrm>
            <a:off x="8235106" y="3667256"/>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cxnSp>
        <p:nvCxnSpPr>
          <p:cNvPr id="35" name="Straight Connector 34">
            <a:extLst>
              <a:ext uri="{FF2B5EF4-FFF2-40B4-BE49-F238E27FC236}">
                <a16:creationId xmlns:a16="http://schemas.microsoft.com/office/drawing/2014/main" id="{0D454395-FD9C-4279-0AE7-B67EBFC2FC51}"/>
              </a:ext>
            </a:extLst>
          </p:cNvPr>
          <p:cNvCxnSpPr/>
          <p:nvPr/>
        </p:nvCxnSpPr>
        <p:spPr>
          <a:xfrm flipH="1">
            <a:off x="3478756" y="2450938"/>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sp>
        <p:nvSpPr>
          <p:cNvPr id="44" name="Shape 167">
            <a:extLst>
              <a:ext uri="{FF2B5EF4-FFF2-40B4-BE49-F238E27FC236}">
                <a16:creationId xmlns:a16="http://schemas.microsoft.com/office/drawing/2014/main" id="{9454EE6F-F86D-9934-0D01-1E0B5AAA44E6}"/>
              </a:ext>
            </a:extLst>
          </p:cNvPr>
          <p:cNvSpPr>
            <a:spLocks noChangeAspect="1"/>
          </p:cNvSpPr>
          <p:nvPr/>
        </p:nvSpPr>
        <p:spPr>
          <a:xfrm rot="19800000" flipH="1">
            <a:off x="7424000" y="3209057"/>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795">
              <a:solidFill>
                <a:schemeClr val="tx1"/>
              </a:solidFill>
            </a:endParaRPr>
          </a:p>
        </p:txBody>
      </p:sp>
      <p:sp>
        <p:nvSpPr>
          <p:cNvPr id="45" name="Shape 167">
            <a:extLst>
              <a:ext uri="{FF2B5EF4-FFF2-40B4-BE49-F238E27FC236}">
                <a16:creationId xmlns:a16="http://schemas.microsoft.com/office/drawing/2014/main" id="{89F6A97E-096D-C3B7-B338-DD4B926E689F}"/>
              </a:ext>
            </a:extLst>
          </p:cNvPr>
          <p:cNvSpPr>
            <a:spLocks noChangeAspect="1"/>
          </p:cNvSpPr>
          <p:nvPr/>
        </p:nvSpPr>
        <p:spPr>
          <a:xfrm rot="19800000" flipH="1">
            <a:off x="3889847" y="203376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795">
              <a:solidFill>
                <a:schemeClr val="tx1"/>
              </a:solidFill>
            </a:endParaRPr>
          </a:p>
        </p:txBody>
      </p:sp>
      <p:sp>
        <p:nvSpPr>
          <p:cNvPr id="42" name="Text Placeholder 5">
            <a:extLst>
              <a:ext uri="{FF2B5EF4-FFF2-40B4-BE49-F238E27FC236}">
                <a16:creationId xmlns:a16="http://schemas.microsoft.com/office/drawing/2014/main" id="{85D1ED2A-343B-2B61-7F5D-D3216AED1240}"/>
              </a:ext>
            </a:extLst>
          </p:cNvPr>
          <p:cNvSpPr txBox="1">
            <a:spLocks/>
          </p:cNvSpPr>
          <p:nvPr/>
        </p:nvSpPr>
        <p:spPr>
          <a:xfrm>
            <a:off x="3909361" y="2100496"/>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01</a:t>
            </a:r>
            <a:endParaRPr lang="en-JM" sz="3192" b="1">
              <a:solidFill>
                <a:prstClr val="white"/>
              </a:solidFill>
              <a:latin typeface="Calibri Light"/>
              <a:cs typeface="Roboto Light"/>
            </a:endParaRPr>
          </a:p>
        </p:txBody>
      </p:sp>
      <p:sp>
        <p:nvSpPr>
          <p:cNvPr id="43" name="Text Placeholder 5">
            <a:extLst>
              <a:ext uri="{FF2B5EF4-FFF2-40B4-BE49-F238E27FC236}">
                <a16:creationId xmlns:a16="http://schemas.microsoft.com/office/drawing/2014/main" id="{51A71911-1520-D5CC-A83B-57EB6D0C2850}"/>
              </a:ext>
            </a:extLst>
          </p:cNvPr>
          <p:cNvSpPr txBox="1">
            <a:spLocks/>
          </p:cNvSpPr>
          <p:nvPr/>
        </p:nvSpPr>
        <p:spPr>
          <a:xfrm>
            <a:off x="3909362" y="4782191"/>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03</a:t>
            </a:r>
            <a:endParaRPr lang="en-JM" sz="3192" b="1">
              <a:solidFill>
                <a:prstClr val="white"/>
              </a:solidFill>
              <a:latin typeface="Calibri Light"/>
              <a:cs typeface="Roboto Light"/>
            </a:endParaRPr>
          </a:p>
        </p:txBody>
      </p:sp>
      <p:sp>
        <p:nvSpPr>
          <p:cNvPr id="47" name="TextBox 46">
            <a:extLst>
              <a:ext uri="{FF2B5EF4-FFF2-40B4-BE49-F238E27FC236}">
                <a16:creationId xmlns:a16="http://schemas.microsoft.com/office/drawing/2014/main" id="{DCFA8E9C-43F9-F759-B277-6E6D58D3A7BE}"/>
              </a:ext>
            </a:extLst>
          </p:cNvPr>
          <p:cNvSpPr txBox="1"/>
          <p:nvPr/>
        </p:nvSpPr>
        <p:spPr>
          <a:xfrm>
            <a:off x="69731" y="848011"/>
            <a:ext cx="4237093"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b="1">
                <a:solidFill>
                  <a:schemeClr val="tx2"/>
                </a:solidFill>
              </a:rPr>
              <a:t>Hypothesize what action steps you will take for Suarez family after thinking through the exploratory questions earlier: </a:t>
            </a:r>
          </a:p>
        </p:txBody>
      </p:sp>
      <p:sp>
        <p:nvSpPr>
          <p:cNvPr id="48" name="Text Placeholder 5">
            <a:extLst>
              <a:ext uri="{FF2B5EF4-FFF2-40B4-BE49-F238E27FC236}">
                <a16:creationId xmlns:a16="http://schemas.microsoft.com/office/drawing/2014/main" id="{34A0F736-25B9-5541-907F-BE68CE52F10E}"/>
              </a:ext>
            </a:extLst>
          </p:cNvPr>
          <p:cNvSpPr txBox="1">
            <a:spLocks/>
          </p:cNvSpPr>
          <p:nvPr/>
        </p:nvSpPr>
        <p:spPr>
          <a:xfrm>
            <a:off x="7477205" y="3270960"/>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02</a:t>
            </a:r>
            <a:endParaRPr lang="en-JM" sz="3192" b="1">
              <a:solidFill>
                <a:prstClr val="white"/>
              </a:solidFill>
              <a:latin typeface="Calibri Light"/>
              <a:cs typeface="Roboto Light"/>
            </a:endParaRPr>
          </a:p>
        </p:txBody>
      </p:sp>
      <p:cxnSp>
        <p:nvCxnSpPr>
          <p:cNvPr id="50" name="Straight Connector 49">
            <a:extLst>
              <a:ext uri="{FF2B5EF4-FFF2-40B4-BE49-F238E27FC236}">
                <a16:creationId xmlns:a16="http://schemas.microsoft.com/office/drawing/2014/main" id="{C059533B-9524-192D-6FAC-143C52923109}"/>
              </a:ext>
            </a:extLst>
          </p:cNvPr>
          <p:cNvCxnSpPr/>
          <p:nvPr/>
        </p:nvCxnSpPr>
        <p:spPr>
          <a:xfrm flipH="1">
            <a:off x="3478755" y="4973990"/>
            <a:ext cx="435690" cy="0"/>
          </a:xfrm>
          <a:prstGeom prst="line">
            <a:avLst/>
          </a:prstGeom>
          <a:noFill/>
          <a:ln w="25400" cap="flat" cmpd="sng" algn="ctr">
            <a:solidFill>
              <a:sysClr val="window" lastClr="FFFFFF">
                <a:lumMod val="75000"/>
              </a:sysClr>
            </a:solidFill>
            <a:prstDash val="sysDot"/>
            <a:miter lim="800000"/>
            <a:headEnd type="none"/>
            <a:tailEnd type="oval"/>
          </a:ln>
          <a:effectLst/>
        </p:spPr>
      </p:cxnSp>
      <p:sp>
        <p:nvSpPr>
          <p:cNvPr id="51" name="Shape 167">
            <a:extLst>
              <a:ext uri="{FF2B5EF4-FFF2-40B4-BE49-F238E27FC236}">
                <a16:creationId xmlns:a16="http://schemas.microsoft.com/office/drawing/2014/main" id="{CDE77072-EC4D-92D4-F96A-549D32C4FB52}"/>
              </a:ext>
            </a:extLst>
          </p:cNvPr>
          <p:cNvSpPr>
            <a:spLocks noChangeAspect="1"/>
          </p:cNvSpPr>
          <p:nvPr/>
        </p:nvSpPr>
        <p:spPr>
          <a:xfrm rot="19800000" flipH="1">
            <a:off x="3856155" y="4588621"/>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tx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795" b="0" i="0" u="none" strike="noStrike" kern="0" cap="none" spc="0" normalizeH="0" baseline="0" noProof="0">
              <a:ln>
                <a:noFill/>
              </a:ln>
              <a:solidFill>
                <a:prstClr val="black"/>
              </a:solidFill>
              <a:effectLst/>
              <a:uLnTx/>
              <a:uFillTx/>
              <a:latin typeface="Calibri Light"/>
              <a:ea typeface="+mn-ea"/>
              <a:cs typeface="+mn-cs"/>
            </a:endParaRPr>
          </a:p>
        </p:txBody>
      </p:sp>
      <p:sp>
        <p:nvSpPr>
          <p:cNvPr id="55" name="Text Placeholder 5">
            <a:extLst>
              <a:ext uri="{FF2B5EF4-FFF2-40B4-BE49-F238E27FC236}">
                <a16:creationId xmlns:a16="http://schemas.microsoft.com/office/drawing/2014/main" id="{FF311945-81C9-6A2C-B65F-8394B660E702}"/>
              </a:ext>
            </a:extLst>
          </p:cNvPr>
          <p:cNvSpPr txBox="1">
            <a:spLocks/>
          </p:cNvSpPr>
          <p:nvPr/>
        </p:nvSpPr>
        <p:spPr>
          <a:xfrm>
            <a:off x="3898811" y="464182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Font typeface="Calibri"/>
              <a:buNone/>
            </a:pPr>
            <a:r>
              <a:rPr lang="en-JM" sz="3192" b="1">
                <a:solidFill>
                  <a:prstClr val="white"/>
                </a:solidFill>
                <a:latin typeface="Calibri Light"/>
                <a:ea typeface="Roboto Light"/>
                <a:cs typeface="Roboto Light"/>
              </a:rPr>
              <a:t>03</a:t>
            </a:r>
            <a:endParaRPr lang="en-JM" sz="3192" b="1">
              <a:solidFill>
                <a:prstClr val="white"/>
              </a:solidFill>
              <a:latin typeface="Calibri Light"/>
              <a:cs typeface="Roboto Light"/>
            </a:endParaRPr>
          </a:p>
        </p:txBody>
      </p:sp>
      <p:sp>
        <p:nvSpPr>
          <p:cNvPr id="2" name="Text Placeholder 5">
            <a:extLst>
              <a:ext uri="{FF2B5EF4-FFF2-40B4-BE49-F238E27FC236}">
                <a16:creationId xmlns:a16="http://schemas.microsoft.com/office/drawing/2014/main" id="{58A3BDD0-5C5D-A2A4-DDAE-B379BE5F8D04}"/>
              </a:ext>
            </a:extLst>
          </p:cNvPr>
          <p:cNvSpPr txBox="1">
            <a:spLocks/>
          </p:cNvSpPr>
          <p:nvPr/>
        </p:nvSpPr>
        <p:spPr>
          <a:xfrm>
            <a:off x="125154" y="4641822"/>
            <a:ext cx="3255091" cy="1048413"/>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pPr algn="r"/>
            <a:r>
              <a:rPr kumimoji="0" lang="en-US" sz="2094" b="0" i="0" u="none" strike="noStrike" kern="1200" cap="none" spc="0" normalizeH="0" baseline="0" noProof="0">
                <a:ln>
                  <a:noFill/>
                </a:ln>
                <a:solidFill>
                  <a:srgbClr val="193560"/>
                </a:solidFill>
                <a:effectLst/>
                <a:uLnTx/>
                <a:uFillTx/>
                <a:latin typeface="Calibri Light"/>
                <a:ea typeface="+mn-ea"/>
                <a:cs typeface="+mn-cs"/>
              </a:rPr>
              <a:t>I will ensure their ongoing connection to services and supports by </a:t>
            </a:r>
            <a:r>
              <a:rPr lang="en-US" sz="2094">
                <a:solidFill>
                  <a:srgbClr val="193560"/>
                </a:solidFill>
                <a:latin typeface="Calibri Light"/>
              </a:rPr>
              <a:t>…</a:t>
            </a:r>
          </a:p>
        </p:txBody>
      </p:sp>
    </p:spTree>
    <p:extLst>
      <p:ext uri="{BB962C8B-B14F-4D97-AF65-F5344CB8AC3E}">
        <p14:creationId xmlns:p14="http://schemas.microsoft.com/office/powerpoint/2010/main" val="3863932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E1ABA7-7394-F1C8-6ACE-B7EB6BF39FF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BB69489-DF73-4A76-950F-93D686310CE9}" type="slidenum">
              <a:rPr lang="en-US" smtClean="0"/>
              <a:pPr>
                <a:spcAft>
                  <a:spcPts val="600"/>
                </a:spcAft>
              </a:pPr>
              <a:t>48</a:t>
            </a:fld>
            <a:endParaRPr lang="en-US"/>
          </a:p>
        </p:txBody>
      </p:sp>
      <p:sp>
        <p:nvSpPr>
          <p:cNvPr id="9" name="Title 1">
            <a:extLst>
              <a:ext uri="{FF2B5EF4-FFF2-40B4-BE49-F238E27FC236}">
                <a16:creationId xmlns:a16="http://schemas.microsoft.com/office/drawing/2014/main" id="{99D3AEFA-E299-ABAD-B216-33CBFF9686EA}"/>
              </a:ext>
            </a:extLst>
          </p:cNvPr>
          <p:cNvSpPr txBox="1">
            <a:spLocks/>
          </p:cNvSpPr>
          <p:nvPr/>
        </p:nvSpPr>
        <p:spPr>
          <a:xfrm>
            <a:off x="3416440" y="2355625"/>
            <a:ext cx="8198652" cy="3116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chemeClr val="tx2"/>
                </a:solidFill>
              </a:rPr>
              <a:t>Conclusion</a:t>
            </a:r>
          </a:p>
        </p:txBody>
      </p:sp>
    </p:spTree>
    <p:extLst>
      <p:ext uri="{BB962C8B-B14F-4D97-AF65-F5344CB8AC3E}">
        <p14:creationId xmlns:p14="http://schemas.microsoft.com/office/powerpoint/2010/main" val="4289197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1FA0E2-1178-DC47-13C5-1AD7815A5C48}"/>
              </a:ext>
            </a:extLst>
          </p:cNvPr>
          <p:cNvSpPr>
            <a:spLocks noGrp="1"/>
          </p:cNvSpPr>
          <p:nvPr>
            <p:ph type="sldNum" sz="quarter" idx="12"/>
          </p:nvPr>
        </p:nvSpPr>
        <p:spPr/>
        <p:txBody>
          <a:bodyPr/>
          <a:lstStyle/>
          <a:p>
            <a:fld id="{DBB69489-DF73-4A76-950F-93D686310CE9}" type="slidenum">
              <a:rPr lang="en-US" smtClean="0"/>
              <a:t>49</a:t>
            </a:fld>
            <a:endParaRPr lang="en-US"/>
          </a:p>
        </p:txBody>
      </p:sp>
      <p:sp>
        <p:nvSpPr>
          <p:cNvPr id="6" name="Title 5">
            <a:extLst>
              <a:ext uri="{FF2B5EF4-FFF2-40B4-BE49-F238E27FC236}">
                <a16:creationId xmlns:a16="http://schemas.microsoft.com/office/drawing/2014/main" id="{FC532E24-BFA2-123B-4741-6563A3ADE5AE}"/>
              </a:ext>
            </a:extLst>
          </p:cNvPr>
          <p:cNvSpPr>
            <a:spLocks noGrp="1"/>
          </p:cNvSpPr>
          <p:nvPr>
            <p:ph type="title"/>
          </p:nvPr>
        </p:nvSpPr>
        <p:spPr>
          <a:xfrm>
            <a:off x="761999" y="266209"/>
            <a:ext cx="10515601" cy="276999"/>
          </a:xfrm>
        </p:spPr>
        <p:txBody>
          <a:bodyPr/>
          <a:lstStyle/>
          <a:p>
            <a:r>
              <a:rPr lang="en-US"/>
              <a:t>Conclusion</a:t>
            </a:r>
          </a:p>
        </p:txBody>
      </p:sp>
      <p:sp>
        <p:nvSpPr>
          <p:cNvPr id="8" name="Rectangle 7">
            <a:extLst>
              <a:ext uri="{FF2B5EF4-FFF2-40B4-BE49-F238E27FC236}">
                <a16:creationId xmlns:a16="http://schemas.microsoft.com/office/drawing/2014/main" id="{2A309D27-3FB2-FD11-0705-72F3147C68DD}"/>
              </a:ext>
            </a:extLst>
          </p:cNvPr>
          <p:cNvSpPr/>
          <p:nvPr/>
        </p:nvSpPr>
        <p:spPr>
          <a:xfrm>
            <a:off x="5234447" y="1582074"/>
            <a:ext cx="142903" cy="4774276"/>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897B5119-D02B-9DFE-866E-35086294584F}"/>
              </a:ext>
            </a:extLst>
          </p:cNvPr>
          <p:cNvSpPr txBox="1">
            <a:spLocks/>
          </p:cNvSpPr>
          <p:nvPr/>
        </p:nvSpPr>
        <p:spPr>
          <a:xfrm>
            <a:off x="0" y="1163991"/>
            <a:ext cx="4491612" cy="1710124"/>
          </a:xfrm>
          <a:prstGeom prst="rect">
            <a:avLst/>
          </a:prstGeom>
          <a:noFill/>
        </p:spPr>
        <p:txBody>
          <a:bodyPr lIns="182428" tIns="182428" rIns="182428" bIns="91214" anchor="t">
            <a:noAutofit/>
          </a:bodyPr>
          <a:lstStyle>
            <a:defPPr>
              <a:defRPr lang="en-US"/>
            </a:defPPr>
            <a:lvl1pPr indent="0">
              <a:lnSpc>
                <a:spcPts val="1600"/>
              </a:lnSpc>
              <a:spcBef>
                <a:spcPts val="0"/>
              </a:spcBef>
              <a:buFont typeface="Calibri"/>
              <a:buNone/>
              <a:defRPr sz="1300">
                <a:solidFill>
                  <a:schemeClr val="bg1">
                    <a:lumMod val="50000"/>
                  </a:schemeClr>
                </a:solidFill>
                <a:ea typeface="Calibri"/>
                <a:cs typeface="Calibri"/>
              </a:defRPr>
            </a:lvl1pPr>
            <a:lvl2pPr marL="742950" indent="-285750">
              <a:spcBef>
                <a:spcPct val="20000"/>
              </a:spcBef>
              <a:buFont typeface="Calibri"/>
              <a:buChar char="–"/>
              <a:defRPr>
                <a:solidFill>
                  <a:schemeClr val="accent2"/>
                </a:solidFill>
              </a:defRPr>
            </a:lvl2pPr>
            <a:lvl3pPr marL="1143000" indent="-228600">
              <a:spcBef>
                <a:spcPct val="20000"/>
              </a:spcBef>
              <a:buFont typeface="Calibri"/>
              <a:buChar char="•"/>
              <a:defRPr sz="1600">
                <a:solidFill>
                  <a:schemeClr val="accent2"/>
                </a:solidFill>
              </a:defRPr>
            </a:lvl3pPr>
            <a:lvl4pPr marL="1600200" indent="-228600">
              <a:spcBef>
                <a:spcPct val="20000"/>
              </a:spcBef>
              <a:buFont typeface="Calibri"/>
              <a:buChar char="–"/>
              <a:defRPr sz="1400">
                <a:solidFill>
                  <a:schemeClr val="accent2"/>
                </a:solidFill>
              </a:defRPr>
            </a:lvl4pPr>
            <a:lvl5pPr marL="2057400" indent="-228600">
              <a:spcBef>
                <a:spcPct val="20000"/>
              </a:spcBef>
              <a:buFont typeface="Calibri"/>
              <a:buChar char="»"/>
              <a:defRPr sz="1400">
                <a:solidFill>
                  <a:schemeClr val="accent2"/>
                </a:solidFill>
              </a:defRPr>
            </a:lvl5pPr>
            <a:lvl6pPr marL="2514600" indent="-228600">
              <a:spcBef>
                <a:spcPct val="20000"/>
              </a:spcBef>
              <a:buFont typeface="Calibri"/>
              <a:buChar char="•"/>
              <a:defRPr sz="2000"/>
            </a:lvl6pPr>
            <a:lvl7pPr marL="2971800" indent="-228600">
              <a:spcBef>
                <a:spcPct val="20000"/>
              </a:spcBef>
              <a:buFont typeface="Calibri"/>
              <a:buChar char="•"/>
              <a:defRPr sz="2000"/>
            </a:lvl7pPr>
            <a:lvl8pPr marL="3429000" indent="-228600">
              <a:spcBef>
                <a:spcPct val="20000"/>
              </a:spcBef>
              <a:buFont typeface="Calibri"/>
              <a:buChar char="•"/>
              <a:defRPr sz="2000"/>
            </a:lvl8pPr>
            <a:lvl9pPr marL="3886200" indent="-228600">
              <a:spcBef>
                <a:spcPct val="20000"/>
              </a:spcBef>
              <a:buFont typeface="Calibri"/>
              <a:buChar char="•"/>
              <a:defRPr sz="2000"/>
            </a:lvl9pPr>
          </a:lstStyle>
          <a:p>
            <a:pPr marL="285750" indent="-285750">
              <a:lnSpc>
                <a:spcPct val="100000"/>
              </a:lnSpc>
              <a:buFont typeface="Arial" panose="020B0604020202020204" pitchFamily="34" charset="0"/>
              <a:buChar char="•"/>
            </a:pPr>
            <a:r>
              <a:rPr lang="en-US">
                <a:solidFill>
                  <a:schemeClr val="tx2"/>
                </a:solidFill>
              </a:rPr>
              <a:t>6 Domains:</a:t>
            </a:r>
          </a:p>
          <a:p>
            <a:pPr marL="285750">
              <a:lnSpc>
                <a:spcPct val="93240"/>
              </a:lnSpc>
              <a:buFont typeface="Arial" panose="020B0604020202020204" pitchFamily="34" charset="0"/>
              <a:buChar char="•"/>
            </a:pPr>
            <a:r>
              <a:rPr lang="en-US">
                <a:solidFill>
                  <a:schemeClr val="tx2"/>
                </a:solidFill>
              </a:rPr>
              <a:t>Screening, Identification, and Assessment</a:t>
            </a:r>
          </a:p>
          <a:p>
            <a:pPr marL="285750">
              <a:lnSpc>
                <a:spcPct val="93240"/>
              </a:lnSpc>
              <a:buFont typeface="Arial" panose="020B0604020202020204" pitchFamily="34" charset="0"/>
              <a:buChar char="•"/>
            </a:pPr>
            <a:r>
              <a:rPr lang="en-US">
                <a:solidFill>
                  <a:schemeClr val="tx2"/>
                </a:solidFill>
              </a:rPr>
              <a:t>Shared Plan of Care</a:t>
            </a:r>
          </a:p>
          <a:p>
            <a:pPr marL="285750">
              <a:lnSpc>
                <a:spcPct val="93240"/>
              </a:lnSpc>
              <a:buFont typeface="Arial" panose="020B0604020202020204" pitchFamily="34" charset="0"/>
              <a:buChar char="•"/>
            </a:pPr>
            <a:r>
              <a:rPr lang="en-US">
                <a:solidFill>
                  <a:schemeClr val="tx2"/>
                </a:solidFill>
              </a:rPr>
              <a:t>Team-Based communication</a:t>
            </a:r>
          </a:p>
          <a:p>
            <a:pPr marL="285750">
              <a:lnSpc>
                <a:spcPct val="93240"/>
              </a:lnSpc>
              <a:buFont typeface="Arial" panose="020B0604020202020204" pitchFamily="34" charset="0"/>
              <a:buChar char="•"/>
            </a:pPr>
            <a:r>
              <a:rPr lang="en-US">
                <a:solidFill>
                  <a:schemeClr val="tx2"/>
                </a:solidFill>
              </a:rPr>
              <a:t>Child and Family Empowerment and Skills Development</a:t>
            </a:r>
          </a:p>
          <a:p>
            <a:pPr marL="285750">
              <a:lnSpc>
                <a:spcPct val="93240"/>
              </a:lnSpc>
              <a:buFont typeface="Arial" panose="020B0604020202020204" pitchFamily="34" charset="0"/>
              <a:buChar char="•"/>
            </a:pPr>
            <a:r>
              <a:rPr lang="en-US">
                <a:solidFill>
                  <a:schemeClr val="tx2"/>
                </a:solidFill>
              </a:rPr>
              <a:t>Care Coordination Workforce</a:t>
            </a:r>
          </a:p>
          <a:p>
            <a:pPr marL="285750">
              <a:lnSpc>
                <a:spcPct val="93240"/>
              </a:lnSpc>
              <a:buFont typeface="Arial" panose="020B0604020202020204" pitchFamily="34" charset="0"/>
              <a:buChar char="•"/>
            </a:pPr>
            <a:r>
              <a:rPr lang="en-US">
                <a:solidFill>
                  <a:schemeClr val="tx2"/>
                </a:solidFill>
              </a:rPr>
              <a:t>Care Transitions</a:t>
            </a:r>
          </a:p>
          <a:p>
            <a:pPr marL="1028700" lvl="1">
              <a:buFont typeface="Arial" panose="020B0604020202020204" pitchFamily="34" charset="0"/>
              <a:buChar char="•"/>
            </a:pPr>
            <a:endParaRPr lang="en-US" sz="1600">
              <a:solidFill>
                <a:schemeClr val="tx2"/>
              </a:solidFill>
            </a:endParaRPr>
          </a:p>
          <a:p>
            <a:pPr marL="1028700" lvl="1">
              <a:buFont typeface="Arial" panose="020B0604020202020204" pitchFamily="34" charset="0"/>
              <a:buChar char="•"/>
            </a:pPr>
            <a:endParaRPr lang="en-US" sz="2300">
              <a:solidFill>
                <a:schemeClr val="tx2"/>
              </a:solidFill>
            </a:endParaRPr>
          </a:p>
        </p:txBody>
      </p:sp>
      <p:sp>
        <p:nvSpPr>
          <p:cNvPr id="11" name="Content Placeholder 3">
            <a:extLst>
              <a:ext uri="{FF2B5EF4-FFF2-40B4-BE49-F238E27FC236}">
                <a16:creationId xmlns:a16="http://schemas.microsoft.com/office/drawing/2014/main" id="{030250A7-D462-9476-FFD3-32BA33F9B04A}"/>
              </a:ext>
            </a:extLst>
          </p:cNvPr>
          <p:cNvSpPr txBox="1">
            <a:spLocks/>
          </p:cNvSpPr>
          <p:nvPr/>
        </p:nvSpPr>
        <p:spPr>
          <a:xfrm>
            <a:off x="36018" y="990921"/>
            <a:ext cx="6254331" cy="462150"/>
          </a:xfrm>
          <a:prstGeom prst="rect">
            <a:avLst/>
          </a:prstGeom>
          <a:noFill/>
        </p:spPr>
        <p:txBody>
          <a:bodyPr wrap="square" lIns="121479" tIns="60739" rIns="121479" bIns="60739" rtlCol="0">
            <a:noAutofit/>
          </a:bodyPr>
          <a:lstStyle>
            <a:defPPr>
              <a:defRPr lang="en-US"/>
            </a:defPPr>
            <a:lvl1pPr>
              <a:defRPr sz="2100">
                <a:solidFill>
                  <a:schemeClr val="accent1"/>
                </a:solidFill>
                <a:latin typeface="+mj-lt"/>
                <a:cs typeface="Roboto Medium"/>
              </a:defRPr>
            </a:lvl1pPr>
          </a:lstStyle>
          <a:p>
            <a:pPr marL="0" indent="0">
              <a:buNone/>
            </a:pPr>
            <a:r>
              <a:rPr lang="en-US" sz="1800" b="1"/>
              <a:t>National Care Coordination Standards</a:t>
            </a:r>
          </a:p>
        </p:txBody>
      </p:sp>
      <p:sp>
        <p:nvSpPr>
          <p:cNvPr id="13" name="Content Placeholder 4">
            <a:extLst>
              <a:ext uri="{FF2B5EF4-FFF2-40B4-BE49-F238E27FC236}">
                <a16:creationId xmlns:a16="http://schemas.microsoft.com/office/drawing/2014/main" id="{B09E0465-2726-2131-2F33-BD30BB5A1B8A}"/>
              </a:ext>
            </a:extLst>
          </p:cNvPr>
          <p:cNvSpPr txBox="1">
            <a:spLocks/>
          </p:cNvSpPr>
          <p:nvPr/>
        </p:nvSpPr>
        <p:spPr>
          <a:xfrm>
            <a:off x="5255795" y="1433721"/>
            <a:ext cx="6492452" cy="4774276"/>
          </a:xfrm>
          <a:prstGeom prst="rect">
            <a:avLst/>
          </a:prstGeom>
          <a:noFill/>
        </p:spPr>
        <p:txBody>
          <a:bodyPr lIns="182428" tIns="182428" rIns="182428" bIns="91214">
            <a:noAutofit/>
          </a:bodyPr>
          <a:lstStyle>
            <a:defPPr>
              <a:defRPr lang="en-US"/>
            </a:defPPr>
            <a:lvl1pPr indent="0">
              <a:lnSpc>
                <a:spcPts val="1600"/>
              </a:lnSpc>
              <a:spcBef>
                <a:spcPts val="0"/>
              </a:spcBef>
              <a:buFont typeface="Calibri"/>
              <a:buNone/>
              <a:defRPr sz="1300">
                <a:solidFill>
                  <a:schemeClr val="bg1">
                    <a:lumMod val="50000"/>
                  </a:schemeClr>
                </a:solidFill>
                <a:ea typeface="Calibri"/>
                <a:cs typeface="Calibri"/>
              </a:defRPr>
            </a:lvl1pPr>
            <a:lvl2pPr marL="742950" indent="-285750">
              <a:spcBef>
                <a:spcPct val="20000"/>
              </a:spcBef>
              <a:buFont typeface="Calibri"/>
              <a:buChar char="–"/>
              <a:defRPr>
                <a:solidFill>
                  <a:schemeClr val="accent2"/>
                </a:solidFill>
              </a:defRPr>
            </a:lvl2pPr>
            <a:lvl3pPr marL="1143000" indent="-228600">
              <a:spcBef>
                <a:spcPct val="20000"/>
              </a:spcBef>
              <a:buFont typeface="Calibri"/>
              <a:buChar char="•"/>
              <a:defRPr sz="1600">
                <a:solidFill>
                  <a:schemeClr val="accent2"/>
                </a:solidFill>
              </a:defRPr>
            </a:lvl3pPr>
            <a:lvl4pPr marL="1600200" indent="-228600">
              <a:spcBef>
                <a:spcPct val="20000"/>
              </a:spcBef>
              <a:buFont typeface="Calibri"/>
              <a:buChar char="–"/>
              <a:defRPr sz="1400">
                <a:solidFill>
                  <a:schemeClr val="accent2"/>
                </a:solidFill>
              </a:defRPr>
            </a:lvl4pPr>
            <a:lvl5pPr marL="2057400" indent="-228600">
              <a:spcBef>
                <a:spcPct val="20000"/>
              </a:spcBef>
              <a:buFont typeface="Calibri"/>
              <a:buChar char="»"/>
              <a:defRPr sz="1400">
                <a:solidFill>
                  <a:schemeClr val="accent2"/>
                </a:solidFill>
              </a:defRPr>
            </a:lvl5pPr>
            <a:lvl6pPr marL="2514600" indent="-228600">
              <a:spcBef>
                <a:spcPct val="20000"/>
              </a:spcBef>
              <a:buFont typeface="Calibri"/>
              <a:buChar char="•"/>
              <a:defRPr sz="2000"/>
            </a:lvl6pPr>
            <a:lvl7pPr marL="2971800" indent="-228600">
              <a:spcBef>
                <a:spcPct val="20000"/>
              </a:spcBef>
              <a:buFont typeface="Calibri"/>
              <a:buChar char="•"/>
              <a:defRPr sz="2000"/>
            </a:lvl7pPr>
            <a:lvl8pPr marL="3429000" indent="-228600">
              <a:spcBef>
                <a:spcPct val="20000"/>
              </a:spcBef>
              <a:buFont typeface="Calibri"/>
              <a:buChar char="•"/>
              <a:defRPr sz="2000"/>
            </a:lvl8pPr>
            <a:lvl9pPr marL="3886200" indent="-228600">
              <a:spcBef>
                <a:spcPct val="20000"/>
              </a:spcBef>
              <a:buFont typeface="Calibri"/>
              <a:buChar char="•"/>
              <a:defRPr sz="2000"/>
            </a:lvl9pPr>
          </a:lstStyle>
          <a:p>
            <a:pPr marL="285750" indent="-285750">
              <a:lnSpc>
                <a:spcPct val="100000"/>
              </a:lnSpc>
              <a:buFont typeface="Arial" panose="020B0604020202020204" pitchFamily="34" charset="0"/>
              <a:buChar char="•"/>
            </a:pPr>
            <a:r>
              <a:rPr lang="en-US">
                <a:solidFill>
                  <a:schemeClr val="tx2"/>
                </a:solidFill>
              </a:rPr>
              <a:t>Ongoing connections to services:</a:t>
            </a:r>
          </a:p>
          <a:p>
            <a:pPr marL="1028700" lvl="1">
              <a:buFont typeface="Arial" panose="020B0604020202020204" pitchFamily="34" charset="0"/>
              <a:buChar char="•"/>
            </a:pPr>
            <a:r>
              <a:rPr lang="en-US" sz="1300">
                <a:solidFill>
                  <a:schemeClr val="tx2"/>
                </a:solidFill>
              </a:rPr>
              <a:t>Ensure orders and authorizations are up-to-date.</a:t>
            </a:r>
          </a:p>
          <a:p>
            <a:pPr marL="1028700" lvl="1">
              <a:buFont typeface="Arial" panose="020B0604020202020204" pitchFamily="34" charset="0"/>
              <a:buChar char="•"/>
            </a:pPr>
            <a:r>
              <a:rPr lang="en-US" sz="1300">
                <a:solidFill>
                  <a:schemeClr val="tx2"/>
                </a:solidFill>
              </a:rPr>
              <a:t>Monitor for and be aware of changes in conditions and subsequent needed changes to orders, equipment, etc.</a:t>
            </a:r>
          </a:p>
          <a:p>
            <a:pPr marL="1028700" lvl="1">
              <a:buFont typeface="Arial" panose="020B0604020202020204" pitchFamily="34" charset="0"/>
              <a:buChar char="•"/>
            </a:pPr>
            <a:r>
              <a:rPr lang="en-US" sz="1300">
                <a:solidFill>
                  <a:schemeClr val="tx2"/>
                </a:solidFill>
              </a:rPr>
              <a:t>Communicate, collaborate, and coordinate with providers and other entities, including ensuring participation in the care team, as applicable.</a:t>
            </a:r>
          </a:p>
          <a:p>
            <a:pPr marL="1028700" lvl="1">
              <a:buFont typeface="Arial" panose="020B0604020202020204" pitchFamily="34" charset="0"/>
              <a:buChar char="•"/>
            </a:pPr>
            <a:r>
              <a:rPr lang="en-US" sz="1300">
                <a:solidFill>
                  <a:schemeClr val="tx2"/>
                </a:solidFill>
              </a:rPr>
              <a:t>Help families know who to contact if they need assistance with things (e.g., missed PDN hours, scheduling for transportation).</a:t>
            </a:r>
          </a:p>
          <a:p>
            <a:pPr marL="1028700" lvl="1">
              <a:buFont typeface="Arial" panose="020B0604020202020204" pitchFamily="34" charset="0"/>
              <a:buChar char="•"/>
            </a:pPr>
            <a:r>
              <a:rPr lang="en-US" sz="1300">
                <a:solidFill>
                  <a:schemeClr val="tx2"/>
                </a:solidFill>
              </a:rPr>
              <a:t>Ensure families are educated with up-to-date information about available services and supports for their child and family, assisting them connect to services as needed.</a:t>
            </a:r>
          </a:p>
          <a:p>
            <a:pPr marL="285750" indent="-285750">
              <a:lnSpc>
                <a:spcPct val="100000"/>
              </a:lnSpc>
              <a:buFont typeface="Arial" panose="020B0604020202020204" pitchFamily="34" charset="0"/>
              <a:buChar char="•"/>
            </a:pPr>
            <a:r>
              <a:rPr lang="en-US">
                <a:solidFill>
                  <a:schemeClr val="tx2"/>
                </a:solidFill>
              </a:rPr>
              <a:t>Missed PDN hours:</a:t>
            </a:r>
          </a:p>
          <a:p>
            <a:pPr marL="1028700" lvl="1">
              <a:buFont typeface="Arial" panose="020B0604020202020204" pitchFamily="34" charset="0"/>
              <a:buChar char="•"/>
            </a:pPr>
            <a:r>
              <a:rPr lang="en-US" sz="1300">
                <a:solidFill>
                  <a:schemeClr val="tx2"/>
                </a:solidFill>
              </a:rPr>
              <a:t>Parent(s)/Guardian(s) are encouraged to report provider failure to provide PDN services in real time. </a:t>
            </a:r>
          </a:p>
          <a:p>
            <a:pPr marL="1028700" lvl="1">
              <a:buFont typeface="Arial" panose="020B0604020202020204" pitchFamily="34" charset="0"/>
              <a:buChar char="•"/>
            </a:pPr>
            <a:r>
              <a:rPr lang="en-US" sz="1300">
                <a:solidFill>
                  <a:schemeClr val="tx2"/>
                </a:solidFill>
              </a:rPr>
              <a:t>Care Coordinators will use the provided template to report parent/guardian report of missed PDN hours and follow all instructions.</a:t>
            </a:r>
          </a:p>
          <a:p>
            <a:pPr marL="1028700" lvl="1">
              <a:buFont typeface="Arial" panose="020B0604020202020204" pitchFamily="34" charset="0"/>
              <a:buChar char="•"/>
            </a:pPr>
            <a:r>
              <a:rPr lang="en-US" sz="1300">
                <a:solidFill>
                  <a:schemeClr val="tx2"/>
                </a:solidFill>
              </a:rPr>
              <a:t>Any notification by the parent(s)/guardian(s) of failure to provide PDN services must be documented in the child’s case record.</a:t>
            </a:r>
          </a:p>
          <a:p>
            <a:pPr marL="1028700" lvl="1">
              <a:buFont typeface="Arial" panose="020B0604020202020204" pitchFamily="34" charset="0"/>
              <a:buChar char="•"/>
            </a:pPr>
            <a:r>
              <a:rPr lang="en-US" sz="1300">
                <a:solidFill>
                  <a:schemeClr val="tx2"/>
                </a:solidFill>
              </a:rPr>
              <a:t>Upon notification and no less than 24 hours from notification, the managed care plan must contact the provider to remediate the issue that caused the failure and to ensure that future authorized PDN services will not be interrupted.</a:t>
            </a:r>
          </a:p>
          <a:p>
            <a:pPr marL="285750" indent="-285750">
              <a:lnSpc>
                <a:spcPct val="100000"/>
              </a:lnSpc>
              <a:buFont typeface="Arial" panose="020B0604020202020204" pitchFamily="34" charset="0"/>
              <a:buChar char="•"/>
            </a:pPr>
            <a:endParaRPr lang="en-US">
              <a:solidFill>
                <a:schemeClr val="tx2"/>
              </a:solidFill>
            </a:endParaRPr>
          </a:p>
        </p:txBody>
      </p:sp>
      <p:sp>
        <p:nvSpPr>
          <p:cNvPr id="16" name="Content Placeholder 3">
            <a:extLst>
              <a:ext uri="{FF2B5EF4-FFF2-40B4-BE49-F238E27FC236}">
                <a16:creationId xmlns:a16="http://schemas.microsoft.com/office/drawing/2014/main" id="{DC04540F-81BE-95D4-69DC-7137A1B7332C}"/>
              </a:ext>
            </a:extLst>
          </p:cNvPr>
          <p:cNvSpPr txBox="1">
            <a:spLocks/>
          </p:cNvSpPr>
          <p:nvPr/>
        </p:nvSpPr>
        <p:spPr>
          <a:xfrm>
            <a:off x="5377350" y="985807"/>
            <a:ext cx="6292047" cy="462150"/>
          </a:xfrm>
          <a:prstGeom prst="rect">
            <a:avLst/>
          </a:prstGeom>
          <a:noFill/>
        </p:spPr>
        <p:txBody>
          <a:bodyPr wrap="square" lIns="121479" tIns="60739" rIns="121479" bIns="60739" rtlCol="0">
            <a:noAutofit/>
          </a:bodyPr>
          <a:lstStyle>
            <a:defPPr>
              <a:defRPr lang="en-US"/>
            </a:defPPr>
            <a:lvl1pPr>
              <a:defRPr sz="2100">
                <a:solidFill>
                  <a:schemeClr val="accent1"/>
                </a:solidFill>
                <a:latin typeface="+mj-lt"/>
                <a:cs typeface="Roboto Medium"/>
              </a:defRPr>
            </a:lvl1pPr>
          </a:lstStyle>
          <a:p>
            <a:pPr marL="0" indent="0">
              <a:buNone/>
            </a:pPr>
            <a:r>
              <a:rPr lang="en-US" sz="1800" b="1"/>
              <a:t>Ongoing Services and Supports for Children Receiving PDN and their Families</a:t>
            </a:r>
          </a:p>
        </p:txBody>
      </p:sp>
      <p:sp>
        <p:nvSpPr>
          <p:cNvPr id="20" name="TextBox 19">
            <a:extLst>
              <a:ext uri="{FF2B5EF4-FFF2-40B4-BE49-F238E27FC236}">
                <a16:creationId xmlns:a16="http://schemas.microsoft.com/office/drawing/2014/main" id="{B14CE2BF-43E7-FA72-0E00-2F268173648A}"/>
              </a:ext>
            </a:extLst>
          </p:cNvPr>
          <p:cNvSpPr txBox="1"/>
          <p:nvPr/>
        </p:nvSpPr>
        <p:spPr>
          <a:xfrm>
            <a:off x="549823" y="546699"/>
            <a:ext cx="11098226" cy="523220"/>
          </a:xfrm>
          <a:prstGeom prst="rect">
            <a:avLst/>
          </a:prstGeom>
          <a:noFill/>
        </p:spPr>
        <p:txBody>
          <a:bodyPr wrap="square">
            <a:spAutoFit/>
          </a:bodyPr>
          <a:lstStyle/>
          <a:p>
            <a:pPr marL="0" indent="0">
              <a:buNone/>
            </a:pPr>
            <a:r>
              <a:rPr lang="en-US" sz="1400" i="1"/>
              <a:t>Working with children with medical complexity, and their families requires knowledge of the national care coordination standards, skills in coordinating holistic and integrated care, and the ability to meet the ongoing needs of children receiving PDN and their families.</a:t>
            </a:r>
            <a:endParaRPr lang="en-US" sz="1400" b="1" i="1"/>
          </a:p>
        </p:txBody>
      </p:sp>
      <p:sp>
        <p:nvSpPr>
          <p:cNvPr id="5" name="Content Placeholder 2">
            <a:extLst>
              <a:ext uri="{FF2B5EF4-FFF2-40B4-BE49-F238E27FC236}">
                <a16:creationId xmlns:a16="http://schemas.microsoft.com/office/drawing/2014/main" id="{2F9304CF-527D-CEC7-DEE1-CB204836990C}"/>
              </a:ext>
            </a:extLst>
          </p:cNvPr>
          <p:cNvSpPr txBox="1">
            <a:spLocks/>
          </p:cNvSpPr>
          <p:nvPr/>
        </p:nvSpPr>
        <p:spPr>
          <a:xfrm>
            <a:off x="-28984" y="3047185"/>
            <a:ext cx="4892013" cy="1847962"/>
          </a:xfrm>
          <a:prstGeom prst="rect">
            <a:avLst/>
          </a:prstGeom>
          <a:noFill/>
        </p:spPr>
        <p:txBody>
          <a:bodyPr lIns="182428" tIns="182428" rIns="182428" bIns="91214">
            <a:noAutofit/>
          </a:bodyPr>
          <a:lstStyle>
            <a:defPPr>
              <a:defRPr lang="en-US"/>
            </a:defPPr>
            <a:lvl1pPr indent="0">
              <a:lnSpc>
                <a:spcPts val="1600"/>
              </a:lnSpc>
              <a:spcBef>
                <a:spcPts val="0"/>
              </a:spcBef>
              <a:buFont typeface="Calibri"/>
              <a:buNone/>
              <a:defRPr sz="1300">
                <a:solidFill>
                  <a:schemeClr val="bg1">
                    <a:lumMod val="50000"/>
                  </a:schemeClr>
                </a:solidFill>
                <a:ea typeface="Calibri"/>
                <a:cs typeface="Calibri"/>
              </a:defRPr>
            </a:lvl1pPr>
            <a:lvl2pPr marL="742950" indent="-285750">
              <a:spcBef>
                <a:spcPct val="20000"/>
              </a:spcBef>
              <a:buFont typeface="Calibri"/>
              <a:buChar char="–"/>
              <a:defRPr>
                <a:solidFill>
                  <a:schemeClr val="accent2"/>
                </a:solidFill>
              </a:defRPr>
            </a:lvl2pPr>
            <a:lvl3pPr marL="1143000" indent="-228600">
              <a:spcBef>
                <a:spcPct val="20000"/>
              </a:spcBef>
              <a:buFont typeface="Calibri"/>
              <a:buChar char="•"/>
              <a:defRPr sz="1600">
                <a:solidFill>
                  <a:schemeClr val="accent2"/>
                </a:solidFill>
              </a:defRPr>
            </a:lvl3pPr>
            <a:lvl4pPr marL="1600200" indent="-228600">
              <a:spcBef>
                <a:spcPct val="20000"/>
              </a:spcBef>
              <a:buFont typeface="Calibri"/>
              <a:buChar char="–"/>
              <a:defRPr sz="1400">
                <a:solidFill>
                  <a:schemeClr val="accent2"/>
                </a:solidFill>
              </a:defRPr>
            </a:lvl4pPr>
            <a:lvl5pPr marL="2057400" indent="-228600">
              <a:spcBef>
                <a:spcPct val="20000"/>
              </a:spcBef>
              <a:buFont typeface="Calibri"/>
              <a:buChar char="»"/>
              <a:defRPr sz="1400">
                <a:solidFill>
                  <a:schemeClr val="accent2"/>
                </a:solidFill>
              </a:defRPr>
            </a:lvl5pPr>
            <a:lvl6pPr marL="2514600" indent="-228600">
              <a:spcBef>
                <a:spcPct val="20000"/>
              </a:spcBef>
              <a:buFont typeface="Calibri"/>
              <a:buChar char="•"/>
              <a:defRPr sz="2000"/>
            </a:lvl6pPr>
            <a:lvl7pPr marL="2971800" indent="-228600">
              <a:spcBef>
                <a:spcPct val="20000"/>
              </a:spcBef>
              <a:buFont typeface="Calibri"/>
              <a:buChar char="•"/>
              <a:defRPr sz="2000"/>
            </a:lvl7pPr>
            <a:lvl8pPr marL="3429000" indent="-228600">
              <a:spcBef>
                <a:spcPct val="20000"/>
              </a:spcBef>
              <a:buFont typeface="Calibri"/>
              <a:buChar char="•"/>
              <a:defRPr sz="2000"/>
            </a:lvl8pPr>
            <a:lvl9pPr marL="3886200" indent="-228600">
              <a:spcBef>
                <a:spcPct val="20000"/>
              </a:spcBef>
              <a:buFont typeface="Calibri"/>
              <a:buChar char="•"/>
              <a:defRPr sz="2000"/>
            </a:lvl9pPr>
          </a:lstStyle>
          <a:p>
            <a:pPr marL="171450" indent="-171450">
              <a:lnSpc>
                <a:spcPct val="100000"/>
              </a:lnSpc>
              <a:buFont typeface="Arial" panose="020B0604020202020204" pitchFamily="34" charset="0"/>
              <a:buChar char="•"/>
            </a:pPr>
            <a:r>
              <a:rPr lang="en-US">
                <a:solidFill>
                  <a:schemeClr val="tx2"/>
                </a:solidFill>
              </a:rPr>
              <a:t>Concepts of both the Life Course and Whole Person Health approaches can be used as a framework for assessing for and connecting Members and their families to needed services and supports, across their development into adolescence and adulthood.</a:t>
            </a:r>
          </a:p>
          <a:p>
            <a:pPr marL="171450" indent="-171450">
              <a:lnSpc>
                <a:spcPct val="100000"/>
              </a:lnSpc>
              <a:buFont typeface="Arial" panose="020B0604020202020204" pitchFamily="34" charset="0"/>
              <a:buChar char="•"/>
            </a:pPr>
            <a:r>
              <a:rPr lang="en-US">
                <a:solidFill>
                  <a:schemeClr val="tx2"/>
                </a:solidFill>
              </a:rPr>
              <a:t>These approaches can help Care Coordinators consider the needs of the Member and family holistically, promoting whole person care across the lifespan.</a:t>
            </a:r>
          </a:p>
          <a:p>
            <a:pPr marL="171450" indent="-171450">
              <a:lnSpc>
                <a:spcPct val="100000"/>
              </a:lnSpc>
              <a:buFont typeface="Arial" panose="020B0604020202020204" pitchFamily="34" charset="0"/>
              <a:buChar char="•"/>
            </a:pPr>
            <a:r>
              <a:rPr lang="en-US">
                <a:solidFill>
                  <a:schemeClr val="tx2"/>
                </a:solidFill>
              </a:rPr>
              <a:t>Integrated Care Needs and Care Planning:</a:t>
            </a:r>
          </a:p>
          <a:p>
            <a:pPr marL="914400" lvl="1" indent="-171450">
              <a:buFont typeface="Arial" panose="020B0604020202020204" pitchFamily="34" charset="0"/>
              <a:buChar char="•"/>
            </a:pPr>
            <a:r>
              <a:rPr lang="en-US" sz="1200">
                <a:solidFill>
                  <a:schemeClr val="tx2"/>
                </a:solidFill>
              </a:rPr>
              <a:t>Starts with the principles outlined in Domain 2 of the National Care Coordination Standards: Shared Plan of Care</a:t>
            </a:r>
          </a:p>
          <a:p>
            <a:pPr marL="914400" lvl="1" indent="-171450">
              <a:buFont typeface="Arial" panose="020B0604020202020204" pitchFamily="34" charset="0"/>
              <a:buChar char="•"/>
            </a:pPr>
            <a:r>
              <a:rPr lang="en-US" sz="1200">
                <a:solidFill>
                  <a:schemeClr val="tx2"/>
                </a:solidFill>
              </a:rPr>
              <a:t>Incorporates a holistic and lifespan view of the Member and family’s needs (Life Course and Whole Person Health approaches)</a:t>
            </a:r>
          </a:p>
          <a:p>
            <a:pPr marL="914400" lvl="1" indent="-171450">
              <a:buFont typeface="Arial" panose="020B0604020202020204" pitchFamily="34" charset="0"/>
              <a:buChar char="•"/>
            </a:pPr>
            <a:r>
              <a:rPr lang="en-US" sz="1200">
                <a:solidFill>
                  <a:schemeClr val="tx2"/>
                </a:solidFill>
              </a:rPr>
              <a:t>Is adapted based on the Member’s and family’s preferences and goals</a:t>
            </a:r>
          </a:p>
          <a:p>
            <a:pPr marL="171450" indent="-171450">
              <a:lnSpc>
                <a:spcPct val="100000"/>
              </a:lnSpc>
              <a:buFont typeface="Arial" panose="020B0604020202020204" pitchFamily="34" charset="0"/>
              <a:buChar char="•"/>
            </a:pPr>
            <a:endParaRPr lang="en-US">
              <a:solidFill>
                <a:schemeClr val="tx2"/>
              </a:solidFill>
            </a:endParaRPr>
          </a:p>
          <a:p>
            <a:pPr marL="171450" indent="-171450">
              <a:lnSpc>
                <a:spcPct val="100000"/>
              </a:lnSpc>
              <a:buFont typeface="Arial" panose="020B0604020202020204" pitchFamily="34" charset="0"/>
              <a:buChar char="•"/>
            </a:pPr>
            <a:endParaRPr lang="en-US">
              <a:solidFill>
                <a:schemeClr val="tx2"/>
              </a:solidFill>
            </a:endParaRPr>
          </a:p>
        </p:txBody>
      </p:sp>
      <p:sp>
        <p:nvSpPr>
          <p:cNvPr id="7" name="Content Placeholder 3">
            <a:extLst>
              <a:ext uri="{FF2B5EF4-FFF2-40B4-BE49-F238E27FC236}">
                <a16:creationId xmlns:a16="http://schemas.microsoft.com/office/drawing/2014/main" id="{E437A54B-6E61-3090-D62E-045C948D6172}"/>
              </a:ext>
            </a:extLst>
          </p:cNvPr>
          <p:cNvSpPr txBox="1">
            <a:spLocks/>
          </p:cNvSpPr>
          <p:nvPr/>
        </p:nvSpPr>
        <p:spPr>
          <a:xfrm>
            <a:off x="-16272" y="2883388"/>
            <a:ext cx="4264260" cy="462150"/>
          </a:xfrm>
          <a:prstGeom prst="rect">
            <a:avLst/>
          </a:prstGeom>
          <a:noFill/>
        </p:spPr>
        <p:txBody>
          <a:bodyPr wrap="square" lIns="121479" tIns="60739" rIns="121479" bIns="60739" rtlCol="0">
            <a:noAutofit/>
          </a:bodyPr>
          <a:lstStyle>
            <a:defPPr>
              <a:defRPr lang="en-US"/>
            </a:defPPr>
            <a:lvl1pPr>
              <a:defRPr sz="2100">
                <a:solidFill>
                  <a:schemeClr val="accent1"/>
                </a:solidFill>
                <a:latin typeface="+mj-lt"/>
                <a:cs typeface="Roboto Medium"/>
              </a:defRPr>
            </a:lvl1pPr>
          </a:lstStyle>
          <a:p>
            <a:pPr marL="0" indent="0">
              <a:buNone/>
            </a:pPr>
            <a:r>
              <a:rPr lang="en-US" sz="1800" b="1"/>
              <a:t>Coordinating Holistic and Integrated Care</a:t>
            </a:r>
          </a:p>
        </p:txBody>
      </p:sp>
      <p:sp>
        <p:nvSpPr>
          <p:cNvPr id="4" name="Rectangle 3">
            <a:extLst>
              <a:ext uri="{FF2B5EF4-FFF2-40B4-BE49-F238E27FC236}">
                <a16:creationId xmlns:a16="http://schemas.microsoft.com/office/drawing/2014/main" id="{842074D1-ADEB-3EAE-D7C4-18754C20E44A}"/>
              </a:ext>
            </a:extLst>
          </p:cNvPr>
          <p:cNvSpPr/>
          <p:nvPr/>
        </p:nvSpPr>
        <p:spPr>
          <a:xfrm rot="5400000">
            <a:off x="2662180" y="485790"/>
            <a:ext cx="142903" cy="4774276"/>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3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fld id="{DBB69489-DF73-4A76-950F-93D686310CE9}" type="slidenum">
              <a:rPr lang="en-US" smtClean="0"/>
              <a:t>5</a:t>
            </a:fld>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OBJECTIVES</a:t>
            </a:r>
          </a:p>
        </p:txBody>
      </p:sp>
      <p:graphicFrame>
        <p:nvGraphicFramePr>
          <p:cNvPr id="9" name="Diagram 8">
            <a:extLst>
              <a:ext uri="{FF2B5EF4-FFF2-40B4-BE49-F238E27FC236}">
                <a16:creationId xmlns:a16="http://schemas.microsoft.com/office/drawing/2014/main" id="{B5FE7630-6CBA-FE55-782B-2A35B3A39BFC}"/>
              </a:ext>
            </a:extLst>
          </p:cNvPr>
          <p:cNvGraphicFramePr/>
          <p:nvPr>
            <p:extLst>
              <p:ext uri="{D42A27DB-BD31-4B8C-83A1-F6EECF244321}">
                <p14:modId xmlns:p14="http://schemas.microsoft.com/office/powerpoint/2010/main" val="1571697311"/>
              </p:ext>
            </p:extLst>
          </p:nvPr>
        </p:nvGraphicFramePr>
        <p:xfrm>
          <a:off x="434555" y="809340"/>
          <a:ext cx="1132288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descr="Magnifying glass with solid fill">
            <a:extLst>
              <a:ext uri="{FF2B5EF4-FFF2-40B4-BE49-F238E27FC236}">
                <a16:creationId xmlns:a16="http://schemas.microsoft.com/office/drawing/2014/main" id="{D1889258-294B-A493-2A6C-595ED0EDA0E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40007" y="1457617"/>
            <a:ext cx="1365703" cy="1365703"/>
          </a:xfrm>
          <a:prstGeom prst="rect">
            <a:avLst/>
          </a:prstGeom>
        </p:spPr>
      </p:pic>
      <p:pic>
        <p:nvPicPr>
          <p:cNvPr id="13" name="Graphic 12" descr="Lightbulb and gear outline">
            <a:extLst>
              <a:ext uri="{FF2B5EF4-FFF2-40B4-BE49-F238E27FC236}">
                <a16:creationId xmlns:a16="http://schemas.microsoft.com/office/drawing/2014/main" id="{B372C319-5E57-739D-995C-863E67F87B2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983616" y="4639060"/>
            <a:ext cx="1495309" cy="1495309"/>
          </a:xfrm>
          <a:prstGeom prst="rect">
            <a:avLst/>
          </a:prstGeom>
        </p:spPr>
      </p:pic>
      <p:pic>
        <p:nvPicPr>
          <p:cNvPr id="6" name="Graphic 5" descr="Care outline">
            <a:extLst>
              <a:ext uri="{FF2B5EF4-FFF2-40B4-BE49-F238E27FC236}">
                <a16:creationId xmlns:a16="http://schemas.microsoft.com/office/drawing/2014/main" id="{C570D422-502F-E443-B486-186A0695E02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7951837" y="1304509"/>
            <a:ext cx="1317525" cy="1317525"/>
          </a:xfrm>
          <a:prstGeom prst="rect">
            <a:avLst/>
          </a:prstGeom>
        </p:spPr>
      </p:pic>
      <p:sp>
        <p:nvSpPr>
          <p:cNvPr id="2" name="Text Placeholder 4">
            <a:extLst>
              <a:ext uri="{FF2B5EF4-FFF2-40B4-BE49-F238E27FC236}">
                <a16:creationId xmlns:a16="http://schemas.microsoft.com/office/drawing/2014/main" id="{A0CECADF-F184-EA40-51C2-5C31E4A5AE5B}"/>
              </a:ext>
            </a:extLst>
          </p:cNvPr>
          <p:cNvSpPr txBox="1">
            <a:spLocks/>
          </p:cNvSpPr>
          <p:nvPr/>
        </p:nvSpPr>
        <p:spPr>
          <a:xfrm>
            <a:off x="559706" y="939384"/>
            <a:ext cx="10515600" cy="365125"/>
          </a:xfrm>
          <a:prstGeom prst="rect">
            <a:avLst/>
          </a:prstGeom>
        </p:spPr>
        <p:txBody>
          <a:bodyPr vert="horz" lIns="91440" tIns="45720" rIns="91440" bIns="45720" rtlCol="0" anchor="b"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Calibri Light" panose="020F0302020204030204"/>
                <a:ea typeface="+mn-ea"/>
                <a:cs typeface="+mn-cs"/>
              </a:rPr>
              <a:t>At the end of this training, you will be able to:</a:t>
            </a:r>
          </a:p>
        </p:txBody>
      </p:sp>
    </p:spTree>
    <p:extLst>
      <p:ext uri="{BB962C8B-B14F-4D97-AF65-F5344CB8AC3E}">
        <p14:creationId xmlns:p14="http://schemas.microsoft.com/office/powerpoint/2010/main" val="1983407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838199" y="1098279"/>
            <a:ext cx="10515600" cy="4351338"/>
          </a:xfrm>
        </p:spPr>
        <p:txBody>
          <a:bodyPr>
            <a:normAutofit/>
          </a:bodyPr>
          <a:lstStyle/>
          <a:p>
            <a:pPr marL="0" indent="0" algn="ctr">
              <a:buNone/>
            </a:pPr>
            <a:endParaRPr lang="en-US"/>
          </a:p>
          <a:p>
            <a:pPr marL="0" marR="0" lvl="0" indent="0" algn="ctr" defTabSz="914400" rtl="0" eaLnBrk="1" fontAlgn="auto" latinLnBrk="0" hangingPunct="1">
              <a:lnSpc>
                <a:spcPct val="90000"/>
              </a:lnSpc>
              <a:spcBef>
                <a:spcPts val="1000"/>
              </a:spcBef>
              <a:spcAft>
                <a:spcPts val="0"/>
              </a:spcAft>
              <a:buClr>
                <a:srgbClr val="006498"/>
              </a:buClr>
              <a:buSzTx/>
              <a:buFont typeface=".AppleSystemUIFont" charset="-120"/>
              <a:buNone/>
              <a:tabLst/>
              <a:defRPr/>
            </a:pPr>
            <a:r>
              <a:rPr kumimoji="0" lang="en-US" sz="28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To complete this module, you must pass (80%) the accompanying assessment and complete a course evaluation.</a:t>
            </a:r>
          </a:p>
          <a:p>
            <a:endParaRPr lang="en-US"/>
          </a:p>
          <a:p>
            <a:endParaRPr lang="en-US"/>
          </a:p>
        </p:txBody>
      </p:sp>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fld id="{DBB69489-DF73-4A76-950F-93D686310CE9}" type="slidenum">
              <a:rPr lang="en-US" smtClean="0"/>
              <a:t>50</a:t>
            </a:fld>
            <a:endParaRPr lang="en-US"/>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ASSESSMENT</a:t>
            </a:r>
          </a:p>
        </p:txBody>
      </p:sp>
      <p:sp>
        <p:nvSpPr>
          <p:cNvPr id="5" name="Text Placeholder 4">
            <a:extLst>
              <a:ext uri="{FF2B5EF4-FFF2-40B4-BE49-F238E27FC236}">
                <a16:creationId xmlns:a16="http://schemas.microsoft.com/office/drawing/2014/main" id="{930419A1-7817-D49D-F0A6-AC7763F1BFF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64916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E1ABA7-7394-F1C8-6ACE-B7EB6BF39FF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BB69489-DF73-4A76-950F-93D686310CE9}" type="slidenum">
              <a:rPr lang="en-US" smtClean="0"/>
              <a:pPr>
                <a:spcAft>
                  <a:spcPts val="600"/>
                </a:spcAft>
              </a:pPr>
              <a:t>6</a:t>
            </a:fld>
            <a:endParaRPr lang="en-US"/>
          </a:p>
        </p:txBody>
      </p:sp>
      <p:sp>
        <p:nvSpPr>
          <p:cNvPr id="9" name="Title 1">
            <a:extLst>
              <a:ext uri="{FF2B5EF4-FFF2-40B4-BE49-F238E27FC236}">
                <a16:creationId xmlns:a16="http://schemas.microsoft.com/office/drawing/2014/main" id="{99D3AEFA-E299-ABAD-B216-33CBFF9686EA}"/>
              </a:ext>
            </a:extLst>
          </p:cNvPr>
          <p:cNvSpPr txBox="1">
            <a:spLocks/>
          </p:cNvSpPr>
          <p:nvPr/>
        </p:nvSpPr>
        <p:spPr>
          <a:xfrm>
            <a:off x="5807075" y="2355625"/>
            <a:ext cx="5607050" cy="3116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chemeClr val="tx2"/>
                </a:solidFill>
              </a:rPr>
              <a:t>National Care Coordination Standards for CYSHCN</a:t>
            </a:r>
          </a:p>
        </p:txBody>
      </p:sp>
    </p:spTree>
    <p:extLst>
      <p:ext uri="{BB962C8B-B14F-4D97-AF65-F5344CB8AC3E}">
        <p14:creationId xmlns:p14="http://schemas.microsoft.com/office/powerpoint/2010/main" val="412568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69489-DF73-4A76-950F-93D686310C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National Care Coordination Standards For CYSHCN</a:t>
            </a:r>
          </a:p>
        </p:txBody>
      </p:sp>
      <p:sp>
        <p:nvSpPr>
          <p:cNvPr id="5" name="Text Placeholder 4">
            <a:extLst>
              <a:ext uri="{FF2B5EF4-FFF2-40B4-BE49-F238E27FC236}">
                <a16:creationId xmlns:a16="http://schemas.microsoft.com/office/drawing/2014/main" id="{930419A1-7817-D49D-F0A6-AC7763F1BFFF}"/>
              </a:ext>
            </a:extLst>
          </p:cNvPr>
          <p:cNvSpPr>
            <a:spLocks noGrp="1"/>
          </p:cNvSpPr>
          <p:nvPr>
            <p:ph type="body" sz="quarter" idx="13"/>
          </p:nvPr>
        </p:nvSpPr>
        <p:spPr/>
        <p:txBody>
          <a:bodyPr>
            <a:normAutofit lnSpcReduction="10000"/>
          </a:bodyPr>
          <a:lstStyle/>
          <a:p>
            <a:r>
              <a:rPr lang="en-US"/>
              <a:t>National Care Coordination Standards for Children and Youth with Special Health Care Needs (CYSHCN), October 2020. National Academy for State Health Policy. </a:t>
            </a:r>
            <a:r>
              <a:rPr lang="en-US">
                <a:hlinkClick r:id="rId3"/>
              </a:rPr>
              <a:t>https://eadn-wc03-8290287.nxedge.io/wp-content/uploads/2022/12/care-coordination-report-v5.pdf</a:t>
            </a:r>
            <a:r>
              <a:rPr lang="en-US"/>
              <a:t>. </a:t>
            </a:r>
          </a:p>
        </p:txBody>
      </p:sp>
      <p:pic>
        <p:nvPicPr>
          <p:cNvPr id="7" name="Picture 6" descr="Close-up of hand being held">
            <a:extLst>
              <a:ext uri="{FF2B5EF4-FFF2-40B4-BE49-F238E27FC236}">
                <a16:creationId xmlns:a16="http://schemas.microsoft.com/office/drawing/2014/main" id="{AA4F36C6-AC8F-4B4F-00EF-6F55C32D4440}"/>
              </a:ext>
            </a:extLst>
          </p:cNvPr>
          <p:cNvPicPr>
            <a:picLocks noChangeAspect="1"/>
          </p:cNvPicPr>
          <p:nvPr/>
        </p:nvPicPr>
        <p:blipFill>
          <a:blip r:embed="rId4" cstate="email">
            <a:alphaModFix amt="70000"/>
            <a:extLst>
              <a:ext uri="{28A0092B-C50C-407E-A947-70E740481C1C}">
                <a14:useLocalDpi xmlns:a14="http://schemas.microsoft.com/office/drawing/2010/main"/>
              </a:ext>
            </a:extLst>
          </a:blip>
          <a:stretch>
            <a:fillRect/>
          </a:stretch>
        </p:blipFill>
        <p:spPr>
          <a:xfrm>
            <a:off x="4755192" y="793858"/>
            <a:ext cx="7436808" cy="4963131"/>
          </a:xfrm>
          <a:prstGeom prst="rect">
            <a:avLst/>
          </a:prstGeom>
        </p:spPr>
      </p:pic>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a:xfrm>
            <a:off x="363774" y="1650802"/>
            <a:ext cx="5732225" cy="3246293"/>
          </a:xfrm>
          <a:prstGeom prst="roundRect">
            <a:avLst/>
          </a:prstGeom>
          <a:solidFill>
            <a:schemeClr val="tx2"/>
          </a:solidFill>
          <a:effectLst>
            <a:outerShdw blurRad="50800" dist="38100" dir="2700000" algn="tl" rotWithShape="0">
              <a:prstClr val="black">
                <a:alpha val="40000"/>
              </a:prstClr>
            </a:outerShdw>
          </a:effectLst>
        </p:spPr>
        <p:txBody>
          <a:bodyPr>
            <a:normAutofit lnSpcReduction="10000"/>
          </a:bodyPr>
          <a:lstStyle/>
          <a:p>
            <a:pPr marL="0" indent="0" algn="ctr">
              <a:buNone/>
            </a:pPr>
            <a:r>
              <a:rPr lang="en-US">
                <a:solidFill>
                  <a:schemeClr val="bg2"/>
                </a:solidFill>
              </a:rPr>
              <a:t>“Care Coordination should be a dynamic process that adapts to meet the changing needs, circumstances, and preferences of the child and family. Core elements of the process, including the assessment and shared plan of care, should be updated regularly.”</a:t>
            </a:r>
            <a:r>
              <a:rPr lang="en-US" baseline="30000">
                <a:solidFill>
                  <a:schemeClr val="bg2"/>
                </a:solidFill>
              </a:rPr>
              <a:t>1</a:t>
            </a:r>
            <a:endParaRPr lang="en-US"/>
          </a:p>
          <a:p>
            <a:endParaRPr lang="en-US"/>
          </a:p>
        </p:txBody>
      </p:sp>
    </p:spTree>
    <p:extLst>
      <p:ext uri="{BB962C8B-B14F-4D97-AF65-F5344CB8AC3E}">
        <p14:creationId xmlns:p14="http://schemas.microsoft.com/office/powerpoint/2010/main" val="264028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C3606-07AD-752B-C2F1-9696F739A889}"/>
              </a:ext>
            </a:extLst>
          </p:cNvPr>
          <p:cNvSpPr>
            <a:spLocks noGrp="1"/>
          </p:cNvSpPr>
          <p:nvPr>
            <p:ph idx="1"/>
          </p:nvPr>
        </p:nvSpPr>
        <p:spPr/>
        <p:txBody>
          <a:bodyPr>
            <a:normAutofit/>
          </a:bodyPr>
          <a:lstStyle/>
          <a:p>
            <a:pPr marL="0" indent="0">
              <a:buNone/>
            </a:pPr>
            <a:endParaRPr lang="en-US"/>
          </a:p>
          <a:p>
            <a:pPr lvl="1"/>
            <a:endParaRPr lang="en-US"/>
          </a:p>
          <a:p>
            <a:pPr lvl="1"/>
            <a:endParaRPr lang="en-US"/>
          </a:p>
          <a:p>
            <a:endParaRPr lang="en-US"/>
          </a:p>
          <a:p>
            <a:endParaRPr lang="en-US"/>
          </a:p>
        </p:txBody>
      </p:sp>
      <p:sp>
        <p:nvSpPr>
          <p:cNvPr id="3" name="Slide Number Placeholder 2">
            <a:extLst>
              <a:ext uri="{FF2B5EF4-FFF2-40B4-BE49-F238E27FC236}">
                <a16:creationId xmlns:a16="http://schemas.microsoft.com/office/drawing/2014/main" id="{386CDBD4-9CAD-9D3F-4BB4-8C259EAAC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69489-DF73-4A76-950F-93D686310C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1815C77-D6D5-A7FC-A963-DDC501B63ED6}"/>
              </a:ext>
            </a:extLst>
          </p:cNvPr>
          <p:cNvSpPr>
            <a:spLocks noGrp="1"/>
          </p:cNvSpPr>
          <p:nvPr>
            <p:ph type="title"/>
          </p:nvPr>
        </p:nvSpPr>
        <p:spPr/>
        <p:txBody>
          <a:bodyPr/>
          <a:lstStyle/>
          <a:p>
            <a:r>
              <a:rPr lang="en-US"/>
              <a:t>National Care Coordination Standards For CYSHCN: Domains</a:t>
            </a:r>
          </a:p>
        </p:txBody>
      </p:sp>
      <p:graphicFrame>
        <p:nvGraphicFramePr>
          <p:cNvPr id="6" name="Content Placeholder 1">
            <a:extLst>
              <a:ext uri="{FF2B5EF4-FFF2-40B4-BE49-F238E27FC236}">
                <a16:creationId xmlns:a16="http://schemas.microsoft.com/office/drawing/2014/main" id="{130C6350-D3B3-6E19-81E5-51D4F06194A0}"/>
              </a:ext>
            </a:extLst>
          </p:cNvPr>
          <p:cNvGraphicFramePr>
            <a:graphicFrameLocks/>
          </p:cNvGraphicFramePr>
          <p:nvPr>
            <p:extLst>
              <p:ext uri="{D42A27DB-BD31-4B8C-83A1-F6EECF244321}">
                <p14:modId xmlns:p14="http://schemas.microsoft.com/office/powerpoint/2010/main" val="2401545507"/>
              </p:ext>
            </p:extLst>
          </p:nvPr>
        </p:nvGraphicFramePr>
        <p:xfrm>
          <a:off x="1002534" y="1117634"/>
          <a:ext cx="10228174" cy="4897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a:extLst>
              <a:ext uri="{FF2B5EF4-FFF2-40B4-BE49-F238E27FC236}">
                <a16:creationId xmlns:a16="http://schemas.microsoft.com/office/drawing/2014/main" id="{E186D27A-4CE8-1D87-8905-15E1E1C39747}"/>
              </a:ext>
            </a:extLst>
          </p:cNvPr>
          <p:cNvSpPr>
            <a:spLocks noGrp="1"/>
          </p:cNvSpPr>
          <p:nvPr>
            <p:ph type="body" sz="quarter" idx="13"/>
          </p:nvPr>
        </p:nvSpPr>
        <p:spPr>
          <a:xfrm>
            <a:off x="715108" y="6111035"/>
            <a:ext cx="10515600" cy="365125"/>
          </a:xfrm>
        </p:spPr>
        <p:txBody>
          <a:bodyPr>
            <a:normAutofit lnSpcReduction="10000"/>
          </a:bodyPr>
          <a:lstStyle/>
          <a:p>
            <a:r>
              <a:rPr lang="en-US"/>
              <a:t>National Care Coordination Standards for Children and Youth with Special Health Care Needs (CYSHCN), October 2020. National Academy for State Health Policy. </a:t>
            </a:r>
            <a:r>
              <a:rPr lang="en-US">
                <a:hlinkClick r:id="rId7"/>
              </a:rPr>
              <a:t>https://eadn-wc03-8290287.nxedge.io/wp-content/uploads/2022/12/care-coordination-report-v5.pdf</a:t>
            </a:r>
            <a:r>
              <a:rPr lang="en-US"/>
              <a:t>. </a:t>
            </a:r>
          </a:p>
        </p:txBody>
      </p:sp>
    </p:spTree>
    <p:extLst>
      <p:ext uri="{BB962C8B-B14F-4D97-AF65-F5344CB8AC3E}">
        <p14:creationId xmlns:p14="http://schemas.microsoft.com/office/powerpoint/2010/main" val="3363094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1CA613-37E8-6824-AACC-503D6E45483D}"/>
              </a:ext>
            </a:extLst>
          </p:cNvPr>
          <p:cNvSpPr>
            <a:spLocks noGrp="1"/>
          </p:cNvSpPr>
          <p:nvPr>
            <p:ph type="sldNum" sz="quarter" idx="12"/>
          </p:nvPr>
        </p:nvSpPr>
        <p:spPr/>
        <p:txBody>
          <a:bodyPr/>
          <a:lstStyle/>
          <a:p>
            <a:fld id="{DBB69489-DF73-4A76-950F-93D686310CE9}" type="slidenum">
              <a:rPr lang="en-US" smtClean="0"/>
              <a:t>9</a:t>
            </a:fld>
            <a:endParaRPr lang="en-US"/>
          </a:p>
        </p:txBody>
      </p:sp>
      <p:sp>
        <p:nvSpPr>
          <p:cNvPr id="4" name="Title 3">
            <a:extLst>
              <a:ext uri="{FF2B5EF4-FFF2-40B4-BE49-F238E27FC236}">
                <a16:creationId xmlns:a16="http://schemas.microsoft.com/office/drawing/2014/main" id="{7488AE06-502F-4BB4-2314-2F2B1730CE3F}"/>
              </a:ext>
            </a:extLst>
          </p:cNvPr>
          <p:cNvSpPr>
            <a:spLocks noGrp="1"/>
          </p:cNvSpPr>
          <p:nvPr>
            <p:ph type="title"/>
          </p:nvPr>
        </p:nvSpPr>
        <p:spPr>
          <a:xfrm>
            <a:off x="838199" y="167287"/>
            <a:ext cx="10515601" cy="553998"/>
          </a:xfrm>
        </p:spPr>
        <p:txBody>
          <a:bodyPr/>
          <a:lstStyle/>
          <a:p>
            <a:r>
              <a:rPr lang="en-US"/>
              <a:t>National Care Coordination Standards For CYSHCN: Key Components for Children Receiving Private Duty Nursing</a:t>
            </a:r>
          </a:p>
        </p:txBody>
      </p:sp>
      <p:grpSp>
        <p:nvGrpSpPr>
          <p:cNvPr id="12" name="Group 11">
            <a:extLst>
              <a:ext uri="{FF2B5EF4-FFF2-40B4-BE49-F238E27FC236}">
                <a16:creationId xmlns:a16="http://schemas.microsoft.com/office/drawing/2014/main" id="{BA2081BF-3A67-DDCA-7FEF-1B068F6159D9}"/>
              </a:ext>
            </a:extLst>
          </p:cNvPr>
          <p:cNvGrpSpPr/>
          <p:nvPr/>
        </p:nvGrpSpPr>
        <p:grpSpPr>
          <a:xfrm>
            <a:off x="0" y="1008130"/>
            <a:ext cx="7500257" cy="525164"/>
            <a:chOff x="370114" y="1127873"/>
            <a:chExt cx="7500257" cy="525164"/>
          </a:xfrm>
        </p:grpSpPr>
        <p:sp>
          <p:nvSpPr>
            <p:cNvPr id="8" name="Parallelogram 7">
              <a:extLst>
                <a:ext uri="{FF2B5EF4-FFF2-40B4-BE49-F238E27FC236}">
                  <a16:creationId xmlns:a16="http://schemas.microsoft.com/office/drawing/2014/main" id="{5046BE67-8B60-ECCE-9B49-5C5958FF0CED}"/>
                </a:ext>
              </a:extLst>
            </p:cNvPr>
            <p:cNvSpPr/>
            <p:nvPr/>
          </p:nvSpPr>
          <p:spPr>
            <a:xfrm>
              <a:off x="696686" y="1191372"/>
              <a:ext cx="7173685" cy="461665"/>
            </a:xfrm>
            <a:prstGeom prst="parallelogram">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arallelogram 10">
              <a:extLst>
                <a:ext uri="{FF2B5EF4-FFF2-40B4-BE49-F238E27FC236}">
                  <a16:creationId xmlns:a16="http://schemas.microsoft.com/office/drawing/2014/main" id="{D34E1818-602D-E5D4-5262-A6A39783B3B6}"/>
                </a:ext>
              </a:extLst>
            </p:cNvPr>
            <p:cNvSpPr/>
            <p:nvPr/>
          </p:nvSpPr>
          <p:spPr>
            <a:xfrm>
              <a:off x="609599" y="1127873"/>
              <a:ext cx="7173685" cy="461665"/>
            </a:xfrm>
            <a:prstGeom prst="parallelogram">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E04431C5-C586-85A6-C16D-2ED04C99CE3D}"/>
                </a:ext>
              </a:extLst>
            </p:cNvPr>
            <p:cNvSpPr txBox="1"/>
            <p:nvPr/>
          </p:nvSpPr>
          <p:spPr>
            <a:xfrm>
              <a:off x="370114" y="1127873"/>
              <a:ext cx="7500257" cy="461665"/>
            </a:xfrm>
            <a:prstGeom prst="rect">
              <a:avLst/>
            </a:prstGeom>
            <a:noFill/>
          </p:spPr>
          <p:txBody>
            <a:bodyPr wrap="square" rtlCol="0">
              <a:spAutoFit/>
            </a:bodyPr>
            <a:lstStyle/>
            <a:p>
              <a:pPr algn="ctr"/>
              <a:r>
                <a:rPr lang="en-US" sz="2400" b="1">
                  <a:solidFill>
                    <a:schemeClr val="tx2"/>
                  </a:solidFill>
                </a:rPr>
                <a:t>Domain 1: Screening, Identification, and Assessment</a:t>
              </a:r>
            </a:p>
          </p:txBody>
        </p:sp>
      </p:grpSp>
      <p:sp>
        <p:nvSpPr>
          <p:cNvPr id="13" name="TextBox 12">
            <a:extLst>
              <a:ext uri="{FF2B5EF4-FFF2-40B4-BE49-F238E27FC236}">
                <a16:creationId xmlns:a16="http://schemas.microsoft.com/office/drawing/2014/main" id="{3B8FCDB8-34B8-7497-42BF-2D05E3C7F4E4}"/>
              </a:ext>
            </a:extLst>
          </p:cNvPr>
          <p:cNvSpPr txBox="1"/>
          <p:nvPr/>
        </p:nvSpPr>
        <p:spPr>
          <a:xfrm>
            <a:off x="326572" y="1636094"/>
            <a:ext cx="6106886" cy="2831544"/>
          </a:xfrm>
          <a:prstGeom prst="rect">
            <a:avLst/>
          </a:prstGeom>
          <a:solidFill>
            <a:schemeClr val="bg1"/>
          </a:solidFill>
          <a:ln w="28575">
            <a:solidFill>
              <a:schemeClr val="tx2"/>
            </a:solidFill>
          </a:ln>
          <a:effectLst>
            <a:outerShdw blurRad="50800" dist="38100" dir="2700000" algn="tl" rotWithShape="0">
              <a:prstClr val="black">
                <a:alpha val="40000"/>
              </a:prstClr>
            </a:outerShdw>
          </a:effectLst>
        </p:spPr>
        <p:txBody>
          <a:bodyPr wrap="square" rtlCol="0">
            <a:spAutoFit/>
          </a:bodyPr>
          <a:lstStyle/>
          <a:p>
            <a:r>
              <a:rPr lang="en-US" b="1">
                <a:solidFill>
                  <a:schemeClr val="tx2"/>
                </a:solidFill>
              </a:rPr>
              <a:t>Considers multiple factors, including:</a:t>
            </a:r>
          </a:p>
          <a:p>
            <a:pPr marL="285750" indent="-285750">
              <a:buFont typeface="Arial" panose="020B0604020202020204" pitchFamily="34" charset="0"/>
              <a:buChar char="•"/>
            </a:pPr>
            <a:r>
              <a:rPr lang="en-US" sz="1600">
                <a:solidFill>
                  <a:schemeClr val="tx2"/>
                </a:solidFill>
              </a:rPr>
              <a:t>Child and family strengths and resiliency</a:t>
            </a:r>
          </a:p>
          <a:p>
            <a:pPr marL="285750" indent="-285750">
              <a:buFont typeface="Arial" panose="020B0604020202020204" pitchFamily="34" charset="0"/>
              <a:buChar char="•"/>
            </a:pPr>
            <a:r>
              <a:rPr lang="en-US" sz="1600">
                <a:solidFill>
                  <a:schemeClr val="tx2"/>
                </a:solidFill>
              </a:rPr>
              <a:t>Complexity of health status, including physical and behavioral health conditions, functional limitations, and technology dependence</a:t>
            </a:r>
          </a:p>
          <a:p>
            <a:pPr marL="285750" indent="-285750">
              <a:buFont typeface="Arial" panose="020B0604020202020204" pitchFamily="34" charset="0"/>
              <a:buChar char="•"/>
            </a:pPr>
            <a:r>
              <a:rPr lang="en-US" sz="1600">
                <a:solidFill>
                  <a:schemeClr val="tx2"/>
                </a:solidFill>
              </a:rPr>
              <a:t>Health and social inequities creating barriers to accessing and receiving needed care, services, or supports</a:t>
            </a:r>
          </a:p>
          <a:p>
            <a:pPr marL="285750" indent="-285750">
              <a:buFont typeface="Arial" panose="020B0604020202020204" pitchFamily="34" charset="0"/>
              <a:buChar char="•"/>
            </a:pPr>
            <a:r>
              <a:rPr lang="en-US" sz="1600">
                <a:solidFill>
                  <a:schemeClr val="tx2"/>
                </a:solidFill>
              </a:rPr>
              <a:t>Recent changes in health status that are planned or unplanned</a:t>
            </a:r>
          </a:p>
          <a:p>
            <a:pPr marL="285750" indent="-285750">
              <a:buFont typeface="Arial" panose="020B0604020202020204" pitchFamily="34" charset="0"/>
              <a:buChar char="•"/>
            </a:pPr>
            <a:r>
              <a:rPr lang="en-US" sz="1600">
                <a:solidFill>
                  <a:schemeClr val="tx2"/>
                </a:solidFill>
              </a:rPr>
              <a:t>Unmet needs</a:t>
            </a:r>
          </a:p>
          <a:p>
            <a:pPr marL="285750" indent="-285750">
              <a:buFont typeface="Arial" panose="020B0604020202020204" pitchFamily="34" charset="0"/>
              <a:buChar char="•"/>
            </a:pPr>
            <a:r>
              <a:rPr lang="en-US" sz="1600">
                <a:solidFill>
                  <a:schemeClr val="tx2"/>
                </a:solidFill>
              </a:rPr>
              <a:t>Social and environmental factors affecting health (such as housing instability, food insecurity, and family risk factors such as trauma)</a:t>
            </a:r>
          </a:p>
          <a:p>
            <a:pPr marL="285750" indent="-285750">
              <a:buFont typeface="Arial" panose="020B0604020202020204" pitchFamily="34" charset="0"/>
              <a:buChar char="•"/>
            </a:pPr>
            <a:r>
              <a:rPr lang="en-US" sz="1600">
                <a:solidFill>
                  <a:schemeClr val="tx2"/>
                </a:solidFill>
              </a:rPr>
              <a:t>Family beliefs, preferences, expressed needs, and goals</a:t>
            </a:r>
          </a:p>
        </p:txBody>
      </p:sp>
      <p:sp>
        <p:nvSpPr>
          <p:cNvPr id="14" name="Right Arrow 13">
            <a:extLst>
              <a:ext uri="{FF2B5EF4-FFF2-40B4-BE49-F238E27FC236}">
                <a16:creationId xmlns:a16="http://schemas.microsoft.com/office/drawing/2014/main" id="{CA5BA9CD-CD68-3141-31A6-B664575D360E}"/>
              </a:ext>
            </a:extLst>
          </p:cNvPr>
          <p:cNvSpPr/>
          <p:nvPr/>
        </p:nvSpPr>
        <p:spPr>
          <a:xfrm>
            <a:off x="6433458" y="2788480"/>
            <a:ext cx="1478090" cy="526771"/>
          </a:xfrm>
          <a:prstGeom prst="rightArrow">
            <a:avLst/>
          </a:prstGeom>
          <a:gradFill flip="none" rotWithShape="1">
            <a:gsLst>
              <a:gs pos="0">
                <a:schemeClr val="tx2"/>
              </a:gs>
              <a:gs pos="45000">
                <a:schemeClr val="tx2">
                  <a:lumMod val="60000"/>
                  <a:lumOff val="40000"/>
                </a:schemeClr>
              </a:gs>
              <a:gs pos="91000">
                <a:schemeClr val="tx2">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67AF27B-EBCA-331C-799E-99C4AFFF65BE}"/>
              </a:ext>
            </a:extLst>
          </p:cNvPr>
          <p:cNvSpPr txBox="1"/>
          <p:nvPr/>
        </p:nvSpPr>
        <p:spPr>
          <a:xfrm>
            <a:off x="8062055" y="2636366"/>
            <a:ext cx="3829877" cy="830997"/>
          </a:xfrm>
          <a:prstGeom prst="rect">
            <a:avLst/>
          </a:prstGeom>
          <a:noFill/>
          <a:ln w="28575">
            <a:solidFill>
              <a:schemeClr val="tx2">
                <a:lumMod val="60000"/>
                <a:lumOff val="40000"/>
              </a:schemeClr>
            </a:solidFill>
          </a:ln>
        </p:spPr>
        <p:txBody>
          <a:bodyPr wrap="square" rtlCol="0">
            <a:spAutoFit/>
          </a:bodyPr>
          <a:lstStyle/>
          <a:p>
            <a:r>
              <a:rPr lang="en-US" sz="1600">
                <a:solidFill>
                  <a:schemeClr val="tx2"/>
                </a:solidFill>
              </a:rPr>
              <a:t>Care coordination activities should be dynamic and adapted to meet the individual needs of each enrollee and family.</a:t>
            </a:r>
          </a:p>
        </p:txBody>
      </p:sp>
      <p:sp>
        <p:nvSpPr>
          <p:cNvPr id="17" name="TextBox 16">
            <a:extLst>
              <a:ext uri="{FF2B5EF4-FFF2-40B4-BE49-F238E27FC236}">
                <a16:creationId xmlns:a16="http://schemas.microsoft.com/office/drawing/2014/main" id="{9269F3E5-BBB0-2E5F-1A80-9924E0E83A2C}"/>
              </a:ext>
            </a:extLst>
          </p:cNvPr>
          <p:cNvSpPr txBox="1"/>
          <p:nvPr/>
        </p:nvSpPr>
        <p:spPr>
          <a:xfrm>
            <a:off x="326572" y="4727103"/>
            <a:ext cx="6106886" cy="369332"/>
          </a:xfrm>
          <a:prstGeom prst="rect">
            <a:avLst/>
          </a:prstGeom>
          <a:solidFill>
            <a:schemeClr val="bg1"/>
          </a:solidFill>
          <a:ln w="28575">
            <a:solidFill>
              <a:schemeClr val="tx2"/>
            </a:solidFill>
          </a:ln>
          <a:effectLst>
            <a:outerShdw blurRad="50800" dist="38100" dir="2700000" algn="tl" rotWithShape="0">
              <a:prstClr val="black">
                <a:alpha val="40000"/>
              </a:prstClr>
            </a:outerShdw>
          </a:effectLst>
        </p:spPr>
        <p:txBody>
          <a:bodyPr wrap="square" rtlCol="0">
            <a:spAutoFit/>
          </a:bodyPr>
          <a:lstStyle/>
          <a:p>
            <a:r>
              <a:rPr lang="en-US" sz="1800" b="1">
                <a:solidFill>
                  <a:schemeClr val="tx2"/>
                </a:solidFill>
              </a:rPr>
              <a:t>Assessments are the result of a collaborative conversation</a:t>
            </a:r>
          </a:p>
        </p:txBody>
      </p:sp>
      <p:sp>
        <p:nvSpPr>
          <p:cNvPr id="18" name="TextBox 17">
            <a:extLst>
              <a:ext uri="{FF2B5EF4-FFF2-40B4-BE49-F238E27FC236}">
                <a16:creationId xmlns:a16="http://schemas.microsoft.com/office/drawing/2014/main" id="{D7365FCD-90DE-1400-136A-9C823F9B11CC}"/>
              </a:ext>
            </a:extLst>
          </p:cNvPr>
          <p:cNvSpPr txBox="1"/>
          <p:nvPr/>
        </p:nvSpPr>
        <p:spPr>
          <a:xfrm>
            <a:off x="326572" y="5331776"/>
            <a:ext cx="6106886" cy="646331"/>
          </a:xfrm>
          <a:prstGeom prst="rect">
            <a:avLst/>
          </a:prstGeom>
          <a:solidFill>
            <a:schemeClr val="bg1"/>
          </a:solidFill>
          <a:ln w="28575">
            <a:solidFill>
              <a:schemeClr val="tx2"/>
            </a:solidFill>
          </a:ln>
          <a:effectLst>
            <a:outerShdw blurRad="50800" dist="38100" dir="2700000" algn="tl" rotWithShape="0">
              <a:prstClr val="black">
                <a:alpha val="40000"/>
              </a:prstClr>
            </a:outerShdw>
          </a:effectLst>
        </p:spPr>
        <p:txBody>
          <a:bodyPr wrap="square" rtlCol="0">
            <a:spAutoFit/>
          </a:bodyPr>
          <a:lstStyle/>
          <a:p>
            <a:r>
              <a:rPr lang="en-US" sz="1800" b="1">
                <a:solidFill>
                  <a:schemeClr val="tx2"/>
                </a:solidFill>
              </a:rPr>
              <a:t>Includes documentation of connection to services and tracking to confirm receipt of services</a:t>
            </a:r>
          </a:p>
        </p:txBody>
      </p:sp>
      <p:sp>
        <p:nvSpPr>
          <p:cNvPr id="19" name="Right Arrow 18">
            <a:extLst>
              <a:ext uri="{FF2B5EF4-FFF2-40B4-BE49-F238E27FC236}">
                <a16:creationId xmlns:a16="http://schemas.microsoft.com/office/drawing/2014/main" id="{04158067-4E71-981D-CCC0-3E05B165A7C7}"/>
              </a:ext>
            </a:extLst>
          </p:cNvPr>
          <p:cNvSpPr/>
          <p:nvPr/>
        </p:nvSpPr>
        <p:spPr>
          <a:xfrm>
            <a:off x="6433458" y="4648383"/>
            <a:ext cx="1478090" cy="526771"/>
          </a:xfrm>
          <a:prstGeom prst="rightArrow">
            <a:avLst/>
          </a:prstGeom>
          <a:gradFill flip="none" rotWithShape="1">
            <a:gsLst>
              <a:gs pos="0">
                <a:schemeClr val="tx2"/>
              </a:gs>
              <a:gs pos="50000">
                <a:schemeClr val="tx2">
                  <a:lumMod val="60000"/>
                  <a:lumOff val="40000"/>
                </a:schemeClr>
              </a:gs>
              <a:gs pos="100000">
                <a:schemeClr val="tx2">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2F11C165-CD0B-B6B4-C180-0444076E6BA0}"/>
              </a:ext>
            </a:extLst>
          </p:cNvPr>
          <p:cNvSpPr/>
          <p:nvPr/>
        </p:nvSpPr>
        <p:spPr>
          <a:xfrm>
            <a:off x="6433458" y="5391555"/>
            <a:ext cx="1478090" cy="526771"/>
          </a:xfrm>
          <a:prstGeom prst="rightArrow">
            <a:avLst/>
          </a:prstGeom>
          <a:gradFill flip="none" rotWithShape="1">
            <a:gsLst>
              <a:gs pos="0">
                <a:schemeClr val="tx2"/>
              </a:gs>
              <a:gs pos="50000">
                <a:schemeClr val="tx2">
                  <a:lumMod val="60000"/>
                  <a:lumOff val="40000"/>
                </a:schemeClr>
              </a:gs>
              <a:gs pos="100000">
                <a:schemeClr val="tx2">
                  <a:lumMod val="20000"/>
                  <a:lumOff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C1E8D7D-2F46-2D38-CBB8-EF0AD2DE0D88}"/>
              </a:ext>
            </a:extLst>
          </p:cNvPr>
          <p:cNvSpPr txBox="1"/>
          <p:nvPr/>
        </p:nvSpPr>
        <p:spPr>
          <a:xfrm>
            <a:off x="8062055" y="4619380"/>
            <a:ext cx="3829877" cy="584775"/>
          </a:xfrm>
          <a:prstGeom prst="rect">
            <a:avLst/>
          </a:prstGeom>
          <a:noFill/>
          <a:ln w="28575">
            <a:solidFill>
              <a:schemeClr val="tx2">
                <a:lumMod val="60000"/>
                <a:lumOff val="40000"/>
              </a:schemeClr>
            </a:solidFill>
          </a:ln>
        </p:spPr>
        <p:txBody>
          <a:bodyPr wrap="square" rtlCol="0">
            <a:spAutoFit/>
          </a:bodyPr>
          <a:lstStyle/>
          <a:p>
            <a:pPr marL="0" indent="0">
              <a:buNone/>
            </a:pPr>
            <a:r>
              <a:rPr lang="en-US" sz="1600">
                <a:solidFill>
                  <a:schemeClr val="tx2"/>
                </a:solidFill>
              </a:rPr>
              <a:t>Care coordination activities are done with the family, not for, or to the family.</a:t>
            </a:r>
          </a:p>
        </p:txBody>
      </p:sp>
      <p:sp>
        <p:nvSpPr>
          <p:cNvPr id="22" name="TextBox 21">
            <a:extLst>
              <a:ext uri="{FF2B5EF4-FFF2-40B4-BE49-F238E27FC236}">
                <a16:creationId xmlns:a16="http://schemas.microsoft.com/office/drawing/2014/main" id="{7D71F31F-07B5-AA37-E4E9-6D99C17C08F0}"/>
              </a:ext>
            </a:extLst>
          </p:cNvPr>
          <p:cNvSpPr txBox="1"/>
          <p:nvPr/>
        </p:nvSpPr>
        <p:spPr>
          <a:xfrm>
            <a:off x="8062055" y="5389462"/>
            <a:ext cx="3829877" cy="584775"/>
          </a:xfrm>
          <a:prstGeom prst="rect">
            <a:avLst/>
          </a:prstGeom>
          <a:noFill/>
          <a:ln w="28575">
            <a:solidFill>
              <a:schemeClr val="tx2">
                <a:lumMod val="60000"/>
                <a:lumOff val="40000"/>
              </a:schemeClr>
            </a:solidFill>
          </a:ln>
        </p:spPr>
        <p:txBody>
          <a:bodyPr wrap="square" rtlCol="0">
            <a:spAutoFit/>
          </a:bodyPr>
          <a:lstStyle/>
          <a:p>
            <a:pPr marL="0" indent="0">
              <a:buNone/>
            </a:pPr>
            <a:r>
              <a:rPr lang="en-US" sz="1600">
                <a:solidFill>
                  <a:schemeClr val="tx2"/>
                </a:solidFill>
              </a:rPr>
              <a:t>It is critical to ensure that connections are made and plans are followed through with.</a:t>
            </a:r>
          </a:p>
        </p:txBody>
      </p:sp>
      <p:sp>
        <p:nvSpPr>
          <p:cNvPr id="23" name="Text Placeholder 4">
            <a:extLst>
              <a:ext uri="{FF2B5EF4-FFF2-40B4-BE49-F238E27FC236}">
                <a16:creationId xmlns:a16="http://schemas.microsoft.com/office/drawing/2014/main" id="{EA6A16F3-D057-2ECE-A168-21CDFE9C794E}"/>
              </a:ext>
            </a:extLst>
          </p:cNvPr>
          <p:cNvSpPr>
            <a:spLocks noGrp="1"/>
          </p:cNvSpPr>
          <p:nvPr>
            <p:ph type="body" sz="quarter" idx="13"/>
          </p:nvPr>
        </p:nvSpPr>
        <p:spPr>
          <a:xfrm>
            <a:off x="838200" y="6113463"/>
            <a:ext cx="10515600" cy="365125"/>
          </a:xfrm>
        </p:spPr>
        <p:txBody>
          <a:bodyPr>
            <a:normAutofit lnSpcReduction="10000"/>
          </a:bodyPr>
          <a:lstStyle/>
          <a:p>
            <a:r>
              <a:rPr lang="en-US"/>
              <a:t>National Care Coordination Standards for Children and Youth with Special Health Care Needs, October 2020. National Academy for State Health Policy. </a:t>
            </a:r>
            <a:r>
              <a:rPr lang="en-US">
                <a:hlinkClick r:id="rId2"/>
              </a:rPr>
              <a:t>https://nashp.org/national-care-coordination-standards-for-children-and-youth-with-special-health-care-needs/</a:t>
            </a:r>
            <a:r>
              <a:rPr lang="en-US"/>
              <a:t>. </a:t>
            </a:r>
          </a:p>
        </p:txBody>
      </p:sp>
    </p:spTree>
    <p:extLst>
      <p:ext uri="{BB962C8B-B14F-4D97-AF65-F5344CB8AC3E}">
        <p14:creationId xmlns:p14="http://schemas.microsoft.com/office/powerpoint/2010/main" val="2190110035"/>
      </p:ext>
    </p:extLst>
  </p:cSld>
  <p:clrMapOvr>
    <a:masterClrMapping/>
  </p:clrMapOvr>
</p:sld>
</file>

<file path=ppt/theme/theme1.xml><?xml version="1.0" encoding="utf-8"?>
<a:theme xmlns:a="http://schemas.openxmlformats.org/drawingml/2006/main" name="Office Theme">
  <a:themeElements>
    <a:clrScheme name="Personal">
      <a:dk1>
        <a:srgbClr val="000000"/>
      </a:dk1>
      <a:lt1>
        <a:srgbClr val="FFFFFF"/>
      </a:lt1>
      <a:dk2>
        <a:srgbClr val="44546A"/>
      </a:dk2>
      <a:lt2>
        <a:srgbClr val="E7E6E6"/>
      </a:lt2>
      <a:accent1>
        <a:srgbClr val="0064A4"/>
      </a:accent1>
      <a:accent2>
        <a:srgbClr val="FE6D6D"/>
      </a:accent2>
      <a:accent3>
        <a:srgbClr val="A5A5A5"/>
      </a:accent3>
      <a:accent4>
        <a:srgbClr val="5AC28A"/>
      </a:accent4>
      <a:accent5>
        <a:srgbClr val="5B9BD5"/>
      </a:accent5>
      <a:accent6>
        <a:srgbClr val="E9AA01"/>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MA_BasicPowerpointTemplate (updated 01.20.2023)" id="{461A17CC-0F59-4A44-8EC0-726F570E15E8}" vid="{2C559F94-8515-42E6-A697-6C3CC1983AE2}"/>
    </a:ext>
  </a:extLst>
</a:theme>
</file>

<file path=ppt/theme/theme2.xml><?xml version="1.0" encoding="utf-8"?>
<a:theme xmlns:a="http://schemas.openxmlformats.org/drawingml/2006/main" name="1_Office Theme">
  <a:themeElements>
    <a:clrScheme name="Personal">
      <a:dk1>
        <a:srgbClr val="000000"/>
      </a:dk1>
      <a:lt1>
        <a:srgbClr val="FFFFFF"/>
      </a:lt1>
      <a:dk2>
        <a:srgbClr val="44546A"/>
      </a:dk2>
      <a:lt2>
        <a:srgbClr val="E7E6E6"/>
      </a:lt2>
      <a:accent1>
        <a:srgbClr val="0064A4"/>
      </a:accent1>
      <a:accent2>
        <a:srgbClr val="FE6D6D"/>
      </a:accent2>
      <a:accent3>
        <a:srgbClr val="A5A5A5"/>
      </a:accent3>
      <a:accent4>
        <a:srgbClr val="5AC28A"/>
      </a:accent4>
      <a:accent5>
        <a:srgbClr val="5B9BD5"/>
      </a:accent5>
      <a:accent6>
        <a:srgbClr val="E9AA01"/>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MA_BasicPowerpointTemplate (updated 01.20.2023)" id="{461A17CC-0F59-4A44-8EC0-726F570E15E8}" vid="{2C559F94-8515-42E6-A697-6C3CC1983A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67b1012-496e-4734-a1be-467c30f8dffb">
      <Terms xmlns="http://schemas.microsoft.com/office/infopath/2007/PartnerControls"/>
    </lcf76f155ced4ddcb4097134ff3c332f>
    <TaxCatchAll xmlns="4d84fda0-3f44-4786-a3a9-3d964c41079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D2CA7BC8BD7D408B7BC4EF787667DB" ma:contentTypeVersion="11" ma:contentTypeDescription="Create a new document." ma:contentTypeScope="" ma:versionID="3614db7316bb894fe78074b3adfa341c">
  <xsd:schema xmlns:xsd="http://www.w3.org/2001/XMLSchema" xmlns:xs="http://www.w3.org/2001/XMLSchema" xmlns:p="http://schemas.microsoft.com/office/2006/metadata/properties" xmlns:ns2="e67b1012-496e-4734-a1be-467c30f8dffb" xmlns:ns3="4d84fda0-3f44-4786-a3a9-3d964c410792" targetNamespace="http://schemas.microsoft.com/office/2006/metadata/properties" ma:root="true" ma:fieldsID="baa4adf0ca2c5b7105ce9dccf2c86184" ns2:_="" ns3:_="">
    <xsd:import namespace="e67b1012-496e-4734-a1be-467c30f8dffb"/>
    <xsd:import namespace="4d84fda0-3f44-4786-a3a9-3d964c41079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7b1012-496e-4734-a1be-467c30f8d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e87a64-7d78-4ce3-a736-21d6e97503f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84fda0-3f44-4786-a3a9-3d964c41079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55aa956-3433-471e-9ef6-cc058c5756e9}" ma:internalName="TaxCatchAll" ma:showField="CatchAllData" ma:web="4d84fda0-3f44-4786-a3a9-3d964c4107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D0FBB1-D7ED-46CC-B42F-7812B9AD9498}">
  <ds:schemaRefs>
    <ds:schemaRef ds:uri="http://purl.org/dc/dcmitype/"/>
    <ds:schemaRef ds:uri="http://schemas.microsoft.com/sharepoint/v3"/>
    <ds:schemaRef ds:uri="http://schemas.openxmlformats.org/package/2006/metadata/core-properties"/>
    <ds:schemaRef ds:uri="2e3cf38e-c787-415d-bf24-0c755eb14653"/>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d39d5fe0-d6d6-44b4-a175-6c8e91be63e1"/>
    <ds:schemaRef ds:uri="http://purl.org/dc/terms/"/>
    <ds:schemaRef ds:uri="http://purl.org/dc/elements/1.1/"/>
  </ds:schemaRefs>
</ds:datastoreItem>
</file>

<file path=customXml/itemProps2.xml><?xml version="1.0" encoding="utf-8"?>
<ds:datastoreItem xmlns:ds="http://schemas.openxmlformats.org/officeDocument/2006/customXml" ds:itemID="{50A78E20-5568-4C53-9A96-BB00BCDB2EF0}"/>
</file>

<file path=customXml/itemProps3.xml><?xml version="1.0" encoding="utf-8"?>
<ds:datastoreItem xmlns:ds="http://schemas.openxmlformats.org/officeDocument/2006/customXml" ds:itemID="{DF7E6054-F932-4F20-8D42-84E868083086}">
  <ds:schemaRefs>
    <ds:schemaRef ds:uri="http://schemas.microsoft.com/sharepoint/v3/contenttype/forms"/>
  </ds:schemaRefs>
</ds:datastoreItem>
</file>

<file path=docMetadata/LabelInfo.xml><?xml version="1.0" encoding="utf-8"?>
<clbl:labelList xmlns:clbl="http://schemas.microsoft.com/office/2020/mipLabelMetadata">
  <clbl:label id="{fa98e028-f401-4b3e-a75a-76893fc4ef4f}" enabled="0" method="" siteId="{fa98e028-f401-4b3e-a75a-76893fc4ef4f}"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7537</Words>
  <Application>Microsoft Office PowerPoint</Application>
  <PresentationFormat>Widescreen</PresentationFormat>
  <Paragraphs>607</Paragraphs>
  <Slides>50</Slides>
  <Notes>16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50</vt:i4>
      </vt:variant>
    </vt:vector>
  </HeadingPairs>
  <TitlesOfParts>
    <vt:vector size="65" baseType="lpstr">
      <vt:lpstr>.AppleSystemUIFont</vt:lpstr>
      <vt:lpstr>Arial</vt:lpstr>
      <vt:lpstr>Calibri</vt:lpstr>
      <vt:lpstr>Calibri Light</vt:lpstr>
      <vt:lpstr>Courier New</vt:lpstr>
      <vt:lpstr>Franklin Gothic Book</vt:lpstr>
      <vt:lpstr>Lato Light</vt:lpstr>
      <vt:lpstr>Open Sans</vt:lpstr>
      <vt:lpstr>Poppins SemiBold</vt:lpstr>
      <vt:lpstr>Roboto Medium</vt:lpstr>
      <vt:lpstr>Segoe UI</vt:lpstr>
      <vt:lpstr>Segoe UI Black</vt:lpstr>
      <vt:lpstr>Symbol</vt:lpstr>
      <vt:lpstr>Office Theme</vt:lpstr>
      <vt:lpstr>1_Office Theme</vt:lpstr>
      <vt:lpstr>Module 3 –  Care Coordination Training</vt:lpstr>
      <vt:lpstr>Background</vt:lpstr>
      <vt:lpstr>INTENDED AUDIENCE</vt:lpstr>
      <vt:lpstr>PowerPoint Presentation</vt:lpstr>
      <vt:lpstr>OBJECTIVES</vt:lpstr>
      <vt:lpstr>PowerPoint Presentation</vt:lpstr>
      <vt:lpstr>National Care Coordination Standards For CYSHCN</vt:lpstr>
      <vt:lpstr>National Care Coordination Standards For CYSHCN: Domains</vt:lpstr>
      <vt:lpstr>National Care Coordination Standards For CYSHCN: Key Components for Children Receiving Private Duty Nursing</vt:lpstr>
      <vt:lpstr>National Care Coordination Standards For CYSHCN: Key Components for Children Receiving Private Duty Nursing</vt:lpstr>
      <vt:lpstr>National Care Coordination Standards For CYSHCN: Key Components for Children Receiving Private Duty Nursing</vt:lpstr>
      <vt:lpstr>National Care Coordination Standards For CYSHCN: Key Components for Children Receiving Private Duty Nursing</vt:lpstr>
      <vt:lpstr>National Care Coordination Standards For CYSHCN: Key Components for Children Receiving Private Duty Nursing</vt:lpstr>
      <vt:lpstr>National Care Coordination Standards For CYSHCN: Key Components for Children Receiving Private Duty Nursing</vt:lpstr>
      <vt:lpstr>National Care Coordination Standards For CYSHCN: SCENARIO</vt:lpstr>
      <vt:lpstr>National Care Coordination Standards For CYSHCN: SELF-REFLECTION</vt:lpstr>
      <vt:lpstr>National Care Coordination Standards: KNOWLEDGE CHECK</vt:lpstr>
      <vt:lpstr>National Care Coordination Standards: KNOWLEDGE CHECK Answers</vt:lpstr>
      <vt:lpstr>PowerPoint Presentation</vt:lpstr>
      <vt:lpstr>Coordinating Holistic and Integrated Care: Definitions</vt:lpstr>
      <vt:lpstr>Coordinating Holistic and integrated care: Definitions</vt:lpstr>
      <vt:lpstr>Coordinating Holistic and Integrated Care: Definitions</vt:lpstr>
      <vt:lpstr>Coordinating Holistic and integrated care: Definitions</vt:lpstr>
      <vt:lpstr>Coordinating Holistic and Integrated Care: Application for Care Coordinators</vt:lpstr>
      <vt:lpstr>Coordinating Holistic and Integrated Care: Integrated Care Needs and Care Planning</vt:lpstr>
      <vt:lpstr>Coordinating Holistic and Integrated Care: Continuity of Care and Care Transitions</vt:lpstr>
      <vt:lpstr>EFFECTIVE TRANSITION PLANNING: KNOWLEDGE CHECK</vt:lpstr>
      <vt:lpstr>EFFECTIVE TRANSITION Planning: KNOWLEDGE CHECK Answers</vt:lpstr>
      <vt:lpstr>PowerPoint Presentation</vt:lpstr>
      <vt:lpstr>Ongoing Services and Supports for Children Receiving PDN and their Families </vt:lpstr>
      <vt:lpstr>Ongoing Services and Supports for Children Receiving PDN and their Families </vt:lpstr>
      <vt:lpstr>Ongoing Services and Supports for Children Receiving PDN and their Families </vt:lpstr>
      <vt:lpstr>Ongoing Services and Supports for Children Receiving PDN and their Families </vt:lpstr>
      <vt:lpstr>Ongoing Services and Supports for Children Receiving PDN and their Families: MISSED PDN Hours</vt:lpstr>
      <vt:lpstr>Ongoing Services and Supports for Children Receiving PDN and their Families: Additional Considerations for PDN Needs</vt:lpstr>
      <vt:lpstr>Ongoing Services and Supports for Children Receiving PDN and their Families: New Service Needs</vt:lpstr>
      <vt:lpstr>Ongoing Services and Supports for Children Receiving PDN and their Families: SCENARIO</vt:lpstr>
      <vt:lpstr>Ongoing Services and Supports for Children Receiving PDN and their Families: SELF-REFLECTION</vt:lpstr>
      <vt:lpstr>Ongoing Services and Supports for Children Receiving PDN and their Families: KNOWLEDGE CHECK</vt:lpstr>
      <vt:lpstr>Ongoing Services and Supports for Children Receiving PDN and their Families: KNOWLEDGE CHECK Answers</vt:lpstr>
      <vt:lpstr>PowerPoint Presentation</vt:lpstr>
      <vt:lpstr>Remember The Suarez Family </vt:lpstr>
      <vt:lpstr>Case Study: The Suarez Family</vt:lpstr>
      <vt:lpstr>Ongoing Services and Supports for Children Receiving PDN and their Families</vt:lpstr>
      <vt:lpstr>CASE STUDY: The Suarez Family</vt:lpstr>
      <vt:lpstr>CASE STUDY: The Suarez Family – Updating the CARE PLAN</vt:lpstr>
      <vt:lpstr>Case Study: The Suarez Family</vt:lpstr>
      <vt:lpstr>PowerPoint Presentation</vt:lpstr>
      <vt:lpstr>Conclusion</vt:lpstr>
      <vt:lpstr>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terms:created xsi:type="dcterms:W3CDTF">2023-10-30T15:27:50Z</dcterms:created>
  <dcterms:modified xsi:type="dcterms:W3CDTF">2024-06-28T20:36:15Z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0x010100D6D2CA7BC8BD7D408B7BC4EF787667DB</vt:lpwstr>
  </property>
  <property fmtid="{D5CDD505-2E9C-101B-9397-08002B2CF9AE}" pid="3" name="Order">
    <vt:r8>312100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