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5"/>
  </p:notesMasterIdLst>
  <p:sldIdLst>
    <p:sldId id="256" r:id="rId5"/>
    <p:sldId id="406" r:id="rId6"/>
    <p:sldId id="399" r:id="rId7"/>
    <p:sldId id="395" r:id="rId8"/>
    <p:sldId id="4201" r:id="rId9"/>
    <p:sldId id="478" r:id="rId10"/>
    <p:sldId id="4238" r:id="rId11"/>
    <p:sldId id="4236" r:id="rId12"/>
    <p:sldId id="475" r:id="rId13"/>
    <p:sldId id="4239" r:id="rId14"/>
    <p:sldId id="4221" r:id="rId15"/>
    <p:sldId id="4240" r:id="rId16"/>
    <p:sldId id="403" r:id="rId17"/>
    <p:sldId id="4241" r:id="rId18"/>
    <p:sldId id="445" r:id="rId19"/>
    <p:sldId id="4258" r:id="rId20"/>
    <p:sldId id="446" r:id="rId21"/>
    <p:sldId id="4267" r:id="rId22"/>
    <p:sldId id="4269" r:id="rId23"/>
    <p:sldId id="4268" r:id="rId24"/>
    <p:sldId id="466" r:id="rId25"/>
    <p:sldId id="467" r:id="rId26"/>
    <p:sldId id="4242" r:id="rId27"/>
    <p:sldId id="471" r:id="rId28"/>
    <p:sldId id="4243" r:id="rId29"/>
    <p:sldId id="4220" r:id="rId30"/>
    <p:sldId id="411" r:id="rId31"/>
    <p:sldId id="4244" r:id="rId32"/>
    <p:sldId id="4245" r:id="rId33"/>
    <p:sldId id="404" r:id="rId34"/>
    <p:sldId id="449" r:id="rId35"/>
    <p:sldId id="452" r:id="rId36"/>
    <p:sldId id="453" r:id="rId37"/>
    <p:sldId id="4247" r:id="rId38"/>
    <p:sldId id="4248" r:id="rId39"/>
    <p:sldId id="4249" r:id="rId40"/>
    <p:sldId id="4250" r:id="rId41"/>
    <p:sldId id="4251" r:id="rId42"/>
    <p:sldId id="476" r:id="rId43"/>
    <p:sldId id="462" r:id="rId44"/>
    <p:sldId id="4252" r:id="rId45"/>
    <p:sldId id="461" r:id="rId46"/>
    <p:sldId id="4253" r:id="rId47"/>
    <p:sldId id="4254" r:id="rId48"/>
    <p:sldId id="4255" r:id="rId49"/>
    <p:sldId id="4256" r:id="rId50"/>
    <p:sldId id="408" r:id="rId51"/>
    <p:sldId id="472" r:id="rId52"/>
    <p:sldId id="4257" r:id="rId53"/>
    <p:sldId id="450" r:id="rId54"/>
    <p:sldId id="4246" r:id="rId55"/>
    <p:sldId id="4259" r:id="rId56"/>
    <p:sldId id="4235" r:id="rId57"/>
    <p:sldId id="4260" r:id="rId58"/>
    <p:sldId id="4261" r:id="rId59"/>
    <p:sldId id="4265" r:id="rId60"/>
    <p:sldId id="4266" r:id="rId61"/>
    <p:sldId id="407" r:id="rId62"/>
    <p:sldId id="4226" r:id="rId63"/>
    <p:sldId id="44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Background" id="{10EDA356-A5EC-1E44-90AF-CE165DA6777C}">
          <p14:sldIdLst>
            <p14:sldId id="256"/>
            <p14:sldId id="406"/>
            <p14:sldId id="399"/>
            <p14:sldId id="395"/>
            <p14:sldId id="4201"/>
          </p14:sldIdLst>
        </p14:section>
        <p14:section name="Effective Transition Planning" id="{104E58A5-629F-3C48-9032-CAD7D161BB8A}">
          <p14:sldIdLst>
            <p14:sldId id="478"/>
            <p14:sldId id="4238"/>
            <p14:sldId id="4236"/>
            <p14:sldId id="475"/>
            <p14:sldId id="4239"/>
            <p14:sldId id="4221"/>
            <p14:sldId id="4240"/>
          </p14:sldIdLst>
        </p14:section>
        <p14:section name="Available Services and Supports" id="{DDD129AF-1774-F746-8729-035CF2588084}">
          <p14:sldIdLst>
            <p14:sldId id="403"/>
            <p14:sldId id="4241"/>
            <p14:sldId id="445"/>
            <p14:sldId id="4258"/>
            <p14:sldId id="446"/>
            <p14:sldId id="4267"/>
            <p14:sldId id="4269"/>
            <p14:sldId id="4268"/>
            <p14:sldId id="466"/>
            <p14:sldId id="467"/>
            <p14:sldId id="4242"/>
            <p14:sldId id="471"/>
            <p14:sldId id="4243"/>
            <p14:sldId id="4220"/>
            <p14:sldId id="411"/>
            <p14:sldId id="4244"/>
            <p14:sldId id="4245"/>
          </p14:sldIdLst>
        </p14:section>
        <p14:section name="Liasing Role as a Care Coordinator" id="{F1FD66AD-BB81-6D4C-92BC-457CBE5A065B}">
          <p14:sldIdLst>
            <p14:sldId id="404"/>
            <p14:sldId id="449"/>
            <p14:sldId id="452"/>
            <p14:sldId id="453"/>
            <p14:sldId id="4247"/>
            <p14:sldId id="4248"/>
            <p14:sldId id="4249"/>
            <p14:sldId id="4250"/>
            <p14:sldId id="4251"/>
          </p14:sldIdLst>
        </p14:section>
        <p14:section name="Removing Barriers to Community Integration" id="{47453C27-6336-3B43-B09A-D569F61DB6AA}">
          <p14:sldIdLst>
            <p14:sldId id="476"/>
            <p14:sldId id="462"/>
            <p14:sldId id="4252"/>
            <p14:sldId id="461"/>
            <p14:sldId id="4253"/>
            <p14:sldId id="4254"/>
            <p14:sldId id="4255"/>
            <p14:sldId id="4256"/>
          </p14:sldIdLst>
        </p14:section>
        <p14:section name="Putting it all in Practice - A Case Study" id="{C8011120-E672-A44F-9E92-05CA009CAD5B}">
          <p14:sldIdLst>
            <p14:sldId id="408"/>
            <p14:sldId id="472"/>
            <p14:sldId id="4257"/>
            <p14:sldId id="450"/>
            <p14:sldId id="4246"/>
            <p14:sldId id="4259"/>
            <p14:sldId id="4235"/>
            <p14:sldId id="4260"/>
            <p14:sldId id="4261"/>
            <p14:sldId id="4265"/>
            <p14:sldId id="4266"/>
          </p14:sldIdLst>
        </p14:section>
        <p14:section name="Conclusion" id="{451E6E34-FEFA-2A49-9710-4CF503CA6E59}">
          <p14:sldIdLst>
            <p14:sldId id="407"/>
            <p14:sldId id="4226"/>
            <p14:sldId id="4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3A5802-A2A2-690E-B966-4BC7F733968F}" name="Sharon Silow-Carroll" initials="SS" userId="S::ssilowcarroll@healthmanagement.com::51f5ce76-7c2a-4622-b6ec-4b10e27bf5e6" providerId="AD"/>
  <p188:author id="{D10C5731-A33E-5B56-45F1-191B105162D3}" name="Morgan Wilson" initials="MW" userId="S::mwilson@healthmanagement.com::0f6b1ec1-a1b0-4f4b-89a7-6fd794e51fc2" providerId="AD"/>
  <p188:author id="{66D97899-40BE-1258-1FDF-4D9D0AE3DA38}" name="Karen Hill" initials="KH" userId="S::khill@healthmanagement.com::bd1fd684-6eaa-4f5f-942c-6fe63967d53d" providerId="AD"/>
  <p188:author id="{748030B7-266C-2BC6-4681-5F72A7896373}" name="Kelli Stannard" initials="KS" userId="S::kstannard@healthmanagement.com::275ed1a6-34c5-4f7f-bbff-c8a28b221e3e" providerId="AD"/>
  <p188:author id="{4C0ED6F2-B0A2-EBF1-7DBF-26A9F2228D7B}" name="Vergeson, Melissa" initials="MV" userId="S::Melissa.Vergeson@ahca.myflorida.com::504e43b7-f9bd-4e66-a664-634c9efcb9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6AB5D"/>
    <a:srgbClr val="0065A5"/>
    <a:srgbClr val="835E3C"/>
    <a:srgbClr val="5B9BD5"/>
    <a:srgbClr val="006498"/>
    <a:srgbClr val="552733"/>
    <a:srgbClr val="0066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1106D-31CC-884A-A4A6-821428ABD131}" v="20" dt="2024-06-28T20:02:33.195"/>
    <p1510:client id="{99A2199D-AF6B-9686-EAEA-9EE6039BDC16}" v="4" dt="2024-06-28T19:59:02.482"/>
    <p1510:client id="{B573FFD0-3B31-44C3-A80E-35363353EFEF}" v="150" dt="2024-06-28T20:21:41.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87544" autoAdjust="0"/>
  </p:normalViewPr>
  <p:slideViewPr>
    <p:cSldViewPr snapToGrid="0">
      <p:cViewPr varScale="1">
        <p:scale>
          <a:sx n="96" d="100"/>
          <a:sy n="96" d="100"/>
        </p:scale>
        <p:origin x="11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2.xml.rels><?xml version="1.0" encoding="UTF-8" standalone="yes"?>
<Relationships xmlns="http://schemas.openxmlformats.org/package/2006/relationships"><Relationship Id="rId2" Type="http://schemas.openxmlformats.org/officeDocument/2006/relationships/hyperlink" Target="https://ahca.myflorida.com/content/download/23180/file/Attachment%20A_Coordination%20for%20Children%20in%20NFs-RolesFunctionsRespo_9.XX.2023%20final.pdf" TargetMode="External"/><Relationship Id="rId1" Type="http://schemas.openxmlformats.org/officeDocument/2006/relationships/hyperlink" Target="https://ahca.myflorida.com/content/download/23182/file/PT%202023-14%20MedicdMCPNFCareCoordinators-FunctionsResponsibilities_9.08.2023.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ahca.myflorida.com/content/download/23180/file/Attachment%20A_Coordination%20for%20Children%20in%20NFs-RolesFunctionsRespo_9.XX.2023%20final.pdf" TargetMode="External"/><Relationship Id="rId1" Type="http://schemas.openxmlformats.org/officeDocument/2006/relationships/hyperlink" Target="https://ahca.myflorida.com/content/download/23182/file/PT%202023-14%20MedicdMCPNFCareCoordinators-FunctionsResponsibilities_9.08.2023.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2B3ED-A1E0-4ECF-9136-BF2D0CF58331}"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127210DC-8EF4-4FA5-AB37-8C596DE273A0}">
      <dgm:prSet phldrT="[Text]" custT="1"/>
      <dgm:spPr>
        <a:solidFill>
          <a:schemeClr val="tx2"/>
        </a:solidFill>
      </dgm:spPr>
      <dgm:t>
        <a:bodyPr/>
        <a:lstStyle/>
        <a:p>
          <a:r>
            <a:rPr lang="en-US" sz="2000" dirty="0">
              <a:solidFill>
                <a:schemeClr val="bg1"/>
              </a:solidFill>
            </a:rPr>
            <a:t>Identify individualized </a:t>
          </a:r>
          <a:r>
            <a:rPr lang="en-US" sz="2000" b="1" i="0" u="sng" dirty="0">
              <a:solidFill>
                <a:schemeClr val="bg1"/>
              </a:solidFill>
            </a:rPr>
            <a:t>services and supports</a:t>
          </a:r>
          <a:r>
            <a:rPr lang="en-US" sz="2000" b="1" dirty="0">
              <a:solidFill>
                <a:schemeClr val="bg1"/>
              </a:solidFill>
            </a:rPr>
            <a:t> </a:t>
          </a:r>
          <a:r>
            <a:rPr lang="en-US" sz="2000" dirty="0">
              <a:solidFill>
                <a:schemeClr val="bg1"/>
              </a:solidFill>
            </a:rPr>
            <a:t>available to children, youth, and young adults in nursing facilities as they transition to a community setting.</a:t>
          </a:r>
        </a:p>
      </dgm:t>
    </dgm:pt>
    <dgm:pt modelId="{E4DFBA37-798A-4360-B996-4FA920965D59}" type="parTrans" cxnId="{0861D761-6051-4A03-80F9-83FFDDD5A38D}">
      <dgm:prSet/>
      <dgm:spPr/>
      <dgm:t>
        <a:bodyPr/>
        <a:lstStyle/>
        <a:p>
          <a:endParaRPr lang="en-US"/>
        </a:p>
      </dgm:t>
    </dgm:pt>
    <dgm:pt modelId="{DE65B10F-8EBA-4D14-82B3-AF92CC475245}" type="sibTrans" cxnId="{0861D761-6051-4A03-80F9-83FFDDD5A38D}">
      <dgm:prSet/>
      <dgm:spPr>
        <a:noFill/>
        <a:ln>
          <a:noFill/>
        </a:ln>
      </dgm:spPr>
      <dgm:t>
        <a:bodyPr/>
        <a:lstStyle/>
        <a:p>
          <a:endParaRPr lang="en-US"/>
        </a:p>
      </dgm:t>
    </dgm:pt>
    <dgm:pt modelId="{58706107-47EA-486F-880B-D11A8872D50C}">
      <dgm:prSet custT="1"/>
      <dgm:spPr>
        <a:solidFill>
          <a:schemeClr val="accent4"/>
        </a:solidFill>
      </dgm:spPr>
      <dgm:t>
        <a:bodyPr/>
        <a:lstStyle/>
        <a:p>
          <a:r>
            <a:rPr lang="en-US" sz="2000" dirty="0">
              <a:solidFill>
                <a:schemeClr val="bg1"/>
              </a:solidFill>
            </a:rPr>
            <a:t>Assess for and plan to remove </a:t>
          </a:r>
          <a:r>
            <a:rPr lang="en-US" sz="2000" b="1" u="sng" dirty="0">
              <a:solidFill>
                <a:schemeClr val="bg1"/>
              </a:solidFill>
            </a:rPr>
            <a:t>barriers to community integration</a:t>
          </a:r>
          <a:r>
            <a:rPr lang="en-US" sz="2000" b="1" dirty="0">
              <a:solidFill>
                <a:schemeClr val="bg1"/>
              </a:solidFill>
            </a:rPr>
            <a:t>.</a:t>
          </a:r>
        </a:p>
      </dgm:t>
    </dgm:pt>
    <dgm:pt modelId="{740F4366-DBB0-4E91-8460-2306081726F5}" type="sibTrans" cxnId="{D689131E-74E3-4DC9-94B8-042CA324C53B}">
      <dgm:prSet/>
      <dgm:spPr>
        <a:noFill/>
        <a:ln>
          <a:noFill/>
        </a:ln>
      </dgm:spPr>
      <dgm:t>
        <a:bodyPr/>
        <a:lstStyle/>
        <a:p>
          <a:endParaRPr lang="en-US">
            <a:solidFill>
              <a:schemeClr val="bg1"/>
            </a:solidFill>
          </a:endParaRPr>
        </a:p>
      </dgm:t>
    </dgm:pt>
    <dgm:pt modelId="{28DC1BC3-45C4-4ED6-B478-8FE05C442C68}" type="parTrans" cxnId="{D689131E-74E3-4DC9-94B8-042CA324C53B}">
      <dgm:prSet/>
      <dgm:spPr/>
      <dgm:t>
        <a:bodyPr/>
        <a:lstStyle/>
        <a:p>
          <a:endParaRPr lang="en-US"/>
        </a:p>
      </dgm:t>
    </dgm:pt>
    <dgm:pt modelId="{D28EA3B8-249F-4A4B-9224-7F8CFB36E73B}">
      <dgm:prSet custT="1"/>
      <dgm:spPr>
        <a:solidFill>
          <a:schemeClr val="accent6"/>
        </a:solidFill>
      </dgm:spPr>
      <dgm:t>
        <a:bodyPr/>
        <a:lstStyle/>
        <a:p>
          <a:r>
            <a:rPr lang="en-US" sz="2000" dirty="0">
              <a:solidFill>
                <a:schemeClr val="bg1"/>
              </a:solidFill>
            </a:rPr>
            <a:t>Describe </a:t>
          </a:r>
          <a:r>
            <a:rPr lang="en-US" sz="2000" b="1" dirty="0">
              <a:solidFill>
                <a:schemeClr val="bg1"/>
              </a:solidFill>
            </a:rPr>
            <a:t>effective liaising </a:t>
          </a:r>
          <a:r>
            <a:rPr lang="en-US" sz="2000" dirty="0">
              <a:solidFill>
                <a:schemeClr val="bg1"/>
              </a:solidFill>
            </a:rPr>
            <a:t>with entities, including providers, schools, Children’s Multidisciplinary Assessment Teams (CMATs), and community-based organizations</a:t>
          </a:r>
          <a:r>
            <a:rPr lang="en-US" sz="2000" b="0" dirty="0">
              <a:solidFill>
                <a:schemeClr val="bg1"/>
              </a:solidFill>
            </a:rPr>
            <a:t>. </a:t>
          </a:r>
          <a:endParaRPr lang="en-US" sz="2000" b="1" dirty="0">
            <a:solidFill>
              <a:schemeClr val="bg1"/>
            </a:solidFill>
          </a:endParaRPr>
        </a:p>
      </dgm:t>
    </dgm:pt>
    <dgm:pt modelId="{DE1A1AF5-EBA1-4972-B22A-68F6AA226FD1}" type="sibTrans" cxnId="{C8DADE9E-4003-409F-BAE7-6343764BE4B6}">
      <dgm:prSet/>
      <dgm:spPr>
        <a:solidFill>
          <a:schemeClr val="bg1"/>
        </a:solidFill>
      </dgm:spPr>
      <dgm:t>
        <a:bodyPr/>
        <a:lstStyle/>
        <a:p>
          <a:endParaRPr lang="en-US"/>
        </a:p>
      </dgm:t>
    </dgm:pt>
    <dgm:pt modelId="{86C90C44-4134-4297-838F-1036C5011D13}" type="parTrans" cxnId="{C8DADE9E-4003-409F-BAE7-6343764BE4B6}">
      <dgm:prSet/>
      <dgm:spPr/>
      <dgm:t>
        <a:bodyPr/>
        <a:lstStyle/>
        <a:p>
          <a:endParaRPr lang="en-US"/>
        </a:p>
      </dgm:t>
    </dgm:pt>
    <dgm:pt modelId="{EBB2631E-F88A-114A-A3DF-D714A61D60D4}">
      <dgm:prSet phldrT="[Text]" custT="1"/>
      <dgm:spPr>
        <a:solidFill>
          <a:schemeClr val="accent5"/>
        </a:solidFill>
      </dgm:spPr>
      <dgm:t>
        <a:bodyPr/>
        <a:lstStyle/>
        <a:p>
          <a:r>
            <a:rPr lang="en-US" sz="2000" dirty="0">
              <a:solidFill>
                <a:schemeClr val="bg1"/>
              </a:solidFill>
            </a:rPr>
            <a:t>Explain </a:t>
          </a:r>
          <a:r>
            <a:rPr lang="en-US" sz="2000" b="1" u="sng" dirty="0">
              <a:solidFill>
                <a:schemeClr val="bg1"/>
              </a:solidFill>
            </a:rPr>
            <a:t>effective transition planning </a:t>
          </a:r>
          <a:r>
            <a:rPr lang="en-US" sz="2000" dirty="0">
              <a:solidFill>
                <a:schemeClr val="bg1"/>
              </a:solidFill>
            </a:rPr>
            <a:t>practices.</a:t>
          </a:r>
        </a:p>
      </dgm:t>
    </dgm:pt>
    <dgm:pt modelId="{313C7F3E-3D1A-D048-9D22-BFAB174538E9}" type="parTrans" cxnId="{6220C12D-D7CC-2B4E-9D42-D9F91A7C92BF}">
      <dgm:prSet/>
      <dgm:spPr/>
      <dgm:t>
        <a:bodyPr/>
        <a:lstStyle/>
        <a:p>
          <a:endParaRPr lang="en-US"/>
        </a:p>
      </dgm:t>
    </dgm:pt>
    <dgm:pt modelId="{3FAB1F7B-1E9C-E347-B094-E607137C8311}" type="sibTrans" cxnId="{6220C12D-D7CC-2B4E-9D42-D9F91A7C92BF}">
      <dgm:prSet/>
      <dgm:spPr>
        <a:solidFill>
          <a:schemeClr val="bg1"/>
        </a:solidFill>
      </dgm:spPr>
      <dgm:t>
        <a:bodyPr/>
        <a:lstStyle/>
        <a:p>
          <a:endParaRPr lang="en-US"/>
        </a:p>
      </dgm:t>
    </dgm:pt>
    <dgm:pt modelId="{26304D0E-0519-4FBA-A907-C131D228D0EA}" type="pres">
      <dgm:prSet presAssocID="{EDF2B3ED-A1E0-4ECF-9136-BF2D0CF58331}" presName="Name0" presStyleCnt="0">
        <dgm:presLayoutVars>
          <dgm:dir/>
          <dgm:animLvl val="lvl"/>
          <dgm:resizeHandles val="exact"/>
        </dgm:presLayoutVars>
      </dgm:prSet>
      <dgm:spPr/>
    </dgm:pt>
    <dgm:pt modelId="{38F173E6-7DD0-48CF-8549-FC7980666F31}" type="pres">
      <dgm:prSet presAssocID="{EDF2B3ED-A1E0-4ECF-9136-BF2D0CF58331}" presName="tSp" presStyleCnt="0"/>
      <dgm:spPr/>
    </dgm:pt>
    <dgm:pt modelId="{BD360D51-B1B0-4C57-9C3E-36B7C1751E82}" type="pres">
      <dgm:prSet presAssocID="{EDF2B3ED-A1E0-4ECF-9136-BF2D0CF58331}" presName="bSp" presStyleCnt="0"/>
      <dgm:spPr/>
    </dgm:pt>
    <dgm:pt modelId="{2AD143F2-119B-4941-A6A5-17BDE33D9FD7}" type="pres">
      <dgm:prSet presAssocID="{EDF2B3ED-A1E0-4ECF-9136-BF2D0CF58331}" presName="process" presStyleCnt="0"/>
      <dgm:spPr/>
    </dgm:pt>
    <dgm:pt modelId="{5301B549-AFA3-BE42-969B-CD69663C5C0D}" type="pres">
      <dgm:prSet presAssocID="{EBB2631E-F88A-114A-A3DF-D714A61D60D4}" presName="composite1" presStyleCnt="0"/>
      <dgm:spPr/>
    </dgm:pt>
    <dgm:pt modelId="{3F8CC950-1646-5646-9B50-F79AB7250CA5}" type="pres">
      <dgm:prSet presAssocID="{EBB2631E-F88A-114A-A3DF-D714A61D60D4}" presName="dummyNode1" presStyleLbl="node1" presStyleIdx="0" presStyleCnt="4"/>
      <dgm:spPr/>
    </dgm:pt>
    <dgm:pt modelId="{805BB34F-0F13-8844-ACD7-9FDB34942B22}" type="pres">
      <dgm:prSet presAssocID="{EBB2631E-F88A-114A-A3DF-D714A61D60D4}" presName="childNode1" presStyleLbl="bgAcc1" presStyleIdx="0" presStyleCnt="4">
        <dgm:presLayoutVars>
          <dgm:bulletEnabled val="1"/>
        </dgm:presLayoutVars>
      </dgm:prSet>
      <dgm:spPr/>
    </dgm:pt>
    <dgm:pt modelId="{B7530F7B-18DE-674A-907A-1E07C46EE188}" type="pres">
      <dgm:prSet presAssocID="{EBB2631E-F88A-114A-A3DF-D714A61D60D4}" presName="childNode1tx" presStyleLbl="bgAcc1" presStyleIdx="0" presStyleCnt="4">
        <dgm:presLayoutVars>
          <dgm:bulletEnabled val="1"/>
        </dgm:presLayoutVars>
      </dgm:prSet>
      <dgm:spPr/>
    </dgm:pt>
    <dgm:pt modelId="{B7D92838-F30A-1346-A745-CA1F0070AC44}" type="pres">
      <dgm:prSet presAssocID="{EBB2631E-F88A-114A-A3DF-D714A61D60D4}" presName="parentNode1" presStyleLbl="node1" presStyleIdx="0" presStyleCnt="4" custScaleX="91065" custScaleY="253620" custLinFactNeighborX="-1104" custLinFactNeighborY="-39773">
        <dgm:presLayoutVars>
          <dgm:chMax val="1"/>
          <dgm:bulletEnabled val="1"/>
        </dgm:presLayoutVars>
      </dgm:prSet>
      <dgm:spPr/>
    </dgm:pt>
    <dgm:pt modelId="{6D200B27-17D9-0048-AFA5-3E988F4C257B}" type="pres">
      <dgm:prSet presAssocID="{EBB2631E-F88A-114A-A3DF-D714A61D60D4}" presName="connSite1" presStyleCnt="0"/>
      <dgm:spPr/>
    </dgm:pt>
    <dgm:pt modelId="{213938FF-7C12-FC49-B2E0-D9E1A095F3EB}" type="pres">
      <dgm:prSet presAssocID="{3FAB1F7B-1E9C-E347-B094-E607137C8311}" presName="Name9" presStyleLbl="sibTrans2D1" presStyleIdx="0" presStyleCnt="3"/>
      <dgm:spPr/>
    </dgm:pt>
    <dgm:pt modelId="{F0CE8A3D-FF2C-2D45-9929-739AF17070F4}" type="pres">
      <dgm:prSet presAssocID="{127210DC-8EF4-4FA5-AB37-8C596DE273A0}" presName="composite2" presStyleCnt="0"/>
      <dgm:spPr/>
    </dgm:pt>
    <dgm:pt modelId="{42F1E2CD-E273-E642-AA1E-D4FA1F003DA6}" type="pres">
      <dgm:prSet presAssocID="{127210DC-8EF4-4FA5-AB37-8C596DE273A0}" presName="dummyNode2" presStyleLbl="node1" presStyleIdx="0" presStyleCnt="4"/>
      <dgm:spPr/>
    </dgm:pt>
    <dgm:pt modelId="{7B304986-8759-B04B-B3C3-057D12ED3084}" type="pres">
      <dgm:prSet presAssocID="{127210DC-8EF4-4FA5-AB37-8C596DE273A0}" presName="childNode2" presStyleLbl="bgAcc1" presStyleIdx="1" presStyleCnt="4">
        <dgm:presLayoutVars>
          <dgm:bulletEnabled val="1"/>
        </dgm:presLayoutVars>
      </dgm:prSet>
      <dgm:spPr/>
    </dgm:pt>
    <dgm:pt modelId="{199F17C1-5149-F347-858C-DC090BDF3FDF}" type="pres">
      <dgm:prSet presAssocID="{127210DC-8EF4-4FA5-AB37-8C596DE273A0}" presName="childNode2tx" presStyleLbl="bgAcc1" presStyleIdx="1" presStyleCnt="4">
        <dgm:presLayoutVars>
          <dgm:bulletEnabled val="1"/>
        </dgm:presLayoutVars>
      </dgm:prSet>
      <dgm:spPr/>
    </dgm:pt>
    <dgm:pt modelId="{3FB2FCA9-E0A4-6A40-A018-7D0F6E7019FB}" type="pres">
      <dgm:prSet presAssocID="{127210DC-8EF4-4FA5-AB37-8C596DE273A0}" presName="parentNode2" presStyleLbl="node1" presStyleIdx="1" presStyleCnt="4" custScaleX="129062" custScaleY="373351">
        <dgm:presLayoutVars>
          <dgm:chMax val="0"/>
          <dgm:bulletEnabled val="1"/>
        </dgm:presLayoutVars>
      </dgm:prSet>
      <dgm:spPr/>
    </dgm:pt>
    <dgm:pt modelId="{38E993C1-4F2A-4E4E-A201-7C1A2F98DC81}" type="pres">
      <dgm:prSet presAssocID="{127210DC-8EF4-4FA5-AB37-8C596DE273A0}" presName="connSite2" presStyleCnt="0"/>
      <dgm:spPr/>
    </dgm:pt>
    <dgm:pt modelId="{A5CFFC78-E103-9049-9E0C-6677D5701F9F}" type="pres">
      <dgm:prSet presAssocID="{DE65B10F-8EBA-4D14-82B3-AF92CC475245}" presName="Name18" presStyleLbl="sibTrans2D1" presStyleIdx="1" presStyleCnt="3"/>
      <dgm:spPr/>
    </dgm:pt>
    <dgm:pt modelId="{F35A7383-F862-DE41-94B5-5C986908F476}" type="pres">
      <dgm:prSet presAssocID="{58706107-47EA-486F-880B-D11A8872D50C}" presName="composite1" presStyleCnt="0"/>
      <dgm:spPr/>
    </dgm:pt>
    <dgm:pt modelId="{0CD1CB04-0C4D-D04B-A18C-794B6D032E94}" type="pres">
      <dgm:prSet presAssocID="{58706107-47EA-486F-880B-D11A8872D50C}" presName="dummyNode1" presStyleLbl="node1" presStyleIdx="1" presStyleCnt="4"/>
      <dgm:spPr/>
    </dgm:pt>
    <dgm:pt modelId="{5802F384-C43F-7143-AD08-0C4168A2C74B}" type="pres">
      <dgm:prSet presAssocID="{58706107-47EA-486F-880B-D11A8872D50C}" presName="childNode1" presStyleLbl="bgAcc1" presStyleIdx="2" presStyleCnt="4" custLinFactX="36695" custLinFactNeighborX="100000" custLinFactNeighborY="38452">
        <dgm:presLayoutVars>
          <dgm:bulletEnabled val="1"/>
        </dgm:presLayoutVars>
      </dgm:prSet>
      <dgm:spPr/>
    </dgm:pt>
    <dgm:pt modelId="{D9DB1386-AD34-2C46-974E-11380AF53DC2}" type="pres">
      <dgm:prSet presAssocID="{58706107-47EA-486F-880B-D11A8872D50C}" presName="childNode1tx" presStyleLbl="bgAcc1" presStyleIdx="2" presStyleCnt="4">
        <dgm:presLayoutVars>
          <dgm:bulletEnabled val="1"/>
        </dgm:presLayoutVars>
      </dgm:prSet>
      <dgm:spPr/>
    </dgm:pt>
    <dgm:pt modelId="{FECA98BC-6495-6449-92A4-0E4032EDB3F8}" type="pres">
      <dgm:prSet presAssocID="{58706107-47EA-486F-880B-D11A8872D50C}" presName="parentNode1" presStyleLbl="node1" presStyleIdx="2" presStyleCnt="4" custScaleY="250187" custLinFactX="52475" custLinFactNeighborX="100000" custLinFactNeighborY="-79717">
        <dgm:presLayoutVars>
          <dgm:chMax val="1"/>
          <dgm:bulletEnabled val="1"/>
        </dgm:presLayoutVars>
      </dgm:prSet>
      <dgm:spPr/>
    </dgm:pt>
    <dgm:pt modelId="{960177C8-9A24-C143-BEBD-0F17A37130E5}" type="pres">
      <dgm:prSet presAssocID="{58706107-47EA-486F-880B-D11A8872D50C}" presName="connSite1" presStyleCnt="0"/>
      <dgm:spPr/>
    </dgm:pt>
    <dgm:pt modelId="{125E4912-9841-3444-A7E4-573E8F8C9514}" type="pres">
      <dgm:prSet presAssocID="{740F4366-DBB0-4E91-8460-2306081726F5}" presName="Name9" presStyleLbl="sibTrans2D1" presStyleIdx="2" presStyleCnt="3"/>
      <dgm:spPr/>
    </dgm:pt>
    <dgm:pt modelId="{5161C8C7-F443-3045-AAFA-14D7BA454D00}" type="pres">
      <dgm:prSet presAssocID="{D28EA3B8-249F-4A4B-9224-7F8CFB36E73B}" presName="composite2" presStyleCnt="0"/>
      <dgm:spPr/>
    </dgm:pt>
    <dgm:pt modelId="{4F490C8D-2708-6642-84A5-66F9CD9C052D}" type="pres">
      <dgm:prSet presAssocID="{D28EA3B8-249F-4A4B-9224-7F8CFB36E73B}" presName="dummyNode2" presStyleLbl="node1" presStyleIdx="2" presStyleCnt="4"/>
      <dgm:spPr/>
    </dgm:pt>
    <dgm:pt modelId="{FAA8F391-837F-1E4A-B934-BE62378C6913}" type="pres">
      <dgm:prSet presAssocID="{D28EA3B8-249F-4A4B-9224-7F8CFB36E73B}" presName="childNode2" presStyleLbl="bgAcc1" presStyleIdx="3" presStyleCnt="4" custLinFactX="-39461" custLinFactNeighborX="-100000" custLinFactNeighborY="-65554">
        <dgm:presLayoutVars>
          <dgm:bulletEnabled val="1"/>
        </dgm:presLayoutVars>
      </dgm:prSet>
      <dgm:spPr/>
    </dgm:pt>
    <dgm:pt modelId="{658ECE77-F16E-674B-921A-6AF6B79C2194}" type="pres">
      <dgm:prSet presAssocID="{D28EA3B8-249F-4A4B-9224-7F8CFB36E73B}" presName="childNode2tx" presStyleLbl="bgAcc1" presStyleIdx="3" presStyleCnt="4">
        <dgm:presLayoutVars>
          <dgm:bulletEnabled val="1"/>
        </dgm:presLayoutVars>
      </dgm:prSet>
      <dgm:spPr/>
    </dgm:pt>
    <dgm:pt modelId="{AEB6ABDD-9637-4A4B-A19C-C482A6621802}" type="pres">
      <dgm:prSet presAssocID="{D28EA3B8-249F-4A4B-9224-7F8CFB36E73B}" presName="parentNode2" presStyleLbl="node1" presStyleIdx="3" presStyleCnt="4" custScaleX="139431" custScaleY="335877" custLinFactX="-50905" custLinFactY="1410" custLinFactNeighborX="-100000" custLinFactNeighborY="100000">
        <dgm:presLayoutVars>
          <dgm:chMax val="0"/>
          <dgm:bulletEnabled val="1"/>
        </dgm:presLayoutVars>
      </dgm:prSet>
      <dgm:spPr/>
    </dgm:pt>
    <dgm:pt modelId="{B4856160-CE96-F44A-9882-A52940E9F8FF}" type="pres">
      <dgm:prSet presAssocID="{D28EA3B8-249F-4A4B-9224-7F8CFB36E73B}" presName="connSite2" presStyleCnt="0"/>
      <dgm:spPr/>
    </dgm:pt>
  </dgm:ptLst>
  <dgm:cxnLst>
    <dgm:cxn modelId="{D689131E-74E3-4DC9-94B8-042CA324C53B}" srcId="{EDF2B3ED-A1E0-4ECF-9136-BF2D0CF58331}" destId="{58706107-47EA-486F-880B-D11A8872D50C}" srcOrd="2" destOrd="0" parTransId="{28DC1BC3-45C4-4ED6-B478-8FE05C442C68}" sibTransId="{740F4366-DBB0-4E91-8460-2306081726F5}"/>
    <dgm:cxn modelId="{6220C12D-D7CC-2B4E-9D42-D9F91A7C92BF}" srcId="{EDF2B3ED-A1E0-4ECF-9136-BF2D0CF58331}" destId="{EBB2631E-F88A-114A-A3DF-D714A61D60D4}" srcOrd="0" destOrd="0" parTransId="{313C7F3E-3D1A-D048-9D22-BFAB174538E9}" sibTransId="{3FAB1F7B-1E9C-E347-B094-E607137C8311}"/>
    <dgm:cxn modelId="{7DD5175B-39D6-4B17-9D66-0712BCDA9D7F}" type="presOf" srcId="{EDF2B3ED-A1E0-4ECF-9136-BF2D0CF58331}" destId="{26304D0E-0519-4FBA-A907-C131D228D0EA}" srcOrd="0" destOrd="0" presId="urn:microsoft.com/office/officeart/2005/8/layout/hProcess4"/>
    <dgm:cxn modelId="{0861D761-6051-4A03-80F9-83FFDDD5A38D}" srcId="{EDF2B3ED-A1E0-4ECF-9136-BF2D0CF58331}" destId="{127210DC-8EF4-4FA5-AB37-8C596DE273A0}" srcOrd="1" destOrd="0" parTransId="{E4DFBA37-798A-4360-B996-4FA920965D59}" sibTransId="{DE65B10F-8EBA-4D14-82B3-AF92CC475245}"/>
    <dgm:cxn modelId="{51BC3F4D-912E-1544-B83F-90E2D879296C}" type="presOf" srcId="{127210DC-8EF4-4FA5-AB37-8C596DE273A0}" destId="{3FB2FCA9-E0A4-6A40-A018-7D0F6E7019FB}" srcOrd="0" destOrd="0" presId="urn:microsoft.com/office/officeart/2005/8/layout/hProcess4"/>
    <dgm:cxn modelId="{904FE754-659A-D84D-BE92-373CB83D4959}" type="presOf" srcId="{D28EA3B8-249F-4A4B-9224-7F8CFB36E73B}" destId="{AEB6ABDD-9637-4A4B-A19C-C482A6621802}" srcOrd="0" destOrd="0" presId="urn:microsoft.com/office/officeart/2005/8/layout/hProcess4"/>
    <dgm:cxn modelId="{00CBF857-3710-DF40-9647-04E1548A5F87}" type="presOf" srcId="{EBB2631E-F88A-114A-A3DF-D714A61D60D4}" destId="{B7D92838-F30A-1346-A745-CA1F0070AC44}" srcOrd="0" destOrd="0" presId="urn:microsoft.com/office/officeart/2005/8/layout/hProcess4"/>
    <dgm:cxn modelId="{3E4FEA8E-690B-7C4F-A8F8-A054478225AF}" type="presOf" srcId="{DE65B10F-8EBA-4D14-82B3-AF92CC475245}" destId="{A5CFFC78-E103-9049-9E0C-6677D5701F9F}" srcOrd="0" destOrd="0" presId="urn:microsoft.com/office/officeart/2005/8/layout/hProcess4"/>
    <dgm:cxn modelId="{49050491-02AC-7641-8D31-4B8EB6BA7549}" type="presOf" srcId="{740F4366-DBB0-4E91-8460-2306081726F5}" destId="{125E4912-9841-3444-A7E4-573E8F8C9514}" srcOrd="0" destOrd="0" presId="urn:microsoft.com/office/officeart/2005/8/layout/hProcess4"/>
    <dgm:cxn modelId="{613EBC9B-F473-5943-A98B-15999315C5AC}" type="presOf" srcId="{58706107-47EA-486F-880B-D11A8872D50C}" destId="{FECA98BC-6495-6449-92A4-0E4032EDB3F8}" srcOrd="0" destOrd="0" presId="urn:microsoft.com/office/officeart/2005/8/layout/hProcess4"/>
    <dgm:cxn modelId="{C8DADE9E-4003-409F-BAE7-6343764BE4B6}" srcId="{EDF2B3ED-A1E0-4ECF-9136-BF2D0CF58331}" destId="{D28EA3B8-249F-4A4B-9224-7F8CFB36E73B}" srcOrd="3" destOrd="0" parTransId="{86C90C44-4134-4297-838F-1036C5011D13}" sibTransId="{DE1A1AF5-EBA1-4972-B22A-68F6AA226FD1}"/>
    <dgm:cxn modelId="{4CB832EE-0DDF-054D-8507-F733A6E35187}" type="presOf" srcId="{3FAB1F7B-1E9C-E347-B094-E607137C8311}" destId="{213938FF-7C12-FC49-B2E0-D9E1A095F3EB}" srcOrd="0" destOrd="0" presId="urn:microsoft.com/office/officeart/2005/8/layout/hProcess4"/>
    <dgm:cxn modelId="{E165BFC7-B23B-4140-BFF7-9AE340951C32}" type="presParOf" srcId="{26304D0E-0519-4FBA-A907-C131D228D0EA}" destId="{38F173E6-7DD0-48CF-8549-FC7980666F31}" srcOrd="0" destOrd="0" presId="urn:microsoft.com/office/officeart/2005/8/layout/hProcess4"/>
    <dgm:cxn modelId="{2BF4A426-07D0-48B0-888A-B33F8F226A61}" type="presParOf" srcId="{26304D0E-0519-4FBA-A907-C131D228D0EA}" destId="{BD360D51-B1B0-4C57-9C3E-36B7C1751E82}" srcOrd="1" destOrd="0" presId="urn:microsoft.com/office/officeart/2005/8/layout/hProcess4"/>
    <dgm:cxn modelId="{FA3E8B30-0FB8-4FAB-AE52-226234771F50}" type="presParOf" srcId="{26304D0E-0519-4FBA-A907-C131D228D0EA}" destId="{2AD143F2-119B-4941-A6A5-17BDE33D9FD7}" srcOrd="2" destOrd="0" presId="urn:microsoft.com/office/officeart/2005/8/layout/hProcess4"/>
    <dgm:cxn modelId="{54968FF1-985E-BD46-9F07-3BBBE2AE0B8A}" type="presParOf" srcId="{2AD143F2-119B-4941-A6A5-17BDE33D9FD7}" destId="{5301B549-AFA3-BE42-969B-CD69663C5C0D}" srcOrd="0" destOrd="0" presId="urn:microsoft.com/office/officeart/2005/8/layout/hProcess4"/>
    <dgm:cxn modelId="{2AFDD293-12A5-BE4F-A13E-CCA7D2B52CC4}" type="presParOf" srcId="{5301B549-AFA3-BE42-969B-CD69663C5C0D}" destId="{3F8CC950-1646-5646-9B50-F79AB7250CA5}" srcOrd="0" destOrd="0" presId="urn:microsoft.com/office/officeart/2005/8/layout/hProcess4"/>
    <dgm:cxn modelId="{8C48CF49-FD68-4F44-B812-5DBC894422CE}" type="presParOf" srcId="{5301B549-AFA3-BE42-969B-CD69663C5C0D}" destId="{805BB34F-0F13-8844-ACD7-9FDB34942B22}" srcOrd="1" destOrd="0" presId="urn:microsoft.com/office/officeart/2005/8/layout/hProcess4"/>
    <dgm:cxn modelId="{38A33298-5F11-0441-BD39-1E725548CA9A}" type="presParOf" srcId="{5301B549-AFA3-BE42-969B-CD69663C5C0D}" destId="{B7530F7B-18DE-674A-907A-1E07C46EE188}" srcOrd="2" destOrd="0" presId="urn:microsoft.com/office/officeart/2005/8/layout/hProcess4"/>
    <dgm:cxn modelId="{5D4D60D2-8C0A-8042-AA95-16F965DAA07E}" type="presParOf" srcId="{5301B549-AFA3-BE42-969B-CD69663C5C0D}" destId="{B7D92838-F30A-1346-A745-CA1F0070AC44}" srcOrd="3" destOrd="0" presId="urn:microsoft.com/office/officeart/2005/8/layout/hProcess4"/>
    <dgm:cxn modelId="{05CA2D93-D069-D04A-985B-A353A9F55670}" type="presParOf" srcId="{5301B549-AFA3-BE42-969B-CD69663C5C0D}" destId="{6D200B27-17D9-0048-AFA5-3E988F4C257B}" srcOrd="4" destOrd="0" presId="urn:microsoft.com/office/officeart/2005/8/layout/hProcess4"/>
    <dgm:cxn modelId="{393B58A5-23FB-A14D-B429-931A07E1A19F}" type="presParOf" srcId="{2AD143F2-119B-4941-A6A5-17BDE33D9FD7}" destId="{213938FF-7C12-FC49-B2E0-D9E1A095F3EB}" srcOrd="1" destOrd="0" presId="urn:microsoft.com/office/officeart/2005/8/layout/hProcess4"/>
    <dgm:cxn modelId="{8758EDEA-CA9B-B949-B8E2-66D6346CD006}" type="presParOf" srcId="{2AD143F2-119B-4941-A6A5-17BDE33D9FD7}" destId="{F0CE8A3D-FF2C-2D45-9929-739AF17070F4}" srcOrd="2" destOrd="0" presId="urn:microsoft.com/office/officeart/2005/8/layout/hProcess4"/>
    <dgm:cxn modelId="{80C85FB9-EF96-F74E-8ACB-ACD1810BC7A8}" type="presParOf" srcId="{F0CE8A3D-FF2C-2D45-9929-739AF17070F4}" destId="{42F1E2CD-E273-E642-AA1E-D4FA1F003DA6}" srcOrd="0" destOrd="0" presId="urn:microsoft.com/office/officeart/2005/8/layout/hProcess4"/>
    <dgm:cxn modelId="{45CA581E-E1CF-CB48-9042-B8CA098BE60D}" type="presParOf" srcId="{F0CE8A3D-FF2C-2D45-9929-739AF17070F4}" destId="{7B304986-8759-B04B-B3C3-057D12ED3084}" srcOrd="1" destOrd="0" presId="urn:microsoft.com/office/officeart/2005/8/layout/hProcess4"/>
    <dgm:cxn modelId="{3B0319A4-603C-C34F-B2DF-A59B4A66135B}" type="presParOf" srcId="{F0CE8A3D-FF2C-2D45-9929-739AF17070F4}" destId="{199F17C1-5149-F347-858C-DC090BDF3FDF}" srcOrd="2" destOrd="0" presId="urn:microsoft.com/office/officeart/2005/8/layout/hProcess4"/>
    <dgm:cxn modelId="{7DFE598D-4CDF-6446-85DA-A88742E486EB}" type="presParOf" srcId="{F0CE8A3D-FF2C-2D45-9929-739AF17070F4}" destId="{3FB2FCA9-E0A4-6A40-A018-7D0F6E7019FB}" srcOrd="3" destOrd="0" presId="urn:microsoft.com/office/officeart/2005/8/layout/hProcess4"/>
    <dgm:cxn modelId="{AB86FE1D-B4DF-1F4C-A3CC-2D3D6223CECB}" type="presParOf" srcId="{F0CE8A3D-FF2C-2D45-9929-739AF17070F4}" destId="{38E993C1-4F2A-4E4E-A201-7C1A2F98DC81}" srcOrd="4" destOrd="0" presId="urn:microsoft.com/office/officeart/2005/8/layout/hProcess4"/>
    <dgm:cxn modelId="{5CDA18C1-E2BA-5244-99E8-CF2588E3B8BF}" type="presParOf" srcId="{2AD143F2-119B-4941-A6A5-17BDE33D9FD7}" destId="{A5CFFC78-E103-9049-9E0C-6677D5701F9F}" srcOrd="3" destOrd="0" presId="urn:microsoft.com/office/officeart/2005/8/layout/hProcess4"/>
    <dgm:cxn modelId="{1ECB8782-CD05-5442-A02F-C586BB3E77BF}" type="presParOf" srcId="{2AD143F2-119B-4941-A6A5-17BDE33D9FD7}" destId="{F35A7383-F862-DE41-94B5-5C986908F476}" srcOrd="4" destOrd="0" presId="urn:microsoft.com/office/officeart/2005/8/layout/hProcess4"/>
    <dgm:cxn modelId="{2DD41F82-7777-C44B-B32A-AB4808384BE4}" type="presParOf" srcId="{F35A7383-F862-DE41-94B5-5C986908F476}" destId="{0CD1CB04-0C4D-D04B-A18C-794B6D032E94}" srcOrd="0" destOrd="0" presId="urn:microsoft.com/office/officeart/2005/8/layout/hProcess4"/>
    <dgm:cxn modelId="{03A80BA9-CEEA-6D49-AFC9-79671A439103}" type="presParOf" srcId="{F35A7383-F862-DE41-94B5-5C986908F476}" destId="{5802F384-C43F-7143-AD08-0C4168A2C74B}" srcOrd="1" destOrd="0" presId="urn:microsoft.com/office/officeart/2005/8/layout/hProcess4"/>
    <dgm:cxn modelId="{F87F4236-BDA9-F142-AAF0-4E876AB58C76}" type="presParOf" srcId="{F35A7383-F862-DE41-94B5-5C986908F476}" destId="{D9DB1386-AD34-2C46-974E-11380AF53DC2}" srcOrd="2" destOrd="0" presId="urn:microsoft.com/office/officeart/2005/8/layout/hProcess4"/>
    <dgm:cxn modelId="{5AF9F7B2-13CC-9D45-9198-E5569121A392}" type="presParOf" srcId="{F35A7383-F862-DE41-94B5-5C986908F476}" destId="{FECA98BC-6495-6449-92A4-0E4032EDB3F8}" srcOrd="3" destOrd="0" presId="urn:microsoft.com/office/officeart/2005/8/layout/hProcess4"/>
    <dgm:cxn modelId="{8985443C-AE3C-6643-937C-B84C350678BD}" type="presParOf" srcId="{F35A7383-F862-DE41-94B5-5C986908F476}" destId="{960177C8-9A24-C143-BEBD-0F17A37130E5}" srcOrd="4" destOrd="0" presId="urn:microsoft.com/office/officeart/2005/8/layout/hProcess4"/>
    <dgm:cxn modelId="{168736A2-9D3A-C74C-A6D1-C913E006BDA1}" type="presParOf" srcId="{2AD143F2-119B-4941-A6A5-17BDE33D9FD7}" destId="{125E4912-9841-3444-A7E4-573E8F8C9514}" srcOrd="5" destOrd="0" presId="urn:microsoft.com/office/officeart/2005/8/layout/hProcess4"/>
    <dgm:cxn modelId="{AC995858-B59E-2940-9303-08F40091C608}" type="presParOf" srcId="{2AD143F2-119B-4941-A6A5-17BDE33D9FD7}" destId="{5161C8C7-F443-3045-AAFA-14D7BA454D00}" srcOrd="6" destOrd="0" presId="urn:microsoft.com/office/officeart/2005/8/layout/hProcess4"/>
    <dgm:cxn modelId="{2B16049F-5983-D647-B751-AD3865A0E74E}" type="presParOf" srcId="{5161C8C7-F443-3045-AAFA-14D7BA454D00}" destId="{4F490C8D-2708-6642-84A5-66F9CD9C052D}" srcOrd="0" destOrd="0" presId="urn:microsoft.com/office/officeart/2005/8/layout/hProcess4"/>
    <dgm:cxn modelId="{8E8E7BCA-D39F-2242-B258-7CAF80442A87}" type="presParOf" srcId="{5161C8C7-F443-3045-AAFA-14D7BA454D00}" destId="{FAA8F391-837F-1E4A-B934-BE62378C6913}" srcOrd="1" destOrd="0" presId="urn:microsoft.com/office/officeart/2005/8/layout/hProcess4"/>
    <dgm:cxn modelId="{9FBDA3E8-888B-9A42-A5DE-8144E74193D1}" type="presParOf" srcId="{5161C8C7-F443-3045-AAFA-14D7BA454D00}" destId="{658ECE77-F16E-674B-921A-6AF6B79C2194}" srcOrd="2" destOrd="0" presId="urn:microsoft.com/office/officeart/2005/8/layout/hProcess4"/>
    <dgm:cxn modelId="{056D5DAD-576F-5F44-89DC-648866106D97}" type="presParOf" srcId="{5161C8C7-F443-3045-AAFA-14D7BA454D00}" destId="{AEB6ABDD-9637-4A4B-A19C-C482A6621802}" srcOrd="3" destOrd="0" presId="urn:microsoft.com/office/officeart/2005/8/layout/hProcess4"/>
    <dgm:cxn modelId="{11C4E35E-5145-6A4D-B510-E73BE6CBD19C}" type="presParOf" srcId="{5161C8C7-F443-3045-AAFA-14D7BA454D00}" destId="{B4856160-CE96-F44A-9882-A52940E9F8F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12B17-27BC-489A-8A26-48845986B7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8ADB8B-5607-441F-9DD6-3146EA08978D}">
      <dgm:prSet phldrT="[Text]"/>
      <dgm:spPr/>
      <dgm:t>
        <a:bodyPr/>
        <a:lstStyle/>
        <a:p>
          <a:r>
            <a:rPr lang="en-US" dirty="0"/>
            <a:t>Multidisciplinary Team-Based Considerations</a:t>
          </a:r>
        </a:p>
      </dgm:t>
    </dgm:pt>
    <dgm:pt modelId="{DDB74897-35C7-491E-812B-01A7E427C291}" type="parTrans" cxnId="{69D8424F-23E9-49D7-B425-30C3C1FEF586}">
      <dgm:prSet/>
      <dgm:spPr/>
      <dgm:t>
        <a:bodyPr/>
        <a:lstStyle/>
        <a:p>
          <a:endParaRPr lang="en-US"/>
        </a:p>
      </dgm:t>
    </dgm:pt>
    <dgm:pt modelId="{B1297F3F-1A27-4D2C-B402-CB3CC82667D1}" type="sibTrans" cxnId="{69D8424F-23E9-49D7-B425-30C3C1FEF586}">
      <dgm:prSet/>
      <dgm:spPr/>
      <dgm:t>
        <a:bodyPr/>
        <a:lstStyle/>
        <a:p>
          <a:endParaRPr lang="en-US"/>
        </a:p>
      </dgm:t>
    </dgm:pt>
    <dgm:pt modelId="{094A1B57-5383-4D0D-BC2D-267E284BE8CE}">
      <dgm:prSet phldrT="[Text]"/>
      <dgm:spPr/>
      <dgm:t>
        <a:bodyPr/>
        <a:lstStyle/>
        <a:p>
          <a:r>
            <a:rPr lang="en-US"/>
            <a:t>Clear Policies, Procedures, and Protocols</a:t>
          </a:r>
        </a:p>
      </dgm:t>
    </dgm:pt>
    <dgm:pt modelId="{6DD7F492-FDB0-4494-A378-A8C2E8C9EE0D}" type="parTrans" cxnId="{EC467316-8211-4F8B-933F-401DCAAF71E7}">
      <dgm:prSet/>
      <dgm:spPr/>
      <dgm:t>
        <a:bodyPr/>
        <a:lstStyle/>
        <a:p>
          <a:endParaRPr lang="en-US"/>
        </a:p>
      </dgm:t>
    </dgm:pt>
    <dgm:pt modelId="{71D93EBE-1D61-41EF-B7A4-F4505C892FBA}" type="sibTrans" cxnId="{EC467316-8211-4F8B-933F-401DCAAF71E7}">
      <dgm:prSet/>
      <dgm:spPr/>
      <dgm:t>
        <a:bodyPr/>
        <a:lstStyle/>
        <a:p>
          <a:endParaRPr lang="en-US"/>
        </a:p>
      </dgm:t>
    </dgm:pt>
    <dgm:pt modelId="{B3513D36-68A1-40CE-8071-4193CCF2F0D7}">
      <dgm:prSet/>
      <dgm:spPr/>
      <dgm:t>
        <a:bodyPr/>
        <a:lstStyle/>
        <a:p>
          <a:r>
            <a:rPr lang="en-US" dirty="0"/>
            <a:t>Identify who is part of the person’s multidisciplinary team. This includes the family, providers, school, and the CMAT.</a:t>
          </a:r>
        </a:p>
      </dgm:t>
    </dgm:pt>
    <dgm:pt modelId="{E003B85B-99D8-400F-B0C9-FA6B720BC7BF}" type="parTrans" cxnId="{9784E646-C683-40C1-A09F-406091E22CDD}">
      <dgm:prSet/>
      <dgm:spPr/>
      <dgm:t>
        <a:bodyPr/>
        <a:lstStyle/>
        <a:p>
          <a:endParaRPr lang="en-US"/>
        </a:p>
      </dgm:t>
    </dgm:pt>
    <dgm:pt modelId="{2ACE0E74-157E-4DB3-AC85-B17FF4D12D28}" type="sibTrans" cxnId="{9784E646-C683-40C1-A09F-406091E22CDD}">
      <dgm:prSet/>
      <dgm:spPr/>
      <dgm:t>
        <a:bodyPr/>
        <a:lstStyle/>
        <a:p>
          <a:endParaRPr lang="en-US"/>
        </a:p>
      </dgm:t>
    </dgm:pt>
    <dgm:pt modelId="{4C542F31-CD8B-465A-B54D-FF0A9D027F11}">
      <dgm:prSet/>
      <dgm:spPr/>
      <dgm:t>
        <a:bodyPr/>
        <a:lstStyle/>
        <a:p>
          <a:r>
            <a:rPr lang="en-US"/>
            <a:t>Teams establish processes for regular, timely, efficient, respectful, and culturally sensitive communication (e.g., care conferences or “</a:t>
          </a:r>
          <a:r>
            <a:rPr lang="en-US" err="1"/>
            <a:t>staffings</a:t>
          </a:r>
          <a:r>
            <a:rPr lang="en-US"/>
            <a:t>,” information sharing, home visits)</a:t>
          </a:r>
        </a:p>
      </dgm:t>
    </dgm:pt>
    <dgm:pt modelId="{3F4E0C85-EB7E-488B-AAFB-F5443FD25656}" type="parTrans" cxnId="{F0B7131C-AC48-43AD-BB01-FF9301035161}">
      <dgm:prSet/>
      <dgm:spPr/>
      <dgm:t>
        <a:bodyPr/>
        <a:lstStyle/>
        <a:p>
          <a:endParaRPr lang="en-US"/>
        </a:p>
      </dgm:t>
    </dgm:pt>
    <dgm:pt modelId="{6705AC31-1616-4F2B-A2E5-D93AAF4C2F9A}" type="sibTrans" cxnId="{F0B7131C-AC48-43AD-BB01-FF9301035161}">
      <dgm:prSet/>
      <dgm:spPr/>
      <dgm:t>
        <a:bodyPr/>
        <a:lstStyle/>
        <a:p>
          <a:endParaRPr lang="en-US"/>
        </a:p>
      </dgm:t>
    </dgm:pt>
    <dgm:pt modelId="{797C2B07-6AC7-4952-9105-2D08712C7DD9}">
      <dgm:prSet/>
      <dgm:spPr/>
      <dgm:t>
        <a:bodyPr/>
        <a:lstStyle/>
        <a:p>
          <a:r>
            <a:rPr lang="en-US"/>
            <a:t>Leverage electronic notification and information sharing where possible, compliant with all applicable laws and regulations</a:t>
          </a:r>
        </a:p>
      </dgm:t>
    </dgm:pt>
    <dgm:pt modelId="{4F6E6732-4966-4A79-AD05-DDBD5DFB9282}" type="parTrans" cxnId="{B5C5EBEE-84D6-42CF-B8FE-726F348167BC}">
      <dgm:prSet/>
      <dgm:spPr/>
      <dgm:t>
        <a:bodyPr/>
        <a:lstStyle/>
        <a:p>
          <a:endParaRPr lang="en-US"/>
        </a:p>
      </dgm:t>
    </dgm:pt>
    <dgm:pt modelId="{2F09B681-B3DB-48F5-A307-B397B2026CDA}" type="sibTrans" cxnId="{B5C5EBEE-84D6-42CF-B8FE-726F348167BC}">
      <dgm:prSet/>
      <dgm:spPr/>
      <dgm:t>
        <a:bodyPr/>
        <a:lstStyle/>
        <a:p>
          <a:endParaRPr lang="en-US"/>
        </a:p>
      </dgm:t>
    </dgm:pt>
    <dgm:pt modelId="{3F50D6C6-7242-4E03-BF7F-2CB66D0AA7BC}">
      <dgm:prSet phldrT="[Text]"/>
      <dgm:spPr/>
      <dgm:t>
        <a:bodyPr/>
        <a:lstStyle/>
        <a:p>
          <a:r>
            <a:rPr lang="en-US" dirty="0"/>
            <a:t>To identify other coordinators of a person’s care and case, such as primary care provider care coordinators, school special education coordinators, CMAT nurses and social workers, and child welfare case workers</a:t>
          </a:r>
        </a:p>
      </dgm:t>
    </dgm:pt>
    <dgm:pt modelId="{02FF80DF-39DE-4300-8745-821AD0F05207}" type="parTrans" cxnId="{0418CBF1-D16A-43DC-AC19-A24A20D0776D}">
      <dgm:prSet/>
      <dgm:spPr/>
      <dgm:t>
        <a:bodyPr/>
        <a:lstStyle/>
        <a:p>
          <a:endParaRPr lang="en-US"/>
        </a:p>
      </dgm:t>
    </dgm:pt>
    <dgm:pt modelId="{D8DED528-F339-4E17-ABFF-45665A3F0080}" type="sibTrans" cxnId="{0418CBF1-D16A-43DC-AC19-A24A20D0776D}">
      <dgm:prSet/>
      <dgm:spPr/>
      <dgm:t>
        <a:bodyPr/>
        <a:lstStyle/>
        <a:p>
          <a:endParaRPr lang="en-US"/>
        </a:p>
      </dgm:t>
    </dgm:pt>
    <dgm:pt modelId="{9D318A32-74C0-4D9F-80B5-5A7C8E370E8C}">
      <dgm:prSet phldrT="[Text]"/>
      <dgm:spPr/>
      <dgm:t>
        <a:bodyPr/>
        <a:lstStyle/>
        <a:p>
          <a:r>
            <a:rPr lang="en-US" dirty="0"/>
            <a:t>To refer and connect individuals and families to local services (including PPECs), resources, and community-based organizations</a:t>
          </a:r>
        </a:p>
      </dgm:t>
    </dgm:pt>
    <dgm:pt modelId="{63710778-F788-44EE-B87C-1AA4EA812547}" type="parTrans" cxnId="{619F72CA-B902-49E2-A0E7-78C2E2AF8974}">
      <dgm:prSet/>
      <dgm:spPr/>
      <dgm:t>
        <a:bodyPr/>
        <a:lstStyle/>
        <a:p>
          <a:endParaRPr lang="en-US"/>
        </a:p>
      </dgm:t>
    </dgm:pt>
    <dgm:pt modelId="{E2BE6F95-C320-4C52-8314-7DE3810EA7B6}" type="sibTrans" cxnId="{619F72CA-B902-49E2-A0E7-78C2E2AF8974}">
      <dgm:prSet/>
      <dgm:spPr/>
      <dgm:t>
        <a:bodyPr/>
        <a:lstStyle/>
        <a:p>
          <a:endParaRPr lang="en-US"/>
        </a:p>
      </dgm:t>
    </dgm:pt>
    <dgm:pt modelId="{A53730CE-7DEC-4189-8344-9C35C0F8D53B}">
      <dgm:prSet/>
      <dgm:spPr/>
      <dgm:t>
        <a:bodyPr/>
        <a:lstStyle/>
        <a:p>
          <a:r>
            <a:rPr lang="en-US" dirty="0"/>
            <a:t>Everyone has access to the person’s Transition Plan, along with other pertinent information</a:t>
          </a:r>
        </a:p>
      </dgm:t>
    </dgm:pt>
    <dgm:pt modelId="{05D2C0FD-00C4-4FA7-BF2F-A3628C012BC9}" type="parTrans" cxnId="{3484BFB1-0C95-4C80-AD93-E8F7AC9FA9B5}">
      <dgm:prSet/>
      <dgm:spPr/>
      <dgm:t>
        <a:bodyPr/>
        <a:lstStyle/>
        <a:p>
          <a:endParaRPr lang="en-US"/>
        </a:p>
      </dgm:t>
    </dgm:pt>
    <dgm:pt modelId="{9E82A35F-5F3D-4C90-99DC-1B565606404B}" type="sibTrans" cxnId="{3484BFB1-0C95-4C80-AD93-E8F7AC9FA9B5}">
      <dgm:prSet/>
      <dgm:spPr/>
      <dgm:t>
        <a:bodyPr/>
        <a:lstStyle/>
        <a:p>
          <a:endParaRPr lang="en-US"/>
        </a:p>
      </dgm:t>
    </dgm:pt>
    <dgm:pt modelId="{28219AB3-CE35-4C67-94D0-5393AD23AA5E}">
      <dgm:prSet phldrT="[Text]"/>
      <dgm:spPr/>
      <dgm:t>
        <a:bodyPr/>
        <a:lstStyle/>
        <a:p>
          <a:r>
            <a:rPr lang="en-US" dirty="0"/>
            <a:t>To clearly delineate roles, functions, and responsibilities (for example, see PT </a:t>
          </a:r>
          <a:r>
            <a:rPr lang="en-US" dirty="0">
              <a:hlinkClick xmlns:r="http://schemas.openxmlformats.org/officeDocument/2006/relationships" r:id="rId1"/>
            </a:rPr>
            <a:t>2023 -14</a:t>
          </a:r>
          <a:r>
            <a:rPr lang="en-US" dirty="0"/>
            <a:t> and its </a:t>
          </a:r>
          <a:r>
            <a:rPr lang="en-US" dirty="0">
              <a:hlinkClick xmlns:r="http://schemas.openxmlformats.org/officeDocument/2006/relationships" r:id="rId2"/>
            </a:rPr>
            <a:t>Attachment A</a:t>
          </a:r>
          <a:r>
            <a:rPr lang="en-US" dirty="0"/>
            <a:t>)</a:t>
          </a:r>
        </a:p>
      </dgm:t>
    </dgm:pt>
    <dgm:pt modelId="{B00596C3-A772-478E-B6DF-30B682583A61}" type="parTrans" cxnId="{1CA6B3FA-8570-4A03-B074-2C7E404790DD}">
      <dgm:prSet/>
      <dgm:spPr/>
      <dgm:t>
        <a:bodyPr/>
        <a:lstStyle/>
        <a:p>
          <a:endParaRPr lang="en-US"/>
        </a:p>
      </dgm:t>
    </dgm:pt>
    <dgm:pt modelId="{87907FEB-BDB0-425B-AB6F-5D17F37511C8}" type="sibTrans" cxnId="{1CA6B3FA-8570-4A03-B074-2C7E404790DD}">
      <dgm:prSet/>
      <dgm:spPr/>
      <dgm:t>
        <a:bodyPr/>
        <a:lstStyle/>
        <a:p>
          <a:endParaRPr lang="en-US"/>
        </a:p>
      </dgm:t>
    </dgm:pt>
    <dgm:pt modelId="{6F14A14B-6681-4C5B-B5F3-3B5B9C254A2A}">
      <dgm:prSet/>
      <dgm:spPr/>
      <dgm:t>
        <a:bodyPr/>
        <a:lstStyle/>
        <a:p>
          <a:r>
            <a:rPr lang="en-US"/>
            <a:t>Teams value relationship building and emphasis is placed on providing culturally competent, trauma-informed, and family-centered care</a:t>
          </a:r>
        </a:p>
      </dgm:t>
    </dgm:pt>
    <dgm:pt modelId="{9EF26F49-C744-483B-A0CE-2E3F715F6E8F}" type="parTrans" cxnId="{2D012441-DF93-4BB7-9B41-C341A132369A}">
      <dgm:prSet/>
      <dgm:spPr/>
      <dgm:t>
        <a:bodyPr/>
        <a:lstStyle/>
        <a:p>
          <a:endParaRPr lang="en-US"/>
        </a:p>
      </dgm:t>
    </dgm:pt>
    <dgm:pt modelId="{C4562695-C3F2-4153-8C95-C7E3DB418F97}" type="sibTrans" cxnId="{2D012441-DF93-4BB7-9B41-C341A132369A}">
      <dgm:prSet/>
      <dgm:spPr/>
      <dgm:t>
        <a:bodyPr/>
        <a:lstStyle/>
        <a:p>
          <a:endParaRPr lang="en-US"/>
        </a:p>
      </dgm:t>
    </dgm:pt>
    <dgm:pt modelId="{7AF4E506-6EA9-493D-92ED-5573B5A28719}" type="pres">
      <dgm:prSet presAssocID="{F0812B17-27BC-489A-8A26-48845986B7F2}" presName="linear" presStyleCnt="0">
        <dgm:presLayoutVars>
          <dgm:animLvl val="lvl"/>
          <dgm:resizeHandles val="exact"/>
        </dgm:presLayoutVars>
      </dgm:prSet>
      <dgm:spPr/>
    </dgm:pt>
    <dgm:pt modelId="{48B59C81-5B35-43D8-8E9E-298DD924A924}" type="pres">
      <dgm:prSet presAssocID="{F48ADB8B-5607-441F-9DD6-3146EA08978D}" presName="parentText" presStyleLbl="node1" presStyleIdx="0" presStyleCnt="2">
        <dgm:presLayoutVars>
          <dgm:chMax val="0"/>
          <dgm:bulletEnabled val="1"/>
        </dgm:presLayoutVars>
      </dgm:prSet>
      <dgm:spPr/>
    </dgm:pt>
    <dgm:pt modelId="{E7D027EE-D060-49CF-8A2F-812C2E9401C6}" type="pres">
      <dgm:prSet presAssocID="{F48ADB8B-5607-441F-9DD6-3146EA08978D}" presName="childText" presStyleLbl="revTx" presStyleIdx="0" presStyleCnt="2">
        <dgm:presLayoutVars>
          <dgm:bulletEnabled val="1"/>
        </dgm:presLayoutVars>
      </dgm:prSet>
      <dgm:spPr/>
    </dgm:pt>
    <dgm:pt modelId="{DB8E0EBB-BCA2-454E-89BC-01B43436BEF7}" type="pres">
      <dgm:prSet presAssocID="{094A1B57-5383-4D0D-BC2D-267E284BE8CE}" presName="parentText" presStyleLbl="node1" presStyleIdx="1" presStyleCnt="2">
        <dgm:presLayoutVars>
          <dgm:chMax val="0"/>
          <dgm:bulletEnabled val="1"/>
        </dgm:presLayoutVars>
      </dgm:prSet>
      <dgm:spPr/>
    </dgm:pt>
    <dgm:pt modelId="{935241B4-75C6-496F-9595-79FF42BFC703}" type="pres">
      <dgm:prSet presAssocID="{094A1B57-5383-4D0D-BC2D-267E284BE8CE}" presName="childText" presStyleLbl="revTx" presStyleIdx="1" presStyleCnt="2">
        <dgm:presLayoutVars>
          <dgm:bulletEnabled val="1"/>
        </dgm:presLayoutVars>
      </dgm:prSet>
      <dgm:spPr/>
    </dgm:pt>
  </dgm:ptLst>
  <dgm:cxnLst>
    <dgm:cxn modelId="{EC467316-8211-4F8B-933F-401DCAAF71E7}" srcId="{F0812B17-27BC-489A-8A26-48845986B7F2}" destId="{094A1B57-5383-4D0D-BC2D-267E284BE8CE}" srcOrd="1" destOrd="0" parTransId="{6DD7F492-FDB0-4494-A378-A8C2E8C9EE0D}" sibTransId="{71D93EBE-1D61-41EF-B7A4-F4505C892FBA}"/>
    <dgm:cxn modelId="{F0B7131C-AC48-43AD-BB01-FF9301035161}" srcId="{F48ADB8B-5607-441F-9DD6-3146EA08978D}" destId="{4C542F31-CD8B-465A-B54D-FF0A9D027F11}" srcOrd="1" destOrd="0" parTransId="{3F4E0C85-EB7E-488B-AAFB-F5443FD25656}" sibTransId="{6705AC31-1616-4F2B-A2E5-D93AAF4C2F9A}"/>
    <dgm:cxn modelId="{01B7B65B-F274-4B90-B2FF-08CF89B67AB1}" type="presOf" srcId="{A53730CE-7DEC-4189-8344-9C35C0F8D53B}" destId="{E7D027EE-D060-49CF-8A2F-812C2E9401C6}" srcOrd="0" destOrd="4" presId="urn:microsoft.com/office/officeart/2005/8/layout/vList2"/>
    <dgm:cxn modelId="{2D012441-DF93-4BB7-9B41-C341A132369A}" srcId="{F48ADB8B-5607-441F-9DD6-3146EA08978D}" destId="{6F14A14B-6681-4C5B-B5F3-3B5B9C254A2A}" srcOrd="2" destOrd="0" parTransId="{9EF26F49-C744-483B-A0CE-2E3F715F6E8F}" sibTransId="{C4562695-C3F2-4153-8C95-C7E3DB418F97}"/>
    <dgm:cxn modelId="{9784E646-C683-40C1-A09F-406091E22CDD}" srcId="{F48ADB8B-5607-441F-9DD6-3146EA08978D}" destId="{B3513D36-68A1-40CE-8071-4193CCF2F0D7}" srcOrd="0" destOrd="0" parTransId="{E003B85B-99D8-400F-B0C9-FA6B720BC7BF}" sibTransId="{2ACE0E74-157E-4DB3-AC85-B17FF4D12D28}"/>
    <dgm:cxn modelId="{6EE0C948-0B86-4094-875C-CDB2961C46DD}" type="presOf" srcId="{4C542F31-CD8B-465A-B54D-FF0A9D027F11}" destId="{E7D027EE-D060-49CF-8A2F-812C2E9401C6}" srcOrd="0" destOrd="1" presId="urn:microsoft.com/office/officeart/2005/8/layout/vList2"/>
    <dgm:cxn modelId="{69D8424F-23E9-49D7-B425-30C3C1FEF586}" srcId="{F0812B17-27BC-489A-8A26-48845986B7F2}" destId="{F48ADB8B-5607-441F-9DD6-3146EA08978D}" srcOrd="0" destOrd="0" parTransId="{DDB74897-35C7-491E-812B-01A7E427C291}" sibTransId="{B1297F3F-1A27-4D2C-B402-CB3CC82667D1}"/>
    <dgm:cxn modelId="{2395FC54-A34E-4161-8350-17A4511FFC8C}" type="presOf" srcId="{B3513D36-68A1-40CE-8071-4193CCF2F0D7}" destId="{E7D027EE-D060-49CF-8A2F-812C2E9401C6}" srcOrd="0" destOrd="0" presId="urn:microsoft.com/office/officeart/2005/8/layout/vList2"/>
    <dgm:cxn modelId="{23A8FE76-7C6F-4A3C-84AD-4CC222955CF5}" type="presOf" srcId="{3F50D6C6-7242-4E03-BF7F-2CB66D0AA7BC}" destId="{935241B4-75C6-496F-9595-79FF42BFC703}" srcOrd="0" destOrd="0" presId="urn:microsoft.com/office/officeart/2005/8/layout/vList2"/>
    <dgm:cxn modelId="{D5773185-60C0-4CD1-8A62-4C7E1E20FD88}" type="presOf" srcId="{9D318A32-74C0-4D9F-80B5-5A7C8E370E8C}" destId="{935241B4-75C6-496F-9595-79FF42BFC703}" srcOrd="0" destOrd="2" presId="urn:microsoft.com/office/officeart/2005/8/layout/vList2"/>
    <dgm:cxn modelId="{6AE8828D-7EB6-4E1D-8937-CB4BA3DEC90D}" type="presOf" srcId="{6F14A14B-6681-4C5B-B5F3-3B5B9C254A2A}" destId="{E7D027EE-D060-49CF-8A2F-812C2E9401C6}" srcOrd="0" destOrd="2" presId="urn:microsoft.com/office/officeart/2005/8/layout/vList2"/>
    <dgm:cxn modelId="{2EBAB99E-12E8-459D-A265-672156E221D2}" type="presOf" srcId="{094A1B57-5383-4D0D-BC2D-267E284BE8CE}" destId="{DB8E0EBB-BCA2-454E-89BC-01B43436BEF7}" srcOrd="0" destOrd="0" presId="urn:microsoft.com/office/officeart/2005/8/layout/vList2"/>
    <dgm:cxn modelId="{4E2CD3A8-5FCA-45FF-AFB1-7D46E33EAC65}" type="presOf" srcId="{F48ADB8B-5607-441F-9DD6-3146EA08978D}" destId="{48B59C81-5B35-43D8-8E9E-298DD924A924}" srcOrd="0" destOrd="0" presId="urn:microsoft.com/office/officeart/2005/8/layout/vList2"/>
    <dgm:cxn modelId="{3484BFB1-0C95-4C80-AD93-E8F7AC9FA9B5}" srcId="{F48ADB8B-5607-441F-9DD6-3146EA08978D}" destId="{A53730CE-7DEC-4189-8344-9C35C0F8D53B}" srcOrd="4" destOrd="0" parTransId="{05D2C0FD-00C4-4FA7-BF2F-A3628C012BC9}" sibTransId="{9E82A35F-5F3D-4C90-99DC-1B565606404B}"/>
    <dgm:cxn modelId="{619F72CA-B902-49E2-A0E7-78C2E2AF8974}" srcId="{094A1B57-5383-4D0D-BC2D-267E284BE8CE}" destId="{9D318A32-74C0-4D9F-80B5-5A7C8E370E8C}" srcOrd="2" destOrd="0" parTransId="{63710778-F788-44EE-B87C-1AA4EA812547}" sibTransId="{E2BE6F95-C320-4C52-8314-7DE3810EA7B6}"/>
    <dgm:cxn modelId="{A7BD1DD7-0D57-4024-B9D6-B9A4CF125823}" type="presOf" srcId="{F0812B17-27BC-489A-8A26-48845986B7F2}" destId="{7AF4E506-6EA9-493D-92ED-5573B5A28719}" srcOrd="0" destOrd="0" presId="urn:microsoft.com/office/officeart/2005/8/layout/vList2"/>
    <dgm:cxn modelId="{FC4577DE-B65B-4EA5-8887-9A6945FDB5E1}" type="presOf" srcId="{797C2B07-6AC7-4952-9105-2D08712C7DD9}" destId="{E7D027EE-D060-49CF-8A2F-812C2E9401C6}" srcOrd="0" destOrd="3" presId="urn:microsoft.com/office/officeart/2005/8/layout/vList2"/>
    <dgm:cxn modelId="{49375AE2-4461-46E6-A8C2-506EB619ED0B}" type="presOf" srcId="{28219AB3-CE35-4C67-94D0-5393AD23AA5E}" destId="{935241B4-75C6-496F-9595-79FF42BFC703}" srcOrd="0" destOrd="1" presId="urn:microsoft.com/office/officeart/2005/8/layout/vList2"/>
    <dgm:cxn modelId="{B5C5EBEE-84D6-42CF-B8FE-726F348167BC}" srcId="{F48ADB8B-5607-441F-9DD6-3146EA08978D}" destId="{797C2B07-6AC7-4952-9105-2D08712C7DD9}" srcOrd="3" destOrd="0" parTransId="{4F6E6732-4966-4A79-AD05-DDBD5DFB9282}" sibTransId="{2F09B681-B3DB-48F5-A307-B397B2026CDA}"/>
    <dgm:cxn modelId="{0418CBF1-D16A-43DC-AC19-A24A20D0776D}" srcId="{094A1B57-5383-4D0D-BC2D-267E284BE8CE}" destId="{3F50D6C6-7242-4E03-BF7F-2CB66D0AA7BC}" srcOrd="0" destOrd="0" parTransId="{02FF80DF-39DE-4300-8745-821AD0F05207}" sibTransId="{D8DED528-F339-4E17-ABFF-45665A3F0080}"/>
    <dgm:cxn modelId="{1CA6B3FA-8570-4A03-B074-2C7E404790DD}" srcId="{094A1B57-5383-4D0D-BC2D-267E284BE8CE}" destId="{28219AB3-CE35-4C67-94D0-5393AD23AA5E}" srcOrd="1" destOrd="0" parTransId="{B00596C3-A772-478E-B6DF-30B682583A61}" sibTransId="{87907FEB-BDB0-425B-AB6F-5D17F37511C8}"/>
    <dgm:cxn modelId="{BEA75EEE-7167-417D-AB00-15E46892D87E}" type="presParOf" srcId="{7AF4E506-6EA9-493D-92ED-5573B5A28719}" destId="{48B59C81-5B35-43D8-8E9E-298DD924A924}" srcOrd="0" destOrd="0" presId="urn:microsoft.com/office/officeart/2005/8/layout/vList2"/>
    <dgm:cxn modelId="{D8B2C0EE-78A5-49AC-9A02-D61152FBA945}" type="presParOf" srcId="{7AF4E506-6EA9-493D-92ED-5573B5A28719}" destId="{E7D027EE-D060-49CF-8A2F-812C2E9401C6}" srcOrd="1" destOrd="0" presId="urn:microsoft.com/office/officeart/2005/8/layout/vList2"/>
    <dgm:cxn modelId="{19688B07-BAC7-4765-AD23-788C1A253456}" type="presParOf" srcId="{7AF4E506-6EA9-493D-92ED-5573B5A28719}" destId="{DB8E0EBB-BCA2-454E-89BC-01B43436BEF7}" srcOrd="2" destOrd="0" presId="urn:microsoft.com/office/officeart/2005/8/layout/vList2"/>
    <dgm:cxn modelId="{0B533B6E-C49C-41D1-8286-30004FD5F613}" type="presParOf" srcId="{7AF4E506-6EA9-493D-92ED-5573B5A28719}" destId="{935241B4-75C6-496F-9595-79FF42BFC70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409257-C08C-43F5-8AFC-C10ABA3E0B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5D2B27A-1B31-4AE0-A726-0F0A6D62AA1B}">
      <dgm:prSet/>
      <dgm:spPr/>
      <dgm:t>
        <a:bodyPr/>
        <a:lstStyle/>
        <a:p>
          <a:r>
            <a:rPr lang="en-US"/>
            <a:t>Attitudes</a:t>
          </a:r>
        </a:p>
      </dgm:t>
    </dgm:pt>
    <dgm:pt modelId="{2085A210-AAF8-4A95-BEEA-D3072B7A5252}" type="parTrans" cxnId="{A6349D5C-E8DD-4B6D-9C6F-D4FC9D2AB8F9}">
      <dgm:prSet/>
      <dgm:spPr/>
      <dgm:t>
        <a:bodyPr/>
        <a:lstStyle/>
        <a:p>
          <a:endParaRPr lang="en-US"/>
        </a:p>
      </dgm:t>
    </dgm:pt>
    <dgm:pt modelId="{6F5F3360-C9B4-40C7-84F6-8AD6E472B935}" type="sibTrans" cxnId="{A6349D5C-E8DD-4B6D-9C6F-D4FC9D2AB8F9}">
      <dgm:prSet/>
      <dgm:spPr/>
      <dgm:t>
        <a:bodyPr/>
        <a:lstStyle/>
        <a:p>
          <a:endParaRPr lang="en-US"/>
        </a:p>
      </dgm:t>
    </dgm:pt>
    <dgm:pt modelId="{C378990D-B278-4B68-AE91-165AC4159C99}">
      <dgm:prSet/>
      <dgm:spPr/>
      <dgm:t>
        <a:bodyPr/>
        <a:lstStyle/>
        <a:p>
          <a:r>
            <a:rPr lang="en-US"/>
            <a:t>Communication</a:t>
          </a:r>
        </a:p>
      </dgm:t>
    </dgm:pt>
    <dgm:pt modelId="{B8E46CA4-9978-4308-B92C-F481EC385485}" type="parTrans" cxnId="{42D3F835-4CF2-46E5-BFE7-6C5EE0E3AC79}">
      <dgm:prSet/>
      <dgm:spPr/>
      <dgm:t>
        <a:bodyPr/>
        <a:lstStyle/>
        <a:p>
          <a:endParaRPr lang="en-US"/>
        </a:p>
      </dgm:t>
    </dgm:pt>
    <dgm:pt modelId="{83571628-ACF4-4022-984B-6A99F6E59BA7}" type="sibTrans" cxnId="{42D3F835-4CF2-46E5-BFE7-6C5EE0E3AC79}">
      <dgm:prSet/>
      <dgm:spPr/>
      <dgm:t>
        <a:bodyPr/>
        <a:lstStyle/>
        <a:p>
          <a:endParaRPr lang="en-US"/>
        </a:p>
      </dgm:t>
    </dgm:pt>
    <dgm:pt modelId="{2C75899C-E77B-46B6-A09A-F4CF72D6D34A}">
      <dgm:prSet/>
      <dgm:spPr/>
      <dgm:t>
        <a:bodyPr/>
        <a:lstStyle/>
        <a:p>
          <a:r>
            <a:rPr lang="en-US"/>
            <a:t>Physical</a:t>
          </a:r>
        </a:p>
      </dgm:t>
    </dgm:pt>
    <dgm:pt modelId="{0813F957-91D3-4AD4-8322-1E68D1621F48}" type="parTrans" cxnId="{08479455-4F84-41B9-A9F8-836B496A34D6}">
      <dgm:prSet/>
      <dgm:spPr/>
      <dgm:t>
        <a:bodyPr/>
        <a:lstStyle/>
        <a:p>
          <a:endParaRPr lang="en-US"/>
        </a:p>
      </dgm:t>
    </dgm:pt>
    <dgm:pt modelId="{B0CAAC35-BD82-46E9-A43A-278FAB206DDC}" type="sibTrans" cxnId="{08479455-4F84-41B9-A9F8-836B496A34D6}">
      <dgm:prSet/>
      <dgm:spPr/>
      <dgm:t>
        <a:bodyPr/>
        <a:lstStyle/>
        <a:p>
          <a:endParaRPr lang="en-US"/>
        </a:p>
      </dgm:t>
    </dgm:pt>
    <dgm:pt modelId="{E4B57025-808B-4E68-BEA5-AFD92470BC6A}">
      <dgm:prSet/>
      <dgm:spPr/>
      <dgm:t>
        <a:bodyPr/>
        <a:lstStyle/>
        <a:p>
          <a:r>
            <a:rPr lang="en-US"/>
            <a:t>Policy</a:t>
          </a:r>
        </a:p>
      </dgm:t>
    </dgm:pt>
    <dgm:pt modelId="{F28E3849-1E28-4467-AA19-DDFEC0131B11}" type="parTrans" cxnId="{7063C57E-8E01-4CF3-96D2-328425048DDF}">
      <dgm:prSet/>
      <dgm:spPr/>
      <dgm:t>
        <a:bodyPr/>
        <a:lstStyle/>
        <a:p>
          <a:endParaRPr lang="en-US"/>
        </a:p>
      </dgm:t>
    </dgm:pt>
    <dgm:pt modelId="{82A5397D-20DA-47BC-ACCD-7EB60D6D90AD}" type="sibTrans" cxnId="{7063C57E-8E01-4CF3-96D2-328425048DDF}">
      <dgm:prSet/>
      <dgm:spPr/>
      <dgm:t>
        <a:bodyPr/>
        <a:lstStyle/>
        <a:p>
          <a:endParaRPr lang="en-US"/>
        </a:p>
      </dgm:t>
    </dgm:pt>
    <dgm:pt modelId="{A35C2582-6C8D-4E72-834C-3C2E1FA1BD6D}">
      <dgm:prSet/>
      <dgm:spPr/>
      <dgm:t>
        <a:bodyPr/>
        <a:lstStyle/>
        <a:p>
          <a:r>
            <a:rPr lang="en-US"/>
            <a:t>Programmatic</a:t>
          </a:r>
        </a:p>
      </dgm:t>
    </dgm:pt>
    <dgm:pt modelId="{E472BB37-89DB-412A-A41A-5350847E7C37}" type="parTrans" cxnId="{A7B63DD5-F26F-4B65-93EF-C06B0704C5EA}">
      <dgm:prSet/>
      <dgm:spPr/>
      <dgm:t>
        <a:bodyPr/>
        <a:lstStyle/>
        <a:p>
          <a:endParaRPr lang="en-US"/>
        </a:p>
      </dgm:t>
    </dgm:pt>
    <dgm:pt modelId="{7EBD3480-6E50-4962-80DF-4279785B8035}" type="sibTrans" cxnId="{A7B63DD5-F26F-4B65-93EF-C06B0704C5EA}">
      <dgm:prSet/>
      <dgm:spPr/>
      <dgm:t>
        <a:bodyPr/>
        <a:lstStyle/>
        <a:p>
          <a:endParaRPr lang="en-US"/>
        </a:p>
      </dgm:t>
    </dgm:pt>
    <dgm:pt modelId="{37B1FCFE-ED45-4D36-9CD5-80066C276EAE}">
      <dgm:prSet/>
      <dgm:spPr/>
      <dgm:t>
        <a:bodyPr/>
        <a:lstStyle/>
        <a:p>
          <a:r>
            <a:rPr lang="en-US"/>
            <a:t>Social</a:t>
          </a:r>
        </a:p>
      </dgm:t>
    </dgm:pt>
    <dgm:pt modelId="{3B300AEB-CF47-4C80-AD7F-95CF7A47EDC8}" type="parTrans" cxnId="{0F296C32-1F64-46ED-A8B3-15512B3F42DE}">
      <dgm:prSet/>
      <dgm:spPr/>
      <dgm:t>
        <a:bodyPr/>
        <a:lstStyle/>
        <a:p>
          <a:endParaRPr lang="en-US"/>
        </a:p>
      </dgm:t>
    </dgm:pt>
    <dgm:pt modelId="{AFB7C29A-C2BA-4AAC-BC6D-657F912002BE}" type="sibTrans" cxnId="{0F296C32-1F64-46ED-A8B3-15512B3F42DE}">
      <dgm:prSet/>
      <dgm:spPr/>
      <dgm:t>
        <a:bodyPr/>
        <a:lstStyle/>
        <a:p>
          <a:endParaRPr lang="en-US"/>
        </a:p>
      </dgm:t>
    </dgm:pt>
    <dgm:pt modelId="{D181EA37-81AE-4AD4-9A42-C569A15CB953}">
      <dgm:prSet/>
      <dgm:spPr/>
      <dgm:t>
        <a:bodyPr/>
        <a:lstStyle/>
        <a:p>
          <a:r>
            <a:rPr lang="en-US"/>
            <a:t>Transportation</a:t>
          </a:r>
        </a:p>
      </dgm:t>
    </dgm:pt>
    <dgm:pt modelId="{60939689-B510-44B2-AA53-E285B9A24AE9}" type="parTrans" cxnId="{473E4E47-4C74-4025-AADC-0AA34F2026EA}">
      <dgm:prSet/>
      <dgm:spPr/>
      <dgm:t>
        <a:bodyPr/>
        <a:lstStyle/>
        <a:p>
          <a:endParaRPr lang="en-US"/>
        </a:p>
      </dgm:t>
    </dgm:pt>
    <dgm:pt modelId="{777117E0-9234-4C4B-BFF8-597870962A23}" type="sibTrans" cxnId="{473E4E47-4C74-4025-AADC-0AA34F2026EA}">
      <dgm:prSet/>
      <dgm:spPr/>
      <dgm:t>
        <a:bodyPr/>
        <a:lstStyle/>
        <a:p>
          <a:endParaRPr lang="en-US"/>
        </a:p>
      </dgm:t>
    </dgm:pt>
    <dgm:pt modelId="{9F10FFED-10CA-4DA0-808D-6CD56A0D2D33}">
      <dgm:prSet/>
      <dgm:spPr/>
      <dgm:t>
        <a:bodyPr/>
        <a:lstStyle/>
        <a:p>
          <a:r>
            <a:rPr lang="en-US" dirty="0"/>
            <a:t>Stereotypes and stigma</a:t>
          </a:r>
        </a:p>
      </dgm:t>
    </dgm:pt>
    <dgm:pt modelId="{ACB8378D-18BC-468F-95BD-70AC12627338}" type="parTrans" cxnId="{884454D1-3BB9-4139-87F5-85BDC9D27A92}">
      <dgm:prSet/>
      <dgm:spPr/>
      <dgm:t>
        <a:bodyPr/>
        <a:lstStyle/>
        <a:p>
          <a:endParaRPr lang="en-US"/>
        </a:p>
      </dgm:t>
    </dgm:pt>
    <dgm:pt modelId="{8EB8469E-1559-4A43-8A82-83DCD8A29DC0}" type="sibTrans" cxnId="{884454D1-3BB9-4139-87F5-85BDC9D27A92}">
      <dgm:prSet/>
      <dgm:spPr/>
      <dgm:t>
        <a:bodyPr/>
        <a:lstStyle/>
        <a:p>
          <a:endParaRPr lang="en-US"/>
        </a:p>
      </dgm:t>
    </dgm:pt>
    <dgm:pt modelId="{B6D3CEA9-2A5B-4B57-8548-70FA4A21B03A}">
      <dgm:prSet/>
      <dgm:spPr/>
      <dgm:t>
        <a:bodyPr/>
        <a:lstStyle/>
        <a:p>
          <a:r>
            <a:rPr lang="en-US" dirty="0"/>
            <a:t>Assumptions about needs and available resources</a:t>
          </a:r>
        </a:p>
      </dgm:t>
    </dgm:pt>
    <dgm:pt modelId="{BECC320E-8610-483F-99BD-FB599AECD632}" type="parTrans" cxnId="{B4E73A58-9E96-4502-A784-F34A76AC3E36}">
      <dgm:prSet/>
      <dgm:spPr/>
      <dgm:t>
        <a:bodyPr/>
        <a:lstStyle/>
        <a:p>
          <a:endParaRPr lang="en-US"/>
        </a:p>
      </dgm:t>
    </dgm:pt>
    <dgm:pt modelId="{1333AAA5-50AF-41D9-ABB0-5B2CD783894B}" type="sibTrans" cxnId="{B4E73A58-9E96-4502-A784-F34A76AC3E36}">
      <dgm:prSet/>
      <dgm:spPr/>
      <dgm:t>
        <a:bodyPr/>
        <a:lstStyle/>
        <a:p>
          <a:endParaRPr lang="en-US"/>
        </a:p>
      </dgm:t>
    </dgm:pt>
    <dgm:pt modelId="{9C1A3A68-ACB4-4575-91E7-6CAB66DBC743}">
      <dgm:prSet/>
      <dgm:spPr/>
      <dgm:t>
        <a:bodyPr/>
        <a:lstStyle/>
        <a:p>
          <a:r>
            <a:rPr lang="en-US" dirty="0"/>
            <a:t>Lack of accessible information in one’s preferred language and learning style</a:t>
          </a:r>
        </a:p>
      </dgm:t>
    </dgm:pt>
    <dgm:pt modelId="{708E5EBA-A52F-480B-AC72-4119B0D885B8}" type="parTrans" cxnId="{30B2A60F-1979-434C-AED1-12F7DEFB577A}">
      <dgm:prSet/>
      <dgm:spPr/>
      <dgm:t>
        <a:bodyPr/>
        <a:lstStyle/>
        <a:p>
          <a:endParaRPr lang="en-US"/>
        </a:p>
      </dgm:t>
    </dgm:pt>
    <dgm:pt modelId="{978AA028-F1F6-498A-98FC-F05511738677}" type="sibTrans" cxnId="{30B2A60F-1979-434C-AED1-12F7DEFB577A}">
      <dgm:prSet/>
      <dgm:spPr/>
      <dgm:t>
        <a:bodyPr/>
        <a:lstStyle/>
        <a:p>
          <a:endParaRPr lang="en-US"/>
        </a:p>
      </dgm:t>
    </dgm:pt>
    <dgm:pt modelId="{8A7C4DE3-0736-453F-9521-8C35D7C479E2}">
      <dgm:prSet/>
      <dgm:spPr/>
      <dgm:t>
        <a:bodyPr/>
        <a:lstStyle/>
        <a:p>
          <a:r>
            <a:rPr lang="en-US" dirty="0"/>
            <a:t>Not considering health literacy needs</a:t>
          </a:r>
        </a:p>
      </dgm:t>
    </dgm:pt>
    <dgm:pt modelId="{90D02868-343E-4B15-8AEC-B7B7BA529751}" type="parTrans" cxnId="{6FD12603-983E-462B-846A-4F50C0D50E36}">
      <dgm:prSet/>
      <dgm:spPr/>
      <dgm:t>
        <a:bodyPr/>
        <a:lstStyle/>
        <a:p>
          <a:endParaRPr lang="en-US"/>
        </a:p>
      </dgm:t>
    </dgm:pt>
    <dgm:pt modelId="{EB133C8F-A2F7-4178-AA77-DAF1CF59B76B}" type="sibTrans" cxnId="{6FD12603-983E-462B-846A-4F50C0D50E36}">
      <dgm:prSet/>
      <dgm:spPr/>
      <dgm:t>
        <a:bodyPr/>
        <a:lstStyle/>
        <a:p>
          <a:endParaRPr lang="en-US"/>
        </a:p>
      </dgm:t>
    </dgm:pt>
    <dgm:pt modelId="{9F3CCB39-EBEE-4A72-9A8D-D56577668D0E}">
      <dgm:prSet/>
      <dgm:spPr/>
      <dgm:t>
        <a:bodyPr/>
        <a:lstStyle/>
        <a:p>
          <a:r>
            <a:rPr lang="en-US" dirty="0"/>
            <a:t>Spaces that are not accommodating one’s mobility needs</a:t>
          </a:r>
        </a:p>
      </dgm:t>
    </dgm:pt>
    <dgm:pt modelId="{1ED97D98-8518-4785-BA0B-7FE2C529CBB0}" type="parTrans" cxnId="{5AC56048-85B1-4A03-A612-EE1EE8136ED9}">
      <dgm:prSet/>
      <dgm:spPr/>
      <dgm:t>
        <a:bodyPr/>
        <a:lstStyle/>
        <a:p>
          <a:endParaRPr lang="en-US"/>
        </a:p>
      </dgm:t>
    </dgm:pt>
    <dgm:pt modelId="{15C2AF3B-DF4F-4909-8303-3E5F26BA4670}" type="sibTrans" cxnId="{5AC56048-85B1-4A03-A612-EE1EE8136ED9}">
      <dgm:prSet/>
      <dgm:spPr/>
      <dgm:t>
        <a:bodyPr/>
        <a:lstStyle/>
        <a:p>
          <a:endParaRPr lang="en-US"/>
        </a:p>
      </dgm:t>
    </dgm:pt>
    <dgm:pt modelId="{BF067E4C-99D3-4B18-A144-4C6F46DED07D}">
      <dgm:prSet/>
      <dgm:spPr/>
      <dgm:t>
        <a:bodyPr/>
        <a:lstStyle/>
        <a:p>
          <a:r>
            <a:rPr lang="en-US" dirty="0"/>
            <a:t>Lack of understanding about available resources and eligibility criteria</a:t>
          </a:r>
        </a:p>
      </dgm:t>
    </dgm:pt>
    <dgm:pt modelId="{1E9C6752-E06D-4E16-AA71-604DC49E8A0E}" type="parTrans" cxnId="{AEE3306C-478E-449F-B3E1-0A1CE842FD75}">
      <dgm:prSet/>
      <dgm:spPr/>
      <dgm:t>
        <a:bodyPr/>
        <a:lstStyle/>
        <a:p>
          <a:endParaRPr lang="en-US"/>
        </a:p>
      </dgm:t>
    </dgm:pt>
    <dgm:pt modelId="{819CD288-13A0-445E-8DB6-D6C0FDDE23A6}" type="sibTrans" cxnId="{AEE3306C-478E-449F-B3E1-0A1CE842FD75}">
      <dgm:prSet/>
      <dgm:spPr/>
      <dgm:t>
        <a:bodyPr/>
        <a:lstStyle/>
        <a:p>
          <a:endParaRPr lang="en-US"/>
        </a:p>
      </dgm:t>
    </dgm:pt>
    <dgm:pt modelId="{DA922E8A-28CB-4285-A282-6CBB5529D790}">
      <dgm:prSet/>
      <dgm:spPr/>
      <dgm:t>
        <a:bodyPr/>
        <a:lstStyle/>
        <a:p>
          <a:r>
            <a:rPr lang="en-US" dirty="0"/>
            <a:t>Lack of inclusive design to accommodate one’s special needs (e.g., inconvenient scheduling, lack of accessible equipment)</a:t>
          </a:r>
        </a:p>
      </dgm:t>
    </dgm:pt>
    <dgm:pt modelId="{1FF6A4F1-FE51-4041-AE15-DB2FFC83D6D4}" type="parTrans" cxnId="{07BDD83D-9B85-4B90-A3A3-314616EBC2BE}">
      <dgm:prSet/>
      <dgm:spPr/>
      <dgm:t>
        <a:bodyPr/>
        <a:lstStyle/>
        <a:p>
          <a:endParaRPr lang="en-US"/>
        </a:p>
      </dgm:t>
    </dgm:pt>
    <dgm:pt modelId="{0E53F512-AD32-4402-B197-34290E4D1372}" type="sibTrans" cxnId="{07BDD83D-9B85-4B90-A3A3-314616EBC2BE}">
      <dgm:prSet/>
      <dgm:spPr/>
      <dgm:t>
        <a:bodyPr/>
        <a:lstStyle/>
        <a:p>
          <a:endParaRPr lang="en-US"/>
        </a:p>
      </dgm:t>
    </dgm:pt>
    <dgm:pt modelId="{B26626E2-0A0A-4FA4-8AF3-AE0A96595CEF}">
      <dgm:prSet/>
      <dgm:spPr/>
      <dgm:t>
        <a:bodyPr/>
        <a:lstStyle/>
        <a:p>
          <a:r>
            <a:rPr lang="en-US" dirty="0"/>
            <a:t>Health-related social needs such as housing, food, and education</a:t>
          </a:r>
        </a:p>
      </dgm:t>
    </dgm:pt>
    <dgm:pt modelId="{B582ADE1-7BD7-431A-947A-6705F5D6C033}" type="parTrans" cxnId="{A76975E1-0A0E-4D2C-9ACA-DB1DB1070169}">
      <dgm:prSet/>
      <dgm:spPr/>
      <dgm:t>
        <a:bodyPr/>
        <a:lstStyle/>
        <a:p>
          <a:endParaRPr lang="en-US"/>
        </a:p>
      </dgm:t>
    </dgm:pt>
    <dgm:pt modelId="{1925F1B8-9B9C-43A1-82E7-FDAE7029F15B}" type="sibTrans" cxnId="{A76975E1-0A0E-4D2C-9ACA-DB1DB1070169}">
      <dgm:prSet/>
      <dgm:spPr/>
      <dgm:t>
        <a:bodyPr/>
        <a:lstStyle/>
        <a:p>
          <a:endParaRPr lang="en-US"/>
        </a:p>
      </dgm:t>
    </dgm:pt>
    <dgm:pt modelId="{5ACCBB29-D65E-42F5-9F66-C40568A73B9E}">
      <dgm:prSet/>
      <dgm:spPr/>
      <dgm:t>
        <a:bodyPr/>
        <a:lstStyle/>
        <a:p>
          <a:r>
            <a:rPr lang="en-US" dirty="0"/>
            <a:t>Family dynamics, composition, and needs</a:t>
          </a:r>
        </a:p>
      </dgm:t>
    </dgm:pt>
    <dgm:pt modelId="{274A1C5D-C78D-4193-9C11-360076DDD6DB}" type="parTrans" cxnId="{07353939-4BBB-47BD-8C9D-6A9EEC63DC7B}">
      <dgm:prSet/>
      <dgm:spPr/>
      <dgm:t>
        <a:bodyPr/>
        <a:lstStyle/>
        <a:p>
          <a:endParaRPr lang="en-US"/>
        </a:p>
      </dgm:t>
    </dgm:pt>
    <dgm:pt modelId="{27893A51-4ACF-4789-A792-48817542479F}" type="sibTrans" cxnId="{07353939-4BBB-47BD-8C9D-6A9EEC63DC7B}">
      <dgm:prSet/>
      <dgm:spPr/>
      <dgm:t>
        <a:bodyPr/>
        <a:lstStyle/>
        <a:p>
          <a:endParaRPr lang="en-US"/>
        </a:p>
      </dgm:t>
    </dgm:pt>
    <dgm:pt modelId="{E7202A50-CE73-4468-9CB8-742EC73E9EB8}">
      <dgm:prSet/>
      <dgm:spPr/>
      <dgm:t>
        <a:bodyPr/>
        <a:lstStyle/>
        <a:p>
          <a:r>
            <a:rPr lang="en-US" dirty="0"/>
            <a:t>Lack of access to reliable transportation</a:t>
          </a:r>
        </a:p>
      </dgm:t>
    </dgm:pt>
    <dgm:pt modelId="{E2AD4241-D94D-4892-A6D2-AC96D155814D}" type="parTrans" cxnId="{FFF89983-507B-40F2-9DD3-4011624BACA0}">
      <dgm:prSet/>
      <dgm:spPr/>
      <dgm:t>
        <a:bodyPr/>
        <a:lstStyle/>
        <a:p>
          <a:endParaRPr lang="en-US"/>
        </a:p>
      </dgm:t>
    </dgm:pt>
    <dgm:pt modelId="{60B615F4-FED4-49E0-BE04-89127D48E616}" type="sibTrans" cxnId="{FFF89983-507B-40F2-9DD3-4011624BACA0}">
      <dgm:prSet/>
      <dgm:spPr/>
      <dgm:t>
        <a:bodyPr/>
        <a:lstStyle/>
        <a:p>
          <a:endParaRPr lang="en-US"/>
        </a:p>
      </dgm:t>
    </dgm:pt>
    <dgm:pt modelId="{CAB41733-298C-4F92-9917-623F29EC5D85}">
      <dgm:prSet/>
      <dgm:spPr/>
      <dgm:t>
        <a:bodyPr/>
        <a:lstStyle/>
        <a:p>
          <a:r>
            <a:rPr lang="en-US" dirty="0"/>
            <a:t>Lack of access to a transportation modality that can accommodate special needs or equipment</a:t>
          </a:r>
        </a:p>
      </dgm:t>
    </dgm:pt>
    <dgm:pt modelId="{8D474FEF-8810-4609-9090-13FCABD7CF96}" type="parTrans" cxnId="{36CBBDBC-F736-4C3E-B9F8-2E6DA8A9D834}">
      <dgm:prSet/>
      <dgm:spPr/>
      <dgm:t>
        <a:bodyPr/>
        <a:lstStyle/>
        <a:p>
          <a:endParaRPr lang="en-US"/>
        </a:p>
      </dgm:t>
    </dgm:pt>
    <dgm:pt modelId="{D8E09937-993D-446F-BC00-397BE5786FC2}" type="sibTrans" cxnId="{36CBBDBC-F736-4C3E-B9F8-2E6DA8A9D834}">
      <dgm:prSet/>
      <dgm:spPr/>
      <dgm:t>
        <a:bodyPr/>
        <a:lstStyle/>
        <a:p>
          <a:endParaRPr lang="en-US"/>
        </a:p>
      </dgm:t>
    </dgm:pt>
    <dgm:pt modelId="{9EA88807-B2E7-4C42-982C-5545E7B941BB}" type="pres">
      <dgm:prSet presAssocID="{4A409257-C08C-43F5-8AFC-C10ABA3E0B54}" presName="Name0" presStyleCnt="0">
        <dgm:presLayoutVars>
          <dgm:dir/>
          <dgm:animLvl val="lvl"/>
          <dgm:resizeHandles val="exact"/>
        </dgm:presLayoutVars>
      </dgm:prSet>
      <dgm:spPr/>
    </dgm:pt>
    <dgm:pt modelId="{9A830041-8FE5-4E1D-B2CC-C48A0488AC1C}" type="pres">
      <dgm:prSet presAssocID="{B5D2B27A-1B31-4AE0-A726-0F0A6D62AA1B}" presName="linNode" presStyleCnt="0"/>
      <dgm:spPr/>
    </dgm:pt>
    <dgm:pt modelId="{9526F26A-230E-4560-BCF2-6BABE37181AD}" type="pres">
      <dgm:prSet presAssocID="{B5D2B27A-1B31-4AE0-A726-0F0A6D62AA1B}" presName="parentText" presStyleLbl="node1" presStyleIdx="0" presStyleCnt="7" custScaleX="84284">
        <dgm:presLayoutVars>
          <dgm:chMax val="1"/>
          <dgm:bulletEnabled val="1"/>
        </dgm:presLayoutVars>
      </dgm:prSet>
      <dgm:spPr/>
    </dgm:pt>
    <dgm:pt modelId="{3F6C6BF8-E3D6-4F04-B0E2-D690E4144E9A}" type="pres">
      <dgm:prSet presAssocID="{B5D2B27A-1B31-4AE0-A726-0F0A6D62AA1B}" presName="descendantText" presStyleLbl="alignAccFollowNode1" presStyleIdx="0" presStyleCnt="7">
        <dgm:presLayoutVars>
          <dgm:bulletEnabled val="1"/>
        </dgm:presLayoutVars>
      </dgm:prSet>
      <dgm:spPr/>
    </dgm:pt>
    <dgm:pt modelId="{208179B4-FDBA-42B7-8A3A-5AA4DC54D0F5}" type="pres">
      <dgm:prSet presAssocID="{6F5F3360-C9B4-40C7-84F6-8AD6E472B935}" presName="sp" presStyleCnt="0"/>
      <dgm:spPr/>
    </dgm:pt>
    <dgm:pt modelId="{36560ECC-F645-413F-8C0B-B77C2BF54F36}" type="pres">
      <dgm:prSet presAssocID="{C378990D-B278-4B68-AE91-165AC4159C99}" presName="linNode" presStyleCnt="0"/>
      <dgm:spPr/>
    </dgm:pt>
    <dgm:pt modelId="{CF86161D-6F51-4DF9-832F-C8BF5D3A32A6}" type="pres">
      <dgm:prSet presAssocID="{C378990D-B278-4B68-AE91-165AC4159C99}" presName="parentText" presStyleLbl="node1" presStyleIdx="1" presStyleCnt="7" custScaleX="84284">
        <dgm:presLayoutVars>
          <dgm:chMax val="1"/>
          <dgm:bulletEnabled val="1"/>
        </dgm:presLayoutVars>
      </dgm:prSet>
      <dgm:spPr/>
    </dgm:pt>
    <dgm:pt modelId="{3D8EE1C2-1B21-461B-96F4-CCADADD36DED}" type="pres">
      <dgm:prSet presAssocID="{C378990D-B278-4B68-AE91-165AC4159C99}" presName="descendantText" presStyleLbl="alignAccFollowNode1" presStyleIdx="1" presStyleCnt="7">
        <dgm:presLayoutVars>
          <dgm:bulletEnabled val="1"/>
        </dgm:presLayoutVars>
      </dgm:prSet>
      <dgm:spPr/>
    </dgm:pt>
    <dgm:pt modelId="{4D80A7EF-6B33-4F60-B909-E9A116314F96}" type="pres">
      <dgm:prSet presAssocID="{83571628-ACF4-4022-984B-6A99F6E59BA7}" presName="sp" presStyleCnt="0"/>
      <dgm:spPr/>
    </dgm:pt>
    <dgm:pt modelId="{101413F1-6B39-4919-A0C7-5454F93FFF6F}" type="pres">
      <dgm:prSet presAssocID="{2C75899C-E77B-46B6-A09A-F4CF72D6D34A}" presName="linNode" presStyleCnt="0"/>
      <dgm:spPr/>
    </dgm:pt>
    <dgm:pt modelId="{8C0E4B3F-27F1-40F0-9627-EA260F465D25}" type="pres">
      <dgm:prSet presAssocID="{2C75899C-E77B-46B6-A09A-F4CF72D6D34A}" presName="parentText" presStyleLbl="node1" presStyleIdx="2" presStyleCnt="7" custScaleX="84284">
        <dgm:presLayoutVars>
          <dgm:chMax val="1"/>
          <dgm:bulletEnabled val="1"/>
        </dgm:presLayoutVars>
      </dgm:prSet>
      <dgm:spPr/>
    </dgm:pt>
    <dgm:pt modelId="{87458002-BACD-4BA8-81D4-8A23C2F1B3ED}" type="pres">
      <dgm:prSet presAssocID="{2C75899C-E77B-46B6-A09A-F4CF72D6D34A}" presName="descendantText" presStyleLbl="alignAccFollowNode1" presStyleIdx="2" presStyleCnt="7">
        <dgm:presLayoutVars>
          <dgm:bulletEnabled val="1"/>
        </dgm:presLayoutVars>
      </dgm:prSet>
      <dgm:spPr/>
    </dgm:pt>
    <dgm:pt modelId="{3372BA36-3079-49DC-950E-6BAF03822945}" type="pres">
      <dgm:prSet presAssocID="{B0CAAC35-BD82-46E9-A43A-278FAB206DDC}" presName="sp" presStyleCnt="0"/>
      <dgm:spPr/>
    </dgm:pt>
    <dgm:pt modelId="{C9630388-BB7D-48DD-9520-BC2BD42CB7DA}" type="pres">
      <dgm:prSet presAssocID="{E4B57025-808B-4E68-BEA5-AFD92470BC6A}" presName="linNode" presStyleCnt="0"/>
      <dgm:spPr/>
    </dgm:pt>
    <dgm:pt modelId="{43CFA54D-C98D-4151-91CB-5AB23E73FA43}" type="pres">
      <dgm:prSet presAssocID="{E4B57025-808B-4E68-BEA5-AFD92470BC6A}" presName="parentText" presStyleLbl="node1" presStyleIdx="3" presStyleCnt="7" custScaleX="84284">
        <dgm:presLayoutVars>
          <dgm:chMax val="1"/>
          <dgm:bulletEnabled val="1"/>
        </dgm:presLayoutVars>
      </dgm:prSet>
      <dgm:spPr/>
    </dgm:pt>
    <dgm:pt modelId="{7EDA4A89-E08D-424A-9698-71ED05170C7F}" type="pres">
      <dgm:prSet presAssocID="{E4B57025-808B-4E68-BEA5-AFD92470BC6A}" presName="descendantText" presStyleLbl="alignAccFollowNode1" presStyleIdx="3" presStyleCnt="7">
        <dgm:presLayoutVars>
          <dgm:bulletEnabled val="1"/>
        </dgm:presLayoutVars>
      </dgm:prSet>
      <dgm:spPr/>
    </dgm:pt>
    <dgm:pt modelId="{AD3B0721-0EC9-4C4F-AFAC-509619691D0B}" type="pres">
      <dgm:prSet presAssocID="{82A5397D-20DA-47BC-ACCD-7EB60D6D90AD}" presName="sp" presStyleCnt="0"/>
      <dgm:spPr/>
    </dgm:pt>
    <dgm:pt modelId="{FB0D4E4C-367E-48EC-B393-53AAD5F23B95}" type="pres">
      <dgm:prSet presAssocID="{A35C2582-6C8D-4E72-834C-3C2E1FA1BD6D}" presName="linNode" presStyleCnt="0"/>
      <dgm:spPr/>
    </dgm:pt>
    <dgm:pt modelId="{4F946BCA-F19D-4E94-A90B-53CEA745532C}" type="pres">
      <dgm:prSet presAssocID="{A35C2582-6C8D-4E72-834C-3C2E1FA1BD6D}" presName="parentText" presStyleLbl="node1" presStyleIdx="4" presStyleCnt="7" custScaleX="84284">
        <dgm:presLayoutVars>
          <dgm:chMax val="1"/>
          <dgm:bulletEnabled val="1"/>
        </dgm:presLayoutVars>
      </dgm:prSet>
      <dgm:spPr/>
    </dgm:pt>
    <dgm:pt modelId="{BE92F566-B537-46A3-8A20-AA0F66E9F234}" type="pres">
      <dgm:prSet presAssocID="{A35C2582-6C8D-4E72-834C-3C2E1FA1BD6D}" presName="descendantText" presStyleLbl="alignAccFollowNode1" presStyleIdx="4" presStyleCnt="7">
        <dgm:presLayoutVars>
          <dgm:bulletEnabled val="1"/>
        </dgm:presLayoutVars>
      </dgm:prSet>
      <dgm:spPr/>
    </dgm:pt>
    <dgm:pt modelId="{951CC193-7567-4E25-A114-1A38AB144938}" type="pres">
      <dgm:prSet presAssocID="{7EBD3480-6E50-4962-80DF-4279785B8035}" presName="sp" presStyleCnt="0"/>
      <dgm:spPr/>
    </dgm:pt>
    <dgm:pt modelId="{A10F554A-63EF-4D86-B49C-8F1E96022F40}" type="pres">
      <dgm:prSet presAssocID="{37B1FCFE-ED45-4D36-9CD5-80066C276EAE}" presName="linNode" presStyleCnt="0"/>
      <dgm:spPr/>
    </dgm:pt>
    <dgm:pt modelId="{007A1923-DE06-4948-B3B5-1985FE43B3C8}" type="pres">
      <dgm:prSet presAssocID="{37B1FCFE-ED45-4D36-9CD5-80066C276EAE}" presName="parentText" presStyleLbl="node1" presStyleIdx="5" presStyleCnt="7" custScaleX="84284">
        <dgm:presLayoutVars>
          <dgm:chMax val="1"/>
          <dgm:bulletEnabled val="1"/>
        </dgm:presLayoutVars>
      </dgm:prSet>
      <dgm:spPr/>
    </dgm:pt>
    <dgm:pt modelId="{1F63254D-CBC1-44DF-949D-10B73AE7EF31}" type="pres">
      <dgm:prSet presAssocID="{37B1FCFE-ED45-4D36-9CD5-80066C276EAE}" presName="descendantText" presStyleLbl="alignAccFollowNode1" presStyleIdx="5" presStyleCnt="7" custLinFactNeighborX="0">
        <dgm:presLayoutVars>
          <dgm:bulletEnabled val="1"/>
        </dgm:presLayoutVars>
      </dgm:prSet>
      <dgm:spPr/>
    </dgm:pt>
    <dgm:pt modelId="{8731E5B0-DAFD-4775-97A8-178FA45E5CFA}" type="pres">
      <dgm:prSet presAssocID="{AFB7C29A-C2BA-4AAC-BC6D-657F912002BE}" presName="sp" presStyleCnt="0"/>
      <dgm:spPr/>
    </dgm:pt>
    <dgm:pt modelId="{AB24BED5-62A6-420D-A3B0-BCBF2E14A488}" type="pres">
      <dgm:prSet presAssocID="{D181EA37-81AE-4AD4-9A42-C569A15CB953}" presName="linNode" presStyleCnt="0"/>
      <dgm:spPr/>
    </dgm:pt>
    <dgm:pt modelId="{3DC85E82-A891-47AB-B7E6-3EADF4970B16}" type="pres">
      <dgm:prSet presAssocID="{D181EA37-81AE-4AD4-9A42-C569A15CB953}" presName="parentText" presStyleLbl="node1" presStyleIdx="6" presStyleCnt="7" custScaleX="84284">
        <dgm:presLayoutVars>
          <dgm:chMax val="1"/>
          <dgm:bulletEnabled val="1"/>
        </dgm:presLayoutVars>
      </dgm:prSet>
      <dgm:spPr/>
    </dgm:pt>
    <dgm:pt modelId="{101B2499-8EA1-4AE1-AFCB-AFE331818461}" type="pres">
      <dgm:prSet presAssocID="{D181EA37-81AE-4AD4-9A42-C569A15CB953}" presName="descendantText" presStyleLbl="alignAccFollowNode1" presStyleIdx="6" presStyleCnt="7">
        <dgm:presLayoutVars>
          <dgm:bulletEnabled val="1"/>
        </dgm:presLayoutVars>
      </dgm:prSet>
      <dgm:spPr/>
    </dgm:pt>
  </dgm:ptLst>
  <dgm:cxnLst>
    <dgm:cxn modelId="{6FD12603-983E-462B-846A-4F50C0D50E36}" srcId="{C378990D-B278-4B68-AE91-165AC4159C99}" destId="{8A7C4DE3-0736-453F-9521-8C35D7C479E2}" srcOrd="1" destOrd="0" parTransId="{90D02868-343E-4B15-8AEC-B7B7BA529751}" sibTransId="{EB133C8F-A2F7-4178-AA77-DAF1CF59B76B}"/>
    <dgm:cxn modelId="{EE48740D-1B38-48C7-8599-007BC9F41A74}" type="presOf" srcId="{C378990D-B278-4B68-AE91-165AC4159C99}" destId="{CF86161D-6F51-4DF9-832F-C8BF5D3A32A6}" srcOrd="0" destOrd="0" presId="urn:microsoft.com/office/officeart/2005/8/layout/vList5"/>
    <dgm:cxn modelId="{30B2A60F-1979-434C-AED1-12F7DEFB577A}" srcId="{C378990D-B278-4B68-AE91-165AC4159C99}" destId="{9C1A3A68-ACB4-4575-91E7-6CAB66DBC743}" srcOrd="0" destOrd="0" parTransId="{708E5EBA-A52F-480B-AC72-4119B0D885B8}" sibTransId="{978AA028-F1F6-498A-98FC-F05511738677}"/>
    <dgm:cxn modelId="{DA2ACE18-E623-4D68-88F1-2362A2E3A563}" type="presOf" srcId="{A35C2582-6C8D-4E72-834C-3C2E1FA1BD6D}" destId="{4F946BCA-F19D-4E94-A90B-53CEA745532C}" srcOrd="0" destOrd="0" presId="urn:microsoft.com/office/officeart/2005/8/layout/vList5"/>
    <dgm:cxn modelId="{D24AFF2C-3044-4C26-B00D-CE1CBE9F8046}" type="presOf" srcId="{B6D3CEA9-2A5B-4B57-8548-70FA4A21B03A}" destId="{3F6C6BF8-E3D6-4F04-B0E2-D690E4144E9A}" srcOrd="0" destOrd="1" presId="urn:microsoft.com/office/officeart/2005/8/layout/vList5"/>
    <dgm:cxn modelId="{0F296C32-1F64-46ED-A8B3-15512B3F42DE}" srcId="{4A409257-C08C-43F5-8AFC-C10ABA3E0B54}" destId="{37B1FCFE-ED45-4D36-9CD5-80066C276EAE}" srcOrd="5" destOrd="0" parTransId="{3B300AEB-CF47-4C80-AD7F-95CF7A47EDC8}" sibTransId="{AFB7C29A-C2BA-4AAC-BC6D-657F912002BE}"/>
    <dgm:cxn modelId="{42D3F835-4CF2-46E5-BFE7-6C5EE0E3AC79}" srcId="{4A409257-C08C-43F5-8AFC-C10ABA3E0B54}" destId="{C378990D-B278-4B68-AE91-165AC4159C99}" srcOrd="1" destOrd="0" parTransId="{B8E46CA4-9978-4308-B92C-F481EC385485}" sibTransId="{83571628-ACF4-4022-984B-6A99F6E59BA7}"/>
    <dgm:cxn modelId="{07353939-4BBB-47BD-8C9D-6A9EEC63DC7B}" srcId="{37B1FCFE-ED45-4D36-9CD5-80066C276EAE}" destId="{5ACCBB29-D65E-42F5-9F66-C40568A73B9E}" srcOrd="1" destOrd="0" parTransId="{274A1C5D-C78D-4193-9C11-360076DDD6DB}" sibTransId="{27893A51-4ACF-4789-A792-48817542479F}"/>
    <dgm:cxn modelId="{07BDD83D-9B85-4B90-A3A3-314616EBC2BE}" srcId="{A35C2582-6C8D-4E72-834C-3C2E1FA1BD6D}" destId="{DA922E8A-28CB-4285-A282-6CBB5529D790}" srcOrd="0" destOrd="0" parTransId="{1FF6A4F1-FE51-4041-AE15-DB2FFC83D6D4}" sibTransId="{0E53F512-AD32-4402-B197-34290E4D1372}"/>
    <dgm:cxn modelId="{CD745E5C-C682-47F7-8027-3FF149BD14B1}" type="presOf" srcId="{2C75899C-E77B-46B6-A09A-F4CF72D6D34A}" destId="{8C0E4B3F-27F1-40F0-9627-EA260F465D25}" srcOrd="0" destOrd="0" presId="urn:microsoft.com/office/officeart/2005/8/layout/vList5"/>
    <dgm:cxn modelId="{A6349D5C-E8DD-4B6D-9C6F-D4FC9D2AB8F9}" srcId="{4A409257-C08C-43F5-8AFC-C10ABA3E0B54}" destId="{B5D2B27A-1B31-4AE0-A726-0F0A6D62AA1B}" srcOrd="0" destOrd="0" parTransId="{2085A210-AAF8-4A95-BEEA-D3072B7A5252}" sibTransId="{6F5F3360-C9B4-40C7-84F6-8AD6E472B935}"/>
    <dgm:cxn modelId="{44D8FF5C-C052-45F1-8993-5270396B9C96}" type="presOf" srcId="{9F10FFED-10CA-4DA0-808D-6CD56A0D2D33}" destId="{3F6C6BF8-E3D6-4F04-B0E2-D690E4144E9A}" srcOrd="0" destOrd="0" presId="urn:microsoft.com/office/officeart/2005/8/layout/vList5"/>
    <dgm:cxn modelId="{0288E95F-D0F6-4AC4-AEFB-8A4DBE7AEE5D}" type="presOf" srcId="{E7202A50-CE73-4468-9CB8-742EC73E9EB8}" destId="{101B2499-8EA1-4AE1-AFCB-AFE331818461}" srcOrd="0" destOrd="0" presId="urn:microsoft.com/office/officeart/2005/8/layout/vList5"/>
    <dgm:cxn modelId="{473E4E47-4C74-4025-AADC-0AA34F2026EA}" srcId="{4A409257-C08C-43F5-8AFC-C10ABA3E0B54}" destId="{D181EA37-81AE-4AD4-9A42-C569A15CB953}" srcOrd="6" destOrd="0" parTransId="{60939689-B510-44B2-AA53-E285B9A24AE9}" sibTransId="{777117E0-9234-4C4B-BFF8-597870962A23}"/>
    <dgm:cxn modelId="{5AC56048-85B1-4A03-A612-EE1EE8136ED9}" srcId="{2C75899C-E77B-46B6-A09A-F4CF72D6D34A}" destId="{9F3CCB39-EBEE-4A72-9A8D-D56577668D0E}" srcOrd="0" destOrd="0" parTransId="{1ED97D98-8518-4785-BA0B-7FE2C529CBB0}" sibTransId="{15C2AF3B-DF4F-4909-8303-3E5F26BA4670}"/>
    <dgm:cxn modelId="{AEE3306C-478E-449F-B3E1-0A1CE842FD75}" srcId="{E4B57025-808B-4E68-BEA5-AFD92470BC6A}" destId="{BF067E4C-99D3-4B18-A144-4C6F46DED07D}" srcOrd="0" destOrd="0" parTransId="{1E9C6752-E06D-4E16-AA71-604DC49E8A0E}" sibTransId="{819CD288-13A0-445E-8DB6-D6C0FDDE23A6}"/>
    <dgm:cxn modelId="{13373E4D-9239-48E9-A7E7-3D17BEC83658}" type="presOf" srcId="{4A409257-C08C-43F5-8AFC-C10ABA3E0B54}" destId="{9EA88807-B2E7-4C42-982C-5545E7B941BB}" srcOrd="0" destOrd="0" presId="urn:microsoft.com/office/officeart/2005/8/layout/vList5"/>
    <dgm:cxn modelId="{7B992D71-9C13-44D3-8D99-B3201913785D}" type="presOf" srcId="{DA922E8A-28CB-4285-A282-6CBB5529D790}" destId="{BE92F566-B537-46A3-8A20-AA0F66E9F234}" srcOrd="0" destOrd="0" presId="urn:microsoft.com/office/officeart/2005/8/layout/vList5"/>
    <dgm:cxn modelId="{08479455-4F84-41B9-A9F8-836B496A34D6}" srcId="{4A409257-C08C-43F5-8AFC-C10ABA3E0B54}" destId="{2C75899C-E77B-46B6-A09A-F4CF72D6D34A}" srcOrd="2" destOrd="0" parTransId="{0813F957-91D3-4AD4-8322-1E68D1621F48}" sibTransId="{B0CAAC35-BD82-46E9-A43A-278FAB206DDC}"/>
    <dgm:cxn modelId="{B4E73A58-9E96-4502-A784-F34A76AC3E36}" srcId="{B5D2B27A-1B31-4AE0-A726-0F0A6D62AA1B}" destId="{B6D3CEA9-2A5B-4B57-8548-70FA4A21B03A}" srcOrd="1" destOrd="0" parTransId="{BECC320E-8610-483F-99BD-FB599AECD632}" sibTransId="{1333AAA5-50AF-41D9-ABB0-5B2CD783894B}"/>
    <dgm:cxn modelId="{5A0FE57B-150F-401C-922F-DF9BC424B61F}" type="presOf" srcId="{CAB41733-298C-4F92-9917-623F29EC5D85}" destId="{101B2499-8EA1-4AE1-AFCB-AFE331818461}" srcOrd="0" destOrd="1" presId="urn:microsoft.com/office/officeart/2005/8/layout/vList5"/>
    <dgm:cxn modelId="{7063C57E-8E01-4CF3-96D2-328425048DDF}" srcId="{4A409257-C08C-43F5-8AFC-C10ABA3E0B54}" destId="{E4B57025-808B-4E68-BEA5-AFD92470BC6A}" srcOrd="3" destOrd="0" parTransId="{F28E3849-1E28-4467-AA19-DDFEC0131B11}" sibTransId="{82A5397D-20DA-47BC-ACCD-7EB60D6D90AD}"/>
    <dgm:cxn modelId="{FFF89983-507B-40F2-9DD3-4011624BACA0}" srcId="{D181EA37-81AE-4AD4-9A42-C569A15CB953}" destId="{E7202A50-CE73-4468-9CB8-742EC73E9EB8}" srcOrd="0" destOrd="0" parTransId="{E2AD4241-D94D-4892-A6D2-AC96D155814D}" sibTransId="{60B615F4-FED4-49E0-BE04-89127D48E616}"/>
    <dgm:cxn modelId="{0F076385-0B4A-4561-873B-79A3EEF426E1}" type="presOf" srcId="{B5D2B27A-1B31-4AE0-A726-0F0A6D62AA1B}" destId="{9526F26A-230E-4560-BCF2-6BABE37181AD}" srcOrd="0" destOrd="0" presId="urn:microsoft.com/office/officeart/2005/8/layout/vList5"/>
    <dgm:cxn modelId="{85128A94-EA2C-4C4E-A1BD-8ABC87E87016}" type="presOf" srcId="{37B1FCFE-ED45-4D36-9CD5-80066C276EAE}" destId="{007A1923-DE06-4948-B3B5-1985FE43B3C8}" srcOrd="0" destOrd="0" presId="urn:microsoft.com/office/officeart/2005/8/layout/vList5"/>
    <dgm:cxn modelId="{D9E8C297-C75C-4D8F-B54A-06A2BCA2055D}" type="presOf" srcId="{9C1A3A68-ACB4-4575-91E7-6CAB66DBC743}" destId="{3D8EE1C2-1B21-461B-96F4-CCADADD36DED}" srcOrd="0" destOrd="0" presId="urn:microsoft.com/office/officeart/2005/8/layout/vList5"/>
    <dgm:cxn modelId="{C43668A4-3BB0-4BCA-9C32-1C921249E23D}" type="presOf" srcId="{D181EA37-81AE-4AD4-9A42-C569A15CB953}" destId="{3DC85E82-A891-47AB-B7E6-3EADF4970B16}" srcOrd="0" destOrd="0" presId="urn:microsoft.com/office/officeart/2005/8/layout/vList5"/>
    <dgm:cxn modelId="{EDB5A9AA-BC67-4F31-81B9-231F53DBE7C7}" type="presOf" srcId="{9F3CCB39-EBEE-4A72-9A8D-D56577668D0E}" destId="{87458002-BACD-4BA8-81D4-8A23C2F1B3ED}" srcOrd="0" destOrd="0" presId="urn:microsoft.com/office/officeart/2005/8/layout/vList5"/>
    <dgm:cxn modelId="{313398B1-5ACC-4E2B-8BDA-F3BAFED0DCD3}" type="presOf" srcId="{5ACCBB29-D65E-42F5-9F66-C40568A73B9E}" destId="{1F63254D-CBC1-44DF-949D-10B73AE7EF31}" srcOrd="0" destOrd="1" presId="urn:microsoft.com/office/officeart/2005/8/layout/vList5"/>
    <dgm:cxn modelId="{36CBBDBC-F736-4C3E-B9F8-2E6DA8A9D834}" srcId="{D181EA37-81AE-4AD4-9A42-C569A15CB953}" destId="{CAB41733-298C-4F92-9917-623F29EC5D85}" srcOrd="1" destOrd="0" parTransId="{8D474FEF-8810-4609-9090-13FCABD7CF96}" sibTransId="{D8E09937-993D-446F-BC00-397BE5786FC2}"/>
    <dgm:cxn modelId="{2501D1C3-2334-46EF-BB25-0215ED5900C1}" type="presOf" srcId="{8A7C4DE3-0736-453F-9521-8C35D7C479E2}" destId="{3D8EE1C2-1B21-461B-96F4-CCADADD36DED}" srcOrd="0" destOrd="1" presId="urn:microsoft.com/office/officeart/2005/8/layout/vList5"/>
    <dgm:cxn modelId="{B0FF15CC-A886-4479-9343-A58EF3BE4451}" type="presOf" srcId="{B26626E2-0A0A-4FA4-8AF3-AE0A96595CEF}" destId="{1F63254D-CBC1-44DF-949D-10B73AE7EF31}" srcOrd="0" destOrd="0" presId="urn:microsoft.com/office/officeart/2005/8/layout/vList5"/>
    <dgm:cxn modelId="{884454D1-3BB9-4139-87F5-85BDC9D27A92}" srcId="{B5D2B27A-1B31-4AE0-A726-0F0A6D62AA1B}" destId="{9F10FFED-10CA-4DA0-808D-6CD56A0D2D33}" srcOrd="0" destOrd="0" parTransId="{ACB8378D-18BC-468F-95BD-70AC12627338}" sibTransId="{8EB8469E-1559-4A43-8A82-83DCD8A29DC0}"/>
    <dgm:cxn modelId="{A7B63DD5-F26F-4B65-93EF-C06B0704C5EA}" srcId="{4A409257-C08C-43F5-8AFC-C10ABA3E0B54}" destId="{A35C2582-6C8D-4E72-834C-3C2E1FA1BD6D}" srcOrd="4" destOrd="0" parTransId="{E472BB37-89DB-412A-A41A-5350847E7C37}" sibTransId="{7EBD3480-6E50-4962-80DF-4279785B8035}"/>
    <dgm:cxn modelId="{A76975E1-0A0E-4D2C-9ACA-DB1DB1070169}" srcId="{37B1FCFE-ED45-4D36-9CD5-80066C276EAE}" destId="{B26626E2-0A0A-4FA4-8AF3-AE0A96595CEF}" srcOrd="0" destOrd="0" parTransId="{B582ADE1-7BD7-431A-947A-6705F5D6C033}" sibTransId="{1925F1B8-9B9C-43A1-82E7-FDAE7029F15B}"/>
    <dgm:cxn modelId="{C5D533E7-5EB0-4640-BB15-0B00A6C5D45F}" type="presOf" srcId="{E4B57025-808B-4E68-BEA5-AFD92470BC6A}" destId="{43CFA54D-C98D-4151-91CB-5AB23E73FA43}" srcOrd="0" destOrd="0" presId="urn:microsoft.com/office/officeart/2005/8/layout/vList5"/>
    <dgm:cxn modelId="{EA11EBE9-9A58-472B-9F46-914A26F9A3DD}" type="presOf" srcId="{BF067E4C-99D3-4B18-A144-4C6F46DED07D}" destId="{7EDA4A89-E08D-424A-9698-71ED05170C7F}" srcOrd="0" destOrd="0" presId="urn:microsoft.com/office/officeart/2005/8/layout/vList5"/>
    <dgm:cxn modelId="{F8AA193F-5C3C-4AC0-AA33-2ACDAB9A967F}" type="presParOf" srcId="{9EA88807-B2E7-4C42-982C-5545E7B941BB}" destId="{9A830041-8FE5-4E1D-B2CC-C48A0488AC1C}" srcOrd="0" destOrd="0" presId="urn:microsoft.com/office/officeart/2005/8/layout/vList5"/>
    <dgm:cxn modelId="{566DE0B5-5D05-415C-88F4-465811488308}" type="presParOf" srcId="{9A830041-8FE5-4E1D-B2CC-C48A0488AC1C}" destId="{9526F26A-230E-4560-BCF2-6BABE37181AD}" srcOrd="0" destOrd="0" presId="urn:microsoft.com/office/officeart/2005/8/layout/vList5"/>
    <dgm:cxn modelId="{A2A71E33-60D5-4316-8067-D99015DFE80E}" type="presParOf" srcId="{9A830041-8FE5-4E1D-B2CC-C48A0488AC1C}" destId="{3F6C6BF8-E3D6-4F04-B0E2-D690E4144E9A}" srcOrd="1" destOrd="0" presId="urn:microsoft.com/office/officeart/2005/8/layout/vList5"/>
    <dgm:cxn modelId="{B97B4CD6-480C-4EBC-8BED-9463C2489F53}" type="presParOf" srcId="{9EA88807-B2E7-4C42-982C-5545E7B941BB}" destId="{208179B4-FDBA-42B7-8A3A-5AA4DC54D0F5}" srcOrd="1" destOrd="0" presId="urn:microsoft.com/office/officeart/2005/8/layout/vList5"/>
    <dgm:cxn modelId="{C540025E-9946-4CB1-B6E8-830AAD9A3518}" type="presParOf" srcId="{9EA88807-B2E7-4C42-982C-5545E7B941BB}" destId="{36560ECC-F645-413F-8C0B-B77C2BF54F36}" srcOrd="2" destOrd="0" presId="urn:microsoft.com/office/officeart/2005/8/layout/vList5"/>
    <dgm:cxn modelId="{EEA9CE09-3039-4CB5-8343-E7AB5A203236}" type="presParOf" srcId="{36560ECC-F645-413F-8C0B-B77C2BF54F36}" destId="{CF86161D-6F51-4DF9-832F-C8BF5D3A32A6}" srcOrd="0" destOrd="0" presId="urn:microsoft.com/office/officeart/2005/8/layout/vList5"/>
    <dgm:cxn modelId="{0EFC8C36-73D3-400F-8F87-6EE0F94729F5}" type="presParOf" srcId="{36560ECC-F645-413F-8C0B-B77C2BF54F36}" destId="{3D8EE1C2-1B21-461B-96F4-CCADADD36DED}" srcOrd="1" destOrd="0" presId="urn:microsoft.com/office/officeart/2005/8/layout/vList5"/>
    <dgm:cxn modelId="{2AC80EA4-983A-4394-9C35-7B3C02F10FE0}" type="presParOf" srcId="{9EA88807-B2E7-4C42-982C-5545E7B941BB}" destId="{4D80A7EF-6B33-4F60-B909-E9A116314F96}" srcOrd="3" destOrd="0" presId="urn:microsoft.com/office/officeart/2005/8/layout/vList5"/>
    <dgm:cxn modelId="{F43A72A0-880A-4702-8432-0EC4DC33ACB9}" type="presParOf" srcId="{9EA88807-B2E7-4C42-982C-5545E7B941BB}" destId="{101413F1-6B39-4919-A0C7-5454F93FFF6F}" srcOrd="4" destOrd="0" presId="urn:microsoft.com/office/officeart/2005/8/layout/vList5"/>
    <dgm:cxn modelId="{25BF4489-A345-4237-A943-8E5E0C65D583}" type="presParOf" srcId="{101413F1-6B39-4919-A0C7-5454F93FFF6F}" destId="{8C0E4B3F-27F1-40F0-9627-EA260F465D25}" srcOrd="0" destOrd="0" presId="urn:microsoft.com/office/officeart/2005/8/layout/vList5"/>
    <dgm:cxn modelId="{3D71F271-7DEC-4AD0-9F32-CB911EFACD8B}" type="presParOf" srcId="{101413F1-6B39-4919-A0C7-5454F93FFF6F}" destId="{87458002-BACD-4BA8-81D4-8A23C2F1B3ED}" srcOrd="1" destOrd="0" presId="urn:microsoft.com/office/officeart/2005/8/layout/vList5"/>
    <dgm:cxn modelId="{FB3EF29B-FFE7-4C3D-8B52-61DB345AC875}" type="presParOf" srcId="{9EA88807-B2E7-4C42-982C-5545E7B941BB}" destId="{3372BA36-3079-49DC-950E-6BAF03822945}" srcOrd="5" destOrd="0" presId="urn:microsoft.com/office/officeart/2005/8/layout/vList5"/>
    <dgm:cxn modelId="{FB2DBB70-6FAC-46ED-92A9-7999A03F4290}" type="presParOf" srcId="{9EA88807-B2E7-4C42-982C-5545E7B941BB}" destId="{C9630388-BB7D-48DD-9520-BC2BD42CB7DA}" srcOrd="6" destOrd="0" presId="urn:microsoft.com/office/officeart/2005/8/layout/vList5"/>
    <dgm:cxn modelId="{1DB5047D-41C3-4976-AF83-2D5AD84AE908}" type="presParOf" srcId="{C9630388-BB7D-48DD-9520-BC2BD42CB7DA}" destId="{43CFA54D-C98D-4151-91CB-5AB23E73FA43}" srcOrd="0" destOrd="0" presId="urn:microsoft.com/office/officeart/2005/8/layout/vList5"/>
    <dgm:cxn modelId="{EE2C2049-1775-46FF-981B-22A946D233B7}" type="presParOf" srcId="{C9630388-BB7D-48DD-9520-BC2BD42CB7DA}" destId="{7EDA4A89-E08D-424A-9698-71ED05170C7F}" srcOrd="1" destOrd="0" presId="urn:microsoft.com/office/officeart/2005/8/layout/vList5"/>
    <dgm:cxn modelId="{544CF233-5A46-49D8-81B4-A2CB5AF759DE}" type="presParOf" srcId="{9EA88807-B2E7-4C42-982C-5545E7B941BB}" destId="{AD3B0721-0EC9-4C4F-AFAC-509619691D0B}" srcOrd="7" destOrd="0" presId="urn:microsoft.com/office/officeart/2005/8/layout/vList5"/>
    <dgm:cxn modelId="{1DA878DC-2744-4CFF-9B9D-9E763446F04D}" type="presParOf" srcId="{9EA88807-B2E7-4C42-982C-5545E7B941BB}" destId="{FB0D4E4C-367E-48EC-B393-53AAD5F23B95}" srcOrd="8" destOrd="0" presId="urn:microsoft.com/office/officeart/2005/8/layout/vList5"/>
    <dgm:cxn modelId="{6B82F58D-2FE3-4494-A7CC-9DBFDB69B380}" type="presParOf" srcId="{FB0D4E4C-367E-48EC-B393-53AAD5F23B95}" destId="{4F946BCA-F19D-4E94-A90B-53CEA745532C}" srcOrd="0" destOrd="0" presId="urn:microsoft.com/office/officeart/2005/8/layout/vList5"/>
    <dgm:cxn modelId="{2B07CAC5-6D88-4597-BC23-D095978A221E}" type="presParOf" srcId="{FB0D4E4C-367E-48EC-B393-53AAD5F23B95}" destId="{BE92F566-B537-46A3-8A20-AA0F66E9F234}" srcOrd="1" destOrd="0" presId="urn:microsoft.com/office/officeart/2005/8/layout/vList5"/>
    <dgm:cxn modelId="{5D38CDD3-D6A5-484E-B46E-070CBE2145DE}" type="presParOf" srcId="{9EA88807-B2E7-4C42-982C-5545E7B941BB}" destId="{951CC193-7567-4E25-A114-1A38AB144938}" srcOrd="9" destOrd="0" presId="urn:microsoft.com/office/officeart/2005/8/layout/vList5"/>
    <dgm:cxn modelId="{DF2486A1-ACE0-4532-83E6-28F85094D518}" type="presParOf" srcId="{9EA88807-B2E7-4C42-982C-5545E7B941BB}" destId="{A10F554A-63EF-4D86-B49C-8F1E96022F40}" srcOrd="10" destOrd="0" presId="urn:microsoft.com/office/officeart/2005/8/layout/vList5"/>
    <dgm:cxn modelId="{36C27939-D51B-47F8-B2CA-F472DFC8322C}" type="presParOf" srcId="{A10F554A-63EF-4D86-B49C-8F1E96022F40}" destId="{007A1923-DE06-4948-B3B5-1985FE43B3C8}" srcOrd="0" destOrd="0" presId="urn:microsoft.com/office/officeart/2005/8/layout/vList5"/>
    <dgm:cxn modelId="{CF9A3B88-E215-43A7-8C8E-123C7B35AC1A}" type="presParOf" srcId="{A10F554A-63EF-4D86-B49C-8F1E96022F40}" destId="{1F63254D-CBC1-44DF-949D-10B73AE7EF31}" srcOrd="1" destOrd="0" presId="urn:microsoft.com/office/officeart/2005/8/layout/vList5"/>
    <dgm:cxn modelId="{3C8F5C6E-4957-4880-837A-BEDA0A135DEF}" type="presParOf" srcId="{9EA88807-B2E7-4C42-982C-5545E7B941BB}" destId="{8731E5B0-DAFD-4775-97A8-178FA45E5CFA}" srcOrd="11" destOrd="0" presId="urn:microsoft.com/office/officeart/2005/8/layout/vList5"/>
    <dgm:cxn modelId="{F49C79E4-3F41-4C0C-B9CD-C1F0A3909F09}" type="presParOf" srcId="{9EA88807-B2E7-4C42-982C-5545E7B941BB}" destId="{AB24BED5-62A6-420D-A3B0-BCBF2E14A488}" srcOrd="12" destOrd="0" presId="urn:microsoft.com/office/officeart/2005/8/layout/vList5"/>
    <dgm:cxn modelId="{0E43BDF0-7E1A-4283-AD1B-A166FA4AD476}" type="presParOf" srcId="{AB24BED5-62A6-420D-A3B0-BCBF2E14A488}" destId="{3DC85E82-A891-47AB-B7E6-3EADF4970B16}" srcOrd="0" destOrd="0" presId="urn:microsoft.com/office/officeart/2005/8/layout/vList5"/>
    <dgm:cxn modelId="{0AD1B829-EDA5-4185-836E-DC30D32D195B}" type="presParOf" srcId="{AB24BED5-62A6-420D-A3B0-BCBF2E14A488}" destId="{101B2499-8EA1-4AE1-AFCB-AFE3318184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BB34F-0F13-8844-ACD7-9FDB34942B22}">
      <dsp:nvSpPr>
        <dsp:cNvPr id="0" name=""/>
        <dsp:cNvSpPr/>
      </dsp:nvSpPr>
      <dsp:spPr>
        <a:xfrm>
          <a:off x="6223" y="1398102"/>
          <a:ext cx="2138315" cy="176366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938FF-7C12-FC49-B2E0-D9E1A095F3EB}">
      <dsp:nvSpPr>
        <dsp:cNvPr id="0" name=""/>
        <dsp:cNvSpPr/>
      </dsp:nvSpPr>
      <dsp:spPr>
        <a:xfrm>
          <a:off x="1282070" y="2256531"/>
          <a:ext cx="2531550" cy="2531550"/>
        </a:xfrm>
        <a:prstGeom prst="leftCircularArrow">
          <a:avLst>
            <a:gd name="adj1" fmla="val 3299"/>
            <a:gd name="adj2" fmla="val 407401"/>
            <a:gd name="adj3" fmla="val 3079171"/>
            <a:gd name="adj4" fmla="val 9920748"/>
            <a:gd name="adj5" fmla="val 3849"/>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7D92838-F30A-1346-A745-CA1F0070AC44}">
      <dsp:nvSpPr>
        <dsp:cNvPr id="0" name=""/>
        <dsp:cNvSpPr/>
      </dsp:nvSpPr>
      <dsp:spPr>
        <a:xfrm>
          <a:off x="545335" y="1902638"/>
          <a:ext cx="1730894" cy="1917000"/>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Explain </a:t>
          </a:r>
          <a:r>
            <a:rPr lang="en-US" sz="2000" b="1" u="sng" kern="1200" dirty="0">
              <a:solidFill>
                <a:schemeClr val="bg1"/>
              </a:solidFill>
            </a:rPr>
            <a:t>effective transition planning </a:t>
          </a:r>
          <a:r>
            <a:rPr lang="en-US" sz="2000" kern="1200" dirty="0">
              <a:solidFill>
                <a:schemeClr val="bg1"/>
              </a:solidFill>
            </a:rPr>
            <a:t>practices.</a:t>
          </a:r>
        </a:p>
      </dsp:txBody>
      <dsp:txXfrm>
        <a:off x="596031" y="1953334"/>
        <a:ext cx="1629502" cy="1815608"/>
      </dsp:txXfrm>
    </dsp:sp>
    <dsp:sp modelId="{7B304986-8759-B04B-B3C3-057D12ED3084}">
      <dsp:nvSpPr>
        <dsp:cNvPr id="0" name=""/>
        <dsp:cNvSpPr/>
      </dsp:nvSpPr>
      <dsp:spPr>
        <a:xfrm>
          <a:off x="2779845" y="2204923"/>
          <a:ext cx="2138315" cy="176366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296342"/>
              <a:satOff val="13311"/>
              <a:lumOff val="-45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CFFC78-E103-9049-9E0C-6677D5701F9F}">
      <dsp:nvSpPr>
        <dsp:cNvPr id="0" name=""/>
        <dsp:cNvSpPr/>
      </dsp:nvSpPr>
      <dsp:spPr>
        <a:xfrm>
          <a:off x="3408020" y="-454030"/>
          <a:ext cx="6468135" cy="6468135"/>
        </a:xfrm>
        <a:prstGeom prst="circularArrow">
          <a:avLst>
            <a:gd name="adj1" fmla="val 1291"/>
            <a:gd name="adj2" fmla="val 152239"/>
            <a:gd name="adj3" fmla="val 20247712"/>
            <a:gd name="adj4" fmla="val 13150973"/>
            <a:gd name="adj5" fmla="val 1506"/>
          </a:avLst>
        </a:prstGeom>
        <a:noFill/>
        <a:ln>
          <a:noFill/>
        </a:ln>
        <a:effectLst/>
      </dsp:spPr>
      <dsp:style>
        <a:lnRef idx="0">
          <a:scrgbClr r="0" g="0" b="0"/>
        </a:lnRef>
        <a:fillRef idx="1">
          <a:scrgbClr r="0" g="0" b="0"/>
        </a:fillRef>
        <a:effectRef idx="0">
          <a:scrgbClr r="0" g="0" b="0"/>
        </a:effectRef>
        <a:fontRef idx="minor">
          <a:schemeClr val="lt1"/>
        </a:fontRef>
      </dsp:style>
    </dsp:sp>
    <dsp:sp modelId="{3FB2FCA9-E0A4-6A40-A018-7D0F6E7019FB}">
      <dsp:nvSpPr>
        <dsp:cNvPr id="0" name=""/>
        <dsp:cNvSpPr/>
      </dsp:nvSpPr>
      <dsp:spPr>
        <a:xfrm>
          <a:off x="2978832" y="793926"/>
          <a:ext cx="2453113" cy="282199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Identify individualized </a:t>
          </a:r>
          <a:r>
            <a:rPr lang="en-US" sz="2000" b="1" i="0" u="sng" kern="1200" dirty="0">
              <a:solidFill>
                <a:schemeClr val="bg1"/>
              </a:solidFill>
            </a:rPr>
            <a:t>services and supports</a:t>
          </a:r>
          <a:r>
            <a:rPr lang="en-US" sz="2000" b="1" kern="1200" dirty="0">
              <a:solidFill>
                <a:schemeClr val="bg1"/>
              </a:solidFill>
            </a:rPr>
            <a:t> </a:t>
          </a:r>
          <a:r>
            <a:rPr lang="en-US" sz="2000" kern="1200" dirty="0">
              <a:solidFill>
                <a:schemeClr val="bg1"/>
              </a:solidFill>
            </a:rPr>
            <a:t>available to children, youth, and young adults in nursing facilities as they transition to a community setting.</a:t>
          </a:r>
        </a:p>
      </dsp:txBody>
      <dsp:txXfrm>
        <a:off x="3050681" y="865775"/>
        <a:ext cx="2309415" cy="2678296"/>
      </dsp:txXfrm>
    </dsp:sp>
    <dsp:sp modelId="{5802F384-C43F-7143-AD08-0C4168A2C74B}">
      <dsp:nvSpPr>
        <dsp:cNvPr id="0" name=""/>
        <dsp:cNvSpPr/>
      </dsp:nvSpPr>
      <dsp:spPr>
        <a:xfrm>
          <a:off x="8752632" y="2082753"/>
          <a:ext cx="2138315" cy="176366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592683"/>
              <a:satOff val="26621"/>
              <a:lumOff val="-91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5E4912-9841-3444-A7E4-573E8F8C9514}">
      <dsp:nvSpPr>
        <dsp:cNvPr id="0" name=""/>
        <dsp:cNvSpPr/>
      </dsp:nvSpPr>
      <dsp:spPr>
        <a:xfrm>
          <a:off x="5719648" y="2070934"/>
          <a:ext cx="4718630" cy="4718630"/>
        </a:xfrm>
        <a:prstGeom prst="leftCircularArrow">
          <a:avLst>
            <a:gd name="adj1" fmla="val 1770"/>
            <a:gd name="adj2" fmla="val 210950"/>
            <a:gd name="adj3" fmla="val 13128275"/>
            <a:gd name="adj4" fmla="val 20166303"/>
            <a:gd name="adj5" fmla="val 2065"/>
          </a:avLst>
        </a:prstGeom>
        <a:noFill/>
        <a:ln>
          <a:noFill/>
        </a:ln>
        <a:effectLst/>
      </dsp:spPr>
      <dsp:style>
        <a:lnRef idx="0">
          <a:scrgbClr r="0" g="0" b="0"/>
        </a:lnRef>
        <a:fillRef idx="1">
          <a:scrgbClr r="0" g="0" b="0"/>
        </a:fillRef>
        <a:effectRef idx="0">
          <a:scrgbClr r="0" g="0" b="0"/>
        </a:effectRef>
        <a:fontRef idx="minor">
          <a:schemeClr val="lt1"/>
        </a:fontRef>
      </dsp:style>
    </dsp:sp>
    <dsp:sp modelId="{FECA98BC-6495-6449-92A4-0E4032EDB3F8}">
      <dsp:nvSpPr>
        <dsp:cNvPr id="0" name=""/>
        <dsp:cNvSpPr/>
      </dsp:nvSpPr>
      <dsp:spPr>
        <a:xfrm>
          <a:off x="9202973" y="1620180"/>
          <a:ext cx="1900724" cy="189105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Assess for and plan to remove </a:t>
          </a:r>
          <a:r>
            <a:rPr lang="en-US" sz="2000" b="1" u="sng" kern="1200" dirty="0">
              <a:solidFill>
                <a:schemeClr val="bg1"/>
              </a:solidFill>
            </a:rPr>
            <a:t>barriers to community integration</a:t>
          </a:r>
          <a:r>
            <a:rPr lang="en-US" sz="2000" b="1" kern="1200" dirty="0">
              <a:solidFill>
                <a:schemeClr val="bg1"/>
              </a:solidFill>
            </a:rPr>
            <a:t>.</a:t>
          </a:r>
        </a:p>
      </dsp:txBody>
      <dsp:txXfrm>
        <a:off x="9258360" y="1675567"/>
        <a:ext cx="1789950" cy="1780278"/>
      </dsp:txXfrm>
    </dsp:sp>
    <dsp:sp modelId="{FAA8F391-837F-1E4A-B934-BE62378C6913}">
      <dsp:nvSpPr>
        <dsp:cNvPr id="0" name=""/>
        <dsp:cNvSpPr/>
      </dsp:nvSpPr>
      <dsp:spPr>
        <a:xfrm>
          <a:off x="5621168" y="977959"/>
          <a:ext cx="2138315" cy="176366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889025"/>
              <a:satOff val="39932"/>
              <a:lumOff val="-137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B6ABDD-9637-4A4B-A19C-C482A6621802}">
      <dsp:nvSpPr>
        <dsp:cNvPr id="0" name=""/>
        <dsp:cNvSpPr/>
      </dsp:nvSpPr>
      <dsp:spPr>
        <a:xfrm>
          <a:off x="5835439" y="1631251"/>
          <a:ext cx="2650199" cy="253874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Describe </a:t>
          </a:r>
          <a:r>
            <a:rPr lang="en-US" sz="2000" b="1" kern="1200" dirty="0">
              <a:solidFill>
                <a:schemeClr val="bg1"/>
              </a:solidFill>
            </a:rPr>
            <a:t>effective liaising </a:t>
          </a:r>
          <a:r>
            <a:rPr lang="en-US" sz="2000" kern="1200" dirty="0">
              <a:solidFill>
                <a:schemeClr val="bg1"/>
              </a:solidFill>
            </a:rPr>
            <a:t>with entities, including providers, schools, Children’s Multidisciplinary Assessment Teams (CMATs), and community-based organizations</a:t>
          </a:r>
          <a:r>
            <a:rPr lang="en-US" sz="2000" b="0" kern="1200" dirty="0">
              <a:solidFill>
                <a:schemeClr val="bg1"/>
              </a:solidFill>
            </a:rPr>
            <a:t>. </a:t>
          </a:r>
          <a:endParaRPr lang="en-US" sz="2000" b="1" kern="1200" dirty="0">
            <a:solidFill>
              <a:schemeClr val="bg1"/>
            </a:solidFill>
          </a:endParaRPr>
        </a:p>
      </dsp:txBody>
      <dsp:txXfrm>
        <a:off x="5909796" y="1705608"/>
        <a:ext cx="2501485" cy="2390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59C81-5B35-43D8-8E9E-298DD924A924}">
      <dsp:nvSpPr>
        <dsp:cNvPr id="0" name=""/>
        <dsp:cNvSpPr/>
      </dsp:nvSpPr>
      <dsp:spPr>
        <a:xfrm>
          <a:off x="0" y="61978"/>
          <a:ext cx="10811739"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Multidisciplinary Team-Based Considerations</a:t>
          </a:r>
        </a:p>
      </dsp:txBody>
      <dsp:txXfrm>
        <a:off x="25759" y="87737"/>
        <a:ext cx="10760221" cy="476152"/>
      </dsp:txXfrm>
    </dsp:sp>
    <dsp:sp modelId="{E7D027EE-D060-49CF-8A2F-812C2E9401C6}">
      <dsp:nvSpPr>
        <dsp:cNvPr id="0" name=""/>
        <dsp:cNvSpPr/>
      </dsp:nvSpPr>
      <dsp:spPr>
        <a:xfrm>
          <a:off x="0" y="589648"/>
          <a:ext cx="10811739" cy="241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27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Identify who is part of the person’s multidisciplinary team. This includes the family, providers, school, and the CMAT.</a:t>
          </a:r>
        </a:p>
        <a:p>
          <a:pPr marL="171450" lvl="1" indent="-171450" algn="l" defTabSz="755650">
            <a:lnSpc>
              <a:spcPct val="90000"/>
            </a:lnSpc>
            <a:spcBef>
              <a:spcPct val="0"/>
            </a:spcBef>
            <a:spcAft>
              <a:spcPct val="20000"/>
            </a:spcAft>
            <a:buChar char="•"/>
          </a:pPr>
          <a:r>
            <a:rPr lang="en-US" sz="1700" kern="1200"/>
            <a:t>Teams establish processes for regular, timely, efficient, respectful, and culturally sensitive communication (e.g., care conferences or “</a:t>
          </a:r>
          <a:r>
            <a:rPr lang="en-US" sz="1700" kern="1200" err="1"/>
            <a:t>staffings</a:t>
          </a:r>
          <a:r>
            <a:rPr lang="en-US" sz="1700" kern="1200"/>
            <a:t>,” information sharing, home visits)</a:t>
          </a:r>
        </a:p>
        <a:p>
          <a:pPr marL="171450" lvl="1" indent="-171450" algn="l" defTabSz="755650">
            <a:lnSpc>
              <a:spcPct val="90000"/>
            </a:lnSpc>
            <a:spcBef>
              <a:spcPct val="0"/>
            </a:spcBef>
            <a:spcAft>
              <a:spcPct val="20000"/>
            </a:spcAft>
            <a:buChar char="•"/>
          </a:pPr>
          <a:r>
            <a:rPr lang="en-US" sz="1700" kern="1200"/>
            <a:t>Teams value relationship building and emphasis is placed on providing culturally competent, trauma-informed, and family-centered care</a:t>
          </a:r>
        </a:p>
        <a:p>
          <a:pPr marL="171450" lvl="1" indent="-171450" algn="l" defTabSz="755650">
            <a:lnSpc>
              <a:spcPct val="90000"/>
            </a:lnSpc>
            <a:spcBef>
              <a:spcPct val="0"/>
            </a:spcBef>
            <a:spcAft>
              <a:spcPct val="20000"/>
            </a:spcAft>
            <a:buChar char="•"/>
          </a:pPr>
          <a:r>
            <a:rPr lang="en-US" sz="1700" kern="1200"/>
            <a:t>Leverage electronic notification and information sharing where possible, compliant with all applicable laws and regulations</a:t>
          </a:r>
        </a:p>
        <a:p>
          <a:pPr marL="171450" lvl="1" indent="-171450" algn="l" defTabSz="755650">
            <a:lnSpc>
              <a:spcPct val="90000"/>
            </a:lnSpc>
            <a:spcBef>
              <a:spcPct val="0"/>
            </a:spcBef>
            <a:spcAft>
              <a:spcPct val="20000"/>
            </a:spcAft>
            <a:buChar char="•"/>
          </a:pPr>
          <a:r>
            <a:rPr lang="en-US" sz="1700" kern="1200" dirty="0"/>
            <a:t>Everyone has access to the person’s Transition Plan, along with other pertinent information</a:t>
          </a:r>
        </a:p>
      </dsp:txBody>
      <dsp:txXfrm>
        <a:off x="0" y="589648"/>
        <a:ext cx="10811739" cy="2413620"/>
      </dsp:txXfrm>
    </dsp:sp>
    <dsp:sp modelId="{DB8E0EBB-BCA2-454E-89BC-01B43436BEF7}">
      <dsp:nvSpPr>
        <dsp:cNvPr id="0" name=""/>
        <dsp:cNvSpPr/>
      </dsp:nvSpPr>
      <dsp:spPr>
        <a:xfrm>
          <a:off x="0" y="3003268"/>
          <a:ext cx="10811739"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Clear Policies, Procedures, and Protocols</a:t>
          </a:r>
        </a:p>
      </dsp:txBody>
      <dsp:txXfrm>
        <a:off x="25759" y="3029027"/>
        <a:ext cx="10760221" cy="476152"/>
      </dsp:txXfrm>
    </dsp:sp>
    <dsp:sp modelId="{935241B4-75C6-496F-9595-79FF42BFC703}">
      <dsp:nvSpPr>
        <dsp:cNvPr id="0" name=""/>
        <dsp:cNvSpPr/>
      </dsp:nvSpPr>
      <dsp:spPr>
        <a:xfrm>
          <a:off x="0" y="3530938"/>
          <a:ext cx="10811739"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27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To identify other coordinators of a person’s care and case, such as primary care provider care coordinators, school special education coordinators, CMAT nurses and social workers, and child welfare case workers</a:t>
          </a:r>
        </a:p>
        <a:p>
          <a:pPr marL="171450" lvl="1" indent="-171450" algn="l" defTabSz="755650">
            <a:lnSpc>
              <a:spcPct val="90000"/>
            </a:lnSpc>
            <a:spcBef>
              <a:spcPct val="0"/>
            </a:spcBef>
            <a:spcAft>
              <a:spcPct val="20000"/>
            </a:spcAft>
            <a:buChar char="•"/>
          </a:pPr>
          <a:r>
            <a:rPr lang="en-US" sz="1700" kern="1200" dirty="0"/>
            <a:t>To clearly delineate roles, functions, and responsibilities (for example, see PT </a:t>
          </a:r>
          <a:r>
            <a:rPr lang="en-US" sz="1700" kern="1200" dirty="0">
              <a:hlinkClick xmlns:r="http://schemas.openxmlformats.org/officeDocument/2006/relationships" r:id="rId1"/>
            </a:rPr>
            <a:t>2023 -14</a:t>
          </a:r>
          <a:r>
            <a:rPr lang="en-US" sz="1700" kern="1200" dirty="0"/>
            <a:t> and its </a:t>
          </a:r>
          <a:r>
            <a:rPr lang="en-US" sz="1700" kern="1200" dirty="0">
              <a:hlinkClick xmlns:r="http://schemas.openxmlformats.org/officeDocument/2006/relationships" r:id="rId2"/>
            </a:rPr>
            <a:t>Attachment A</a:t>
          </a:r>
          <a:r>
            <a:rPr lang="en-US" sz="1700" kern="1200" dirty="0"/>
            <a:t>)</a:t>
          </a:r>
        </a:p>
        <a:p>
          <a:pPr marL="171450" lvl="1" indent="-171450" algn="l" defTabSz="755650">
            <a:lnSpc>
              <a:spcPct val="90000"/>
            </a:lnSpc>
            <a:spcBef>
              <a:spcPct val="0"/>
            </a:spcBef>
            <a:spcAft>
              <a:spcPct val="20000"/>
            </a:spcAft>
            <a:buChar char="•"/>
          </a:pPr>
          <a:r>
            <a:rPr lang="en-US" sz="1700" kern="1200" dirty="0"/>
            <a:t>To refer and connect individuals and families to local services (including PPECs), resources, and community-based organizations</a:t>
          </a:r>
        </a:p>
      </dsp:txBody>
      <dsp:txXfrm>
        <a:off x="0" y="3530938"/>
        <a:ext cx="10811739" cy="1366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C6BF8-E3D6-4F04-B0E2-D690E4144E9A}">
      <dsp:nvSpPr>
        <dsp:cNvPr id="0" name=""/>
        <dsp:cNvSpPr/>
      </dsp:nvSpPr>
      <dsp:spPr>
        <a:xfrm rot="5400000">
          <a:off x="6594320" y="-3041070"/>
          <a:ext cx="51762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Stereotypes and stigma</a:t>
          </a:r>
        </a:p>
        <a:p>
          <a:pPr marL="114300" lvl="1" indent="-114300" algn="l" defTabSz="577850">
            <a:lnSpc>
              <a:spcPct val="90000"/>
            </a:lnSpc>
            <a:spcBef>
              <a:spcPct val="0"/>
            </a:spcBef>
            <a:spcAft>
              <a:spcPct val="15000"/>
            </a:spcAft>
            <a:buChar char="•"/>
          </a:pPr>
          <a:r>
            <a:rPr lang="en-US" sz="1300" kern="1200" dirty="0"/>
            <a:t>Assumptions about needs and available resources</a:t>
          </a:r>
        </a:p>
      </dsp:txBody>
      <dsp:txXfrm rot="-5400000">
        <a:off x="3488143" y="90376"/>
        <a:ext cx="6704715" cy="467090"/>
      </dsp:txXfrm>
    </dsp:sp>
    <dsp:sp modelId="{9526F26A-230E-4560-BCF2-6BABE37181AD}">
      <dsp:nvSpPr>
        <dsp:cNvPr id="0" name=""/>
        <dsp:cNvSpPr/>
      </dsp:nvSpPr>
      <dsp:spPr>
        <a:xfrm>
          <a:off x="297473" y="403"/>
          <a:ext cx="3190668" cy="647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Attitudes</a:t>
          </a:r>
        </a:p>
      </dsp:txBody>
      <dsp:txXfrm>
        <a:off x="329059" y="31989"/>
        <a:ext cx="3127496" cy="583863"/>
      </dsp:txXfrm>
    </dsp:sp>
    <dsp:sp modelId="{3D8EE1C2-1B21-461B-96F4-CCADADD36DED}">
      <dsp:nvSpPr>
        <dsp:cNvPr id="0" name=""/>
        <dsp:cNvSpPr/>
      </dsp:nvSpPr>
      <dsp:spPr>
        <a:xfrm rot="5400000">
          <a:off x="6594320" y="-2361682"/>
          <a:ext cx="51762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Lack of accessible information in one’s preferred language and learning style</a:t>
          </a:r>
        </a:p>
        <a:p>
          <a:pPr marL="114300" lvl="1" indent="-114300" algn="l" defTabSz="577850">
            <a:lnSpc>
              <a:spcPct val="90000"/>
            </a:lnSpc>
            <a:spcBef>
              <a:spcPct val="0"/>
            </a:spcBef>
            <a:spcAft>
              <a:spcPct val="15000"/>
            </a:spcAft>
            <a:buChar char="•"/>
          </a:pPr>
          <a:r>
            <a:rPr lang="en-US" sz="1300" kern="1200" dirty="0"/>
            <a:t>Not considering health literacy needs</a:t>
          </a:r>
        </a:p>
      </dsp:txBody>
      <dsp:txXfrm rot="-5400000">
        <a:off x="3488143" y="769764"/>
        <a:ext cx="6704715" cy="467090"/>
      </dsp:txXfrm>
    </dsp:sp>
    <dsp:sp modelId="{CF86161D-6F51-4DF9-832F-C8BF5D3A32A6}">
      <dsp:nvSpPr>
        <dsp:cNvPr id="0" name=""/>
        <dsp:cNvSpPr/>
      </dsp:nvSpPr>
      <dsp:spPr>
        <a:xfrm>
          <a:off x="297473" y="679791"/>
          <a:ext cx="3190668" cy="647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Communication</a:t>
          </a:r>
        </a:p>
      </dsp:txBody>
      <dsp:txXfrm>
        <a:off x="329059" y="711377"/>
        <a:ext cx="3127496" cy="583863"/>
      </dsp:txXfrm>
    </dsp:sp>
    <dsp:sp modelId="{87458002-BACD-4BA8-81D4-8A23C2F1B3ED}">
      <dsp:nvSpPr>
        <dsp:cNvPr id="0" name=""/>
        <dsp:cNvSpPr/>
      </dsp:nvSpPr>
      <dsp:spPr>
        <a:xfrm rot="5400000">
          <a:off x="6594320" y="-1682295"/>
          <a:ext cx="51762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Spaces that are not accommodating one’s mobility needs</a:t>
          </a:r>
        </a:p>
      </dsp:txBody>
      <dsp:txXfrm rot="-5400000">
        <a:off x="3488143" y="1449151"/>
        <a:ext cx="6704715" cy="467090"/>
      </dsp:txXfrm>
    </dsp:sp>
    <dsp:sp modelId="{8C0E4B3F-27F1-40F0-9627-EA260F465D25}">
      <dsp:nvSpPr>
        <dsp:cNvPr id="0" name=""/>
        <dsp:cNvSpPr/>
      </dsp:nvSpPr>
      <dsp:spPr>
        <a:xfrm>
          <a:off x="297473" y="1359178"/>
          <a:ext cx="3190668" cy="647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Physical</a:t>
          </a:r>
        </a:p>
      </dsp:txBody>
      <dsp:txXfrm>
        <a:off x="329059" y="1390764"/>
        <a:ext cx="3127496" cy="583863"/>
      </dsp:txXfrm>
    </dsp:sp>
    <dsp:sp modelId="{7EDA4A89-E08D-424A-9698-71ED05170C7F}">
      <dsp:nvSpPr>
        <dsp:cNvPr id="0" name=""/>
        <dsp:cNvSpPr/>
      </dsp:nvSpPr>
      <dsp:spPr>
        <a:xfrm rot="5400000">
          <a:off x="6594320" y="-1002908"/>
          <a:ext cx="51762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Lack of understanding about available resources and eligibility criteria</a:t>
          </a:r>
        </a:p>
      </dsp:txBody>
      <dsp:txXfrm rot="-5400000">
        <a:off x="3488143" y="2128538"/>
        <a:ext cx="6704715" cy="467090"/>
      </dsp:txXfrm>
    </dsp:sp>
    <dsp:sp modelId="{43CFA54D-C98D-4151-91CB-5AB23E73FA43}">
      <dsp:nvSpPr>
        <dsp:cNvPr id="0" name=""/>
        <dsp:cNvSpPr/>
      </dsp:nvSpPr>
      <dsp:spPr>
        <a:xfrm>
          <a:off x="297473" y="2038566"/>
          <a:ext cx="3190668" cy="647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Policy</a:t>
          </a:r>
        </a:p>
      </dsp:txBody>
      <dsp:txXfrm>
        <a:off x="329059" y="2070152"/>
        <a:ext cx="3127496" cy="583863"/>
      </dsp:txXfrm>
    </dsp:sp>
    <dsp:sp modelId="{BE92F566-B537-46A3-8A20-AA0F66E9F234}">
      <dsp:nvSpPr>
        <dsp:cNvPr id="0" name=""/>
        <dsp:cNvSpPr/>
      </dsp:nvSpPr>
      <dsp:spPr>
        <a:xfrm rot="5400000">
          <a:off x="6594320" y="-323520"/>
          <a:ext cx="51762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Lack of inclusive design to accommodate one’s special needs (e.g., inconvenient scheduling, lack of accessible equipment)</a:t>
          </a:r>
        </a:p>
      </dsp:txBody>
      <dsp:txXfrm rot="-5400000">
        <a:off x="3488143" y="2807926"/>
        <a:ext cx="6704715" cy="467090"/>
      </dsp:txXfrm>
    </dsp:sp>
    <dsp:sp modelId="{4F946BCA-F19D-4E94-A90B-53CEA745532C}">
      <dsp:nvSpPr>
        <dsp:cNvPr id="0" name=""/>
        <dsp:cNvSpPr/>
      </dsp:nvSpPr>
      <dsp:spPr>
        <a:xfrm>
          <a:off x="297473" y="2717953"/>
          <a:ext cx="3190668" cy="647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Programmatic</a:t>
          </a:r>
        </a:p>
      </dsp:txBody>
      <dsp:txXfrm>
        <a:off x="329059" y="2749539"/>
        <a:ext cx="3127496" cy="583863"/>
      </dsp:txXfrm>
    </dsp:sp>
    <dsp:sp modelId="{1F63254D-CBC1-44DF-949D-10B73AE7EF31}">
      <dsp:nvSpPr>
        <dsp:cNvPr id="0" name=""/>
        <dsp:cNvSpPr/>
      </dsp:nvSpPr>
      <dsp:spPr>
        <a:xfrm rot="5400000">
          <a:off x="6594320" y="355866"/>
          <a:ext cx="51762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Health-related social needs such as housing, food, and education</a:t>
          </a:r>
        </a:p>
        <a:p>
          <a:pPr marL="114300" lvl="1" indent="-114300" algn="l" defTabSz="577850">
            <a:lnSpc>
              <a:spcPct val="90000"/>
            </a:lnSpc>
            <a:spcBef>
              <a:spcPct val="0"/>
            </a:spcBef>
            <a:spcAft>
              <a:spcPct val="15000"/>
            </a:spcAft>
            <a:buChar char="•"/>
          </a:pPr>
          <a:r>
            <a:rPr lang="en-US" sz="1300" kern="1200" dirty="0"/>
            <a:t>Family dynamics, composition, and needs</a:t>
          </a:r>
        </a:p>
      </dsp:txBody>
      <dsp:txXfrm rot="-5400000">
        <a:off x="3488143" y="3487313"/>
        <a:ext cx="6704715" cy="467090"/>
      </dsp:txXfrm>
    </dsp:sp>
    <dsp:sp modelId="{007A1923-DE06-4948-B3B5-1985FE43B3C8}">
      <dsp:nvSpPr>
        <dsp:cNvPr id="0" name=""/>
        <dsp:cNvSpPr/>
      </dsp:nvSpPr>
      <dsp:spPr>
        <a:xfrm>
          <a:off x="297473" y="3397341"/>
          <a:ext cx="3190668" cy="647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Social</a:t>
          </a:r>
        </a:p>
      </dsp:txBody>
      <dsp:txXfrm>
        <a:off x="329059" y="3428927"/>
        <a:ext cx="3127496" cy="583863"/>
      </dsp:txXfrm>
    </dsp:sp>
    <dsp:sp modelId="{101B2499-8EA1-4AE1-AFCB-AFE331818461}">
      <dsp:nvSpPr>
        <dsp:cNvPr id="0" name=""/>
        <dsp:cNvSpPr/>
      </dsp:nvSpPr>
      <dsp:spPr>
        <a:xfrm rot="5400000">
          <a:off x="6594320" y="1035254"/>
          <a:ext cx="51762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Lack of access to reliable transportation</a:t>
          </a:r>
        </a:p>
        <a:p>
          <a:pPr marL="114300" lvl="1" indent="-114300" algn="l" defTabSz="577850">
            <a:lnSpc>
              <a:spcPct val="90000"/>
            </a:lnSpc>
            <a:spcBef>
              <a:spcPct val="0"/>
            </a:spcBef>
            <a:spcAft>
              <a:spcPct val="15000"/>
            </a:spcAft>
            <a:buChar char="•"/>
          </a:pPr>
          <a:r>
            <a:rPr lang="en-US" sz="1300" kern="1200" dirty="0"/>
            <a:t>Lack of access to a transportation modality that can accommodate special needs or equipment</a:t>
          </a:r>
        </a:p>
      </dsp:txBody>
      <dsp:txXfrm rot="-5400000">
        <a:off x="3488143" y="4166701"/>
        <a:ext cx="6704715" cy="467090"/>
      </dsp:txXfrm>
    </dsp:sp>
    <dsp:sp modelId="{3DC85E82-A891-47AB-B7E6-3EADF4970B16}">
      <dsp:nvSpPr>
        <dsp:cNvPr id="0" name=""/>
        <dsp:cNvSpPr/>
      </dsp:nvSpPr>
      <dsp:spPr>
        <a:xfrm>
          <a:off x="297473" y="4076728"/>
          <a:ext cx="3190668" cy="647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Transportation</a:t>
          </a:r>
        </a:p>
      </dsp:txBody>
      <dsp:txXfrm>
        <a:off x="329059" y="4108314"/>
        <a:ext cx="3127496" cy="5838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3F342-4430-5249-AE0A-96EA2B2C82B6}"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C906A-1AB3-524E-ABAB-CE6D5FA35EE0}" type="slidenum">
              <a:rPr lang="en-US" smtClean="0"/>
              <a:t>‹#›</a:t>
            </a:fld>
            <a:endParaRPr lang="en-US"/>
          </a:p>
        </p:txBody>
      </p:sp>
    </p:spTree>
    <p:extLst>
      <p:ext uri="{BB962C8B-B14F-4D97-AF65-F5344CB8AC3E}">
        <p14:creationId xmlns:p14="http://schemas.microsoft.com/office/powerpoint/2010/main" val="197106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C906A-1AB3-524E-ABAB-CE6D5FA35EE0}" type="slidenum">
              <a:rPr lang="en-US" smtClean="0"/>
              <a:t>1</a:t>
            </a:fld>
            <a:endParaRPr lang="en-US"/>
          </a:p>
        </p:txBody>
      </p:sp>
    </p:spTree>
    <p:extLst>
      <p:ext uri="{BB962C8B-B14F-4D97-AF65-F5344CB8AC3E}">
        <p14:creationId xmlns:p14="http://schemas.microsoft.com/office/powerpoint/2010/main" val="225019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10</a:t>
            </a:fld>
            <a:endParaRPr lang="en-US"/>
          </a:p>
        </p:txBody>
      </p:sp>
    </p:spTree>
    <p:extLst>
      <p:ext uri="{BB962C8B-B14F-4D97-AF65-F5344CB8AC3E}">
        <p14:creationId xmlns:p14="http://schemas.microsoft.com/office/powerpoint/2010/main" val="175195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11</a:t>
            </a:fld>
            <a:endParaRPr lang="en-US"/>
          </a:p>
        </p:txBody>
      </p:sp>
    </p:spTree>
    <p:extLst>
      <p:ext uri="{BB962C8B-B14F-4D97-AF65-F5344CB8AC3E}">
        <p14:creationId xmlns:p14="http://schemas.microsoft.com/office/powerpoint/2010/main" val="309046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12</a:t>
            </a:fld>
            <a:endParaRPr lang="en-US"/>
          </a:p>
        </p:txBody>
      </p:sp>
    </p:spTree>
    <p:extLst>
      <p:ext uri="{BB962C8B-B14F-4D97-AF65-F5344CB8AC3E}">
        <p14:creationId xmlns:p14="http://schemas.microsoft.com/office/powerpoint/2010/main" val="1618775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13</a:t>
            </a:fld>
            <a:endParaRPr lang="en-US"/>
          </a:p>
        </p:txBody>
      </p:sp>
    </p:spTree>
    <p:extLst>
      <p:ext uri="{BB962C8B-B14F-4D97-AF65-F5344CB8AC3E}">
        <p14:creationId xmlns:p14="http://schemas.microsoft.com/office/powerpoint/2010/main" val="405848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14</a:t>
            </a:fld>
            <a:endParaRPr lang="en-US"/>
          </a:p>
        </p:txBody>
      </p:sp>
    </p:spTree>
    <p:extLst>
      <p:ext uri="{BB962C8B-B14F-4D97-AF65-F5344CB8AC3E}">
        <p14:creationId xmlns:p14="http://schemas.microsoft.com/office/powerpoint/2010/main" val="305519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15</a:t>
            </a:fld>
            <a:endParaRPr lang="en-US"/>
          </a:p>
        </p:txBody>
      </p:sp>
    </p:spTree>
    <p:extLst>
      <p:ext uri="{BB962C8B-B14F-4D97-AF65-F5344CB8AC3E}">
        <p14:creationId xmlns:p14="http://schemas.microsoft.com/office/powerpoint/2010/main" val="260424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16</a:t>
            </a:fld>
            <a:endParaRPr lang="en-US"/>
          </a:p>
        </p:txBody>
      </p:sp>
    </p:spTree>
    <p:extLst>
      <p:ext uri="{BB962C8B-B14F-4D97-AF65-F5344CB8AC3E}">
        <p14:creationId xmlns:p14="http://schemas.microsoft.com/office/powerpoint/2010/main" val="408935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17</a:t>
            </a:fld>
            <a:endParaRPr lang="en-US"/>
          </a:p>
        </p:txBody>
      </p:sp>
    </p:spTree>
    <p:extLst>
      <p:ext uri="{BB962C8B-B14F-4D97-AF65-F5344CB8AC3E}">
        <p14:creationId xmlns:p14="http://schemas.microsoft.com/office/powerpoint/2010/main" val="216674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18</a:t>
            </a:fld>
            <a:endParaRPr lang="en-US"/>
          </a:p>
        </p:txBody>
      </p:sp>
    </p:spTree>
    <p:extLst>
      <p:ext uri="{BB962C8B-B14F-4D97-AF65-F5344CB8AC3E}">
        <p14:creationId xmlns:p14="http://schemas.microsoft.com/office/powerpoint/2010/main" val="1591285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19</a:t>
            </a:fld>
            <a:endParaRPr lang="en-US"/>
          </a:p>
        </p:txBody>
      </p:sp>
    </p:spTree>
    <p:extLst>
      <p:ext uri="{BB962C8B-B14F-4D97-AF65-F5344CB8AC3E}">
        <p14:creationId xmlns:p14="http://schemas.microsoft.com/office/powerpoint/2010/main" val="275936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a:t>
            </a:fld>
            <a:endParaRPr lang="en-US"/>
          </a:p>
        </p:txBody>
      </p:sp>
    </p:spTree>
    <p:extLst>
      <p:ext uri="{BB962C8B-B14F-4D97-AF65-F5344CB8AC3E}">
        <p14:creationId xmlns:p14="http://schemas.microsoft.com/office/powerpoint/2010/main" val="1066804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20</a:t>
            </a:fld>
            <a:endParaRPr lang="en-US"/>
          </a:p>
        </p:txBody>
      </p:sp>
    </p:spTree>
    <p:extLst>
      <p:ext uri="{BB962C8B-B14F-4D97-AF65-F5344CB8AC3E}">
        <p14:creationId xmlns:p14="http://schemas.microsoft.com/office/powerpoint/2010/main" val="321921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21</a:t>
            </a:fld>
            <a:endParaRPr lang="en-US"/>
          </a:p>
        </p:txBody>
      </p:sp>
    </p:spTree>
    <p:extLst>
      <p:ext uri="{BB962C8B-B14F-4D97-AF65-F5344CB8AC3E}">
        <p14:creationId xmlns:p14="http://schemas.microsoft.com/office/powerpoint/2010/main" val="1502916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22</a:t>
            </a:fld>
            <a:endParaRPr lang="en-US"/>
          </a:p>
        </p:txBody>
      </p:sp>
    </p:spTree>
    <p:extLst>
      <p:ext uri="{BB962C8B-B14F-4D97-AF65-F5344CB8AC3E}">
        <p14:creationId xmlns:p14="http://schemas.microsoft.com/office/powerpoint/2010/main" val="360234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23</a:t>
            </a:fld>
            <a:endParaRPr lang="en-US"/>
          </a:p>
        </p:txBody>
      </p:sp>
    </p:spTree>
    <p:extLst>
      <p:ext uri="{BB962C8B-B14F-4D97-AF65-F5344CB8AC3E}">
        <p14:creationId xmlns:p14="http://schemas.microsoft.com/office/powerpoint/2010/main" val="2541720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24</a:t>
            </a:fld>
            <a:endParaRPr lang="en-US"/>
          </a:p>
        </p:txBody>
      </p:sp>
    </p:spTree>
    <p:extLst>
      <p:ext uri="{BB962C8B-B14F-4D97-AF65-F5344CB8AC3E}">
        <p14:creationId xmlns:p14="http://schemas.microsoft.com/office/powerpoint/2010/main" val="1815832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25</a:t>
            </a:fld>
            <a:endParaRPr lang="en-US"/>
          </a:p>
        </p:txBody>
      </p:sp>
    </p:spTree>
    <p:extLst>
      <p:ext uri="{BB962C8B-B14F-4D97-AF65-F5344CB8AC3E}">
        <p14:creationId xmlns:p14="http://schemas.microsoft.com/office/powerpoint/2010/main" val="1108841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26</a:t>
            </a:fld>
            <a:endParaRPr lang="en-US"/>
          </a:p>
        </p:txBody>
      </p:sp>
    </p:spTree>
    <p:extLst>
      <p:ext uri="{BB962C8B-B14F-4D97-AF65-F5344CB8AC3E}">
        <p14:creationId xmlns:p14="http://schemas.microsoft.com/office/powerpoint/2010/main" val="2148653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27</a:t>
            </a:fld>
            <a:endParaRPr lang="en-US"/>
          </a:p>
        </p:txBody>
      </p:sp>
    </p:spTree>
    <p:extLst>
      <p:ext uri="{BB962C8B-B14F-4D97-AF65-F5344CB8AC3E}">
        <p14:creationId xmlns:p14="http://schemas.microsoft.com/office/powerpoint/2010/main" val="648972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28</a:t>
            </a:fld>
            <a:endParaRPr lang="en-US"/>
          </a:p>
        </p:txBody>
      </p:sp>
    </p:spTree>
    <p:extLst>
      <p:ext uri="{BB962C8B-B14F-4D97-AF65-F5344CB8AC3E}">
        <p14:creationId xmlns:p14="http://schemas.microsoft.com/office/powerpoint/2010/main" val="2892986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29</a:t>
            </a:fld>
            <a:endParaRPr lang="en-US"/>
          </a:p>
        </p:txBody>
      </p:sp>
    </p:spTree>
    <p:extLst>
      <p:ext uri="{BB962C8B-B14F-4D97-AF65-F5344CB8AC3E}">
        <p14:creationId xmlns:p14="http://schemas.microsoft.com/office/powerpoint/2010/main" val="423693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3</a:t>
            </a:fld>
            <a:endParaRPr lang="en-US"/>
          </a:p>
        </p:txBody>
      </p:sp>
    </p:spTree>
    <p:extLst>
      <p:ext uri="{BB962C8B-B14F-4D97-AF65-F5344CB8AC3E}">
        <p14:creationId xmlns:p14="http://schemas.microsoft.com/office/powerpoint/2010/main" val="1220387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30</a:t>
            </a:fld>
            <a:endParaRPr lang="en-US"/>
          </a:p>
        </p:txBody>
      </p:sp>
    </p:spTree>
    <p:extLst>
      <p:ext uri="{BB962C8B-B14F-4D97-AF65-F5344CB8AC3E}">
        <p14:creationId xmlns:p14="http://schemas.microsoft.com/office/powerpoint/2010/main" val="1685389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31</a:t>
            </a:fld>
            <a:endParaRPr lang="en-US"/>
          </a:p>
        </p:txBody>
      </p:sp>
    </p:spTree>
    <p:extLst>
      <p:ext uri="{BB962C8B-B14F-4D97-AF65-F5344CB8AC3E}">
        <p14:creationId xmlns:p14="http://schemas.microsoft.com/office/powerpoint/2010/main" val="1299216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32</a:t>
            </a:fld>
            <a:endParaRPr lang="en-US"/>
          </a:p>
        </p:txBody>
      </p:sp>
    </p:spTree>
    <p:extLst>
      <p:ext uri="{BB962C8B-B14F-4D97-AF65-F5344CB8AC3E}">
        <p14:creationId xmlns:p14="http://schemas.microsoft.com/office/powerpoint/2010/main" val="2410948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33</a:t>
            </a:fld>
            <a:endParaRPr lang="en-US"/>
          </a:p>
        </p:txBody>
      </p:sp>
    </p:spTree>
    <p:extLst>
      <p:ext uri="{BB962C8B-B14F-4D97-AF65-F5344CB8AC3E}">
        <p14:creationId xmlns:p14="http://schemas.microsoft.com/office/powerpoint/2010/main" val="2869885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34</a:t>
            </a:fld>
            <a:endParaRPr lang="en-US"/>
          </a:p>
        </p:txBody>
      </p:sp>
    </p:spTree>
    <p:extLst>
      <p:ext uri="{BB962C8B-B14F-4D97-AF65-F5344CB8AC3E}">
        <p14:creationId xmlns:p14="http://schemas.microsoft.com/office/powerpoint/2010/main" val="4286748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35</a:t>
            </a:fld>
            <a:endParaRPr lang="en-US"/>
          </a:p>
        </p:txBody>
      </p:sp>
    </p:spTree>
    <p:extLst>
      <p:ext uri="{BB962C8B-B14F-4D97-AF65-F5344CB8AC3E}">
        <p14:creationId xmlns:p14="http://schemas.microsoft.com/office/powerpoint/2010/main" val="3232654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36</a:t>
            </a:fld>
            <a:endParaRPr lang="en-US"/>
          </a:p>
        </p:txBody>
      </p:sp>
    </p:spTree>
    <p:extLst>
      <p:ext uri="{BB962C8B-B14F-4D97-AF65-F5344CB8AC3E}">
        <p14:creationId xmlns:p14="http://schemas.microsoft.com/office/powerpoint/2010/main" val="1300522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37</a:t>
            </a:fld>
            <a:endParaRPr lang="en-US"/>
          </a:p>
        </p:txBody>
      </p:sp>
    </p:spTree>
    <p:extLst>
      <p:ext uri="{BB962C8B-B14F-4D97-AF65-F5344CB8AC3E}">
        <p14:creationId xmlns:p14="http://schemas.microsoft.com/office/powerpoint/2010/main" val="2203055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38</a:t>
            </a:fld>
            <a:endParaRPr lang="en-US"/>
          </a:p>
        </p:txBody>
      </p:sp>
    </p:spTree>
    <p:extLst>
      <p:ext uri="{BB962C8B-B14F-4D97-AF65-F5344CB8AC3E}">
        <p14:creationId xmlns:p14="http://schemas.microsoft.com/office/powerpoint/2010/main" val="1687975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39</a:t>
            </a:fld>
            <a:endParaRPr lang="en-US"/>
          </a:p>
        </p:txBody>
      </p:sp>
    </p:spTree>
    <p:extLst>
      <p:ext uri="{BB962C8B-B14F-4D97-AF65-F5344CB8AC3E}">
        <p14:creationId xmlns:p14="http://schemas.microsoft.com/office/powerpoint/2010/main" val="889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a:t>
            </a:fld>
            <a:endParaRPr lang="en-US"/>
          </a:p>
        </p:txBody>
      </p:sp>
    </p:spTree>
    <p:extLst>
      <p:ext uri="{BB962C8B-B14F-4D97-AF65-F5344CB8AC3E}">
        <p14:creationId xmlns:p14="http://schemas.microsoft.com/office/powerpoint/2010/main" val="2813996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40</a:t>
            </a:fld>
            <a:endParaRPr lang="en-US"/>
          </a:p>
        </p:txBody>
      </p:sp>
    </p:spTree>
    <p:extLst>
      <p:ext uri="{BB962C8B-B14F-4D97-AF65-F5344CB8AC3E}">
        <p14:creationId xmlns:p14="http://schemas.microsoft.com/office/powerpoint/2010/main" val="3931383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41</a:t>
            </a:fld>
            <a:endParaRPr lang="en-US"/>
          </a:p>
        </p:txBody>
      </p:sp>
    </p:spTree>
    <p:extLst>
      <p:ext uri="{BB962C8B-B14F-4D97-AF65-F5344CB8AC3E}">
        <p14:creationId xmlns:p14="http://schemas.microsoft.com/office/powerpoint/2010/main" val="119877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42</a:t>
            </a:fld>
            <a:endParaRPr lang="en-US"/>
          </a:p>
        </p:txBody>
      </p:sp>
    </p:spTree>
    <p:extLst>
      <p:ext uri="{BB962C8B-B14F-4D97-AF65-F5344CB8AC3E}">
        <p14:creationId xmlns:p14="http://schemas.microsoft.com/office/powerpoint/2010/main" val="4238368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43</a:t>
            </a:fld>
            <a:endParaRPr lang="en-US"/>
          </a:p>
        </p:txBody>
      </p:sp>
    </p:spTree>
    <p:extLst>
      <p:ext uri="{BB962C8B-B14F-4D97-AF65-F5344CB8AC3E}">
        <p14:creationId xmlns:p14="http://schemas.microsoft.com/office/powerpoint/2010/main" val="3477864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44</a:t>
            </a:fld>
            <a:endParaRPr lang="en-US"/>
          </a:p>
        </p:txBody>
      </p:sp>
    </p:spTree>
    <p:extLst>
      <p:ext uri="{BB962C8B-B14F-4D97-AF65-F5344CB8AC3E}">
        <p14:creationId xmlns:p14="http://schemas.microsoft.com/office/powerpoint/2010/main" val="3734146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45</a:t>
            </a:fld>
            <a:endParaRPr lang="en-US"/>
          </a:p>
        </p:txBody>
      </p:sp>
    </p:spTree>
    <p:extLst>
      <p:ext uri="{BB962C8B-B14F-4D97-AF65-F5344CB8AC3E}">
        <p14:creationId xmlns:p14="http://schemas.microsoft.com/office/powerpoint/2010/main" val="856307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46</a:t>
            </a:fld>
            <a:endParaRPr lang="en-US"/>
          </a:p>
        </p:txBody>
      </p:sp>
    </p:spTree>
    <p:extLst>
      <p:ext uri="{BB962C8B-B14F-4D97-AF65-F5344CB8AC3E}">
        <p14:creationId xmlns:p14="http://schemas.microsoft.com/office/powerpoint/2010/main" val="685709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47</a:t>
            </a:fld>
            <a:endParaRPr lang="en-US"/>
          </a:p>
        </p:txBody>
      </p:sp>
    </p:spTree>
    <p:extLst>
      <p:ext uri="{BB962C8B-B14F-4D97-AF65-F5344CB8AC3E}">
        <p14:creationId xmlns:p14="http://schemas.microsoft.com/office/powerpoint/2010/main" val="1988213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48</a:t>
            </a:fld>
            <a:endParaRPr lang="en-US"/>
          </a:p>
        </p:txBody>
      </p:sp>
    </p:spTree>
    <p:extLst>
      <p:ext uri="{BB962C8B-B14F-4D97-AF65-F5344CB8AC3E}">
        <p14:creationId xmlns:p14="http://schemas.microsoft.com/office/powerpoint/2010/main" val="1550666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49</a:t>
            </a:fld>
            <a:endParaRPr lang="en-US"/>
          </a:p>
        </p:txBody>
      </p:sp>
    </p:spTree>
    <p:extLst>
      <p:ext uri="{BB962C8B-B14F-4D97-AF65-F5344CB8AC3E}">
        <p14:creationId xmlns:p14="http://schemas.microsoft.com/office/powerpoint/2010/main" val="132935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a:t>
            </a:fld>
            <a:endParaRPr lang="en-US"/>
          </a:p>
        </p:txBody>
      </p:sp>
    </p:spTree>
    <p:extLst>
      <p:ext uri="{BB962C8B-B14F-4D97-AF65-F5344CB8AC3E}">
        <p14:creationId xmlns:p14="http://schemas.microsoft.com/office/powerpoint/2010/main" val="178314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50</a:t>
            </a:fld>
            <a:endParaRPr lang="en-US"/>
          </a:p>
        </p:txBody>
      </p:sp>
    </p:spTree>
    <p:extLst>
      <p:ext uri="{BB962C8B-B14F-4D97-AF65-F5344CB8AC3E}">
        <p14:creationId xmlns:p14="http://schemas.microsoft.com/office/powerpoint/2010/main" val="45216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51</a:t>
            </a:fld>
            <a:endParaRPr lang="en-US"/>
          </a:p>
        </p:txBody>
      </p:sp>
    </p:spTree>
    <p:extLst>
      <p:ext uri="{BB962C8B-B14F-4D97-AF65-F5344CB8AC3E}">
        <p14:creationId xmlns:p14="http://schemas.microsoft.com/office/powerpoint/2010/main" val="42214744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906A-1AB3-524E-ABAB-CE6D5FA35EE0}" type="slidenum">
              <a:rPr lang="en-US" smtClean="0"/>
              <a:t>52</a:t>
            </a:fld>
            <a:endParaRPr lang="en-US"/>
          </a:p>
        </p:txBody>
      </p:sp>
    </p:spTree>
    <p:extLst>
      <p:ext uri="{BB962C8B-B14F-4D97-AF65-F5344CB8AC3E}">
        <p14:creationId xmlns:p14="http://schemas.microsoft.com/office/powerpoint/2010/main" val="3046567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53</a:t>
            </a:fld>
            <a:endParaRPr lang="en-US"/>
          </a:p>
        </p:txBody>
      </p:sp>
    </p:spTree>
    <p:extLst>
      <p:ext uri="{BB962C8B-B14F-4D97-AF65-F5344CB8AC3E}">
        <p14:creationId xmlns:p14="http://schemas.microsoft.com/office/powerpoint/2010/main" val="5096086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54</a:t>
            </a:fld>
            <a:endParaRPr lang="en-US"/>
          </a:p>
        </p:txBody>
      </p:sp>
    </p:spTree>
    <p:extLst>
      <p:ext uri="{BB962C8B-B14F-4D97-AF65-F5344CB8AC3E}">
        <p14:creationId xmlns:p14="http://schemas.microsoft.com/office/powerpoint/2010/main" val="3702450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55</a:t>
            </a:fld>
            <a:endParaRPr lang="en-US"/>
          </a:p>
        </p:txBody>
      </p:sp>
    </p:spTree>
    <p:extLst>
      <p:ext uri="{BB962C8B-B14F-4D97-AF65-F5344CB8AC3E}">
        <p14:creationId xmlns:p14="http://schemas.microsoft.com/office/powerpoint/2010/main" val="1770171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56</a:t>
            </a:fld>
            <a:endParaRPr lang="en-US"/>
          </a:p>
        </p:txBody>
      </p:sp>
    </p:spTree>
    <p:extLst>
      <p:ext uri="{BB962C8B-B14F-4D97-AF65-F5344CB8AC3E}">
        <p14:creationId xmlns:p14="http://schemas.microsoft.com/office/powerpoint/2010/main" val="20957281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57</a:t>
            </a:fld>
            <a:endParaRPr lang="en-US"/>
          </a:p>
        </p:txBody>
      </p:sp>
    </p:spTree>
    <p:extLst>
      <p:ext uri="{BB962C8B-B14F-4D97-AF65-F5344CB8AC3E}">
        <p14:creationId xmlns:p14="http://schemas.microsoft.com/office/powerpoint/2010/main" val="18913970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58</a:t>
            </a:fld>
            <a:endParaRPr lang="en-US"/>
          </a:p>
        </p:txBody>
      </p:sp>
    </p:spTree>
    <p:extLst>
      <p:ext uri="{BB962C8B-B14F-4D97-AF65-F5344CB8AC3E}">
        <p14:creationId xmlns:p14="http://schemas.microsoft.com/office/powerpoint/2010/main" val="23223289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59</a:t>
            </a:fld>
            <a:endParaRPr lang="en-US"/>
          </a:p>
        </p:txBody>
      </p:sp>
    </p:spTree>
    <p:extLst>
      <p:ext uri="{BB962C8B-B14F-4D97-AF65-F5344CB8AC3E}">
        <p14:creationId xmlns:p14="http://schemas.microsoft.com/office/powerpoint/2010/main" val="284284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6</a:t>
            </a:fld>
            <a:endParaRPr lang="en-US"/>
          </a:p>
        </p:txBody>
      </p:sp>
    </p:spTree>
    <p:extLst>
      <p:ext uri="{BB962C8B-B14F-4D97-AF65-F5344CB8AC3E}">
        <p14:creationId xmlns:p14="http://schemas.microsoft.com/office/powerpoint/2010/main" val="32533916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60</a:t>
            </a:fld>
            <a:endParaRPr lang="en-US"/>
          </a:p>
        </p:txBody>
      </p:sp>
    </p:spTree>
    <p:extLst>
      <p:ext uri="{BB962C8B-B14F-4D97-AF65-F5344CB8AC3E}">
        <p14:creationId xmlns:p14="http://schemas.microsoft.com/office/powerpoint/2010/main" val="32812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7</a:t>
            </a:fld>
            <a:endParaRPr lang="en-US"/>
          </a:p>
        </p:txBody>
      </p:sp>
    </p:spTree>
    <p:extLst>
      <p:ext uri="{BB962C8B-B14F-4D97-AF65-F5344CB8AC3E}">
        <p14:creationId xmlns:p14="http://schemas.microsoft.com/office/powerpoint/2010/main" val="96496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8</a:t>
            </a:fld>
            <a:endParaRPr lang="en-US"/>
          </a:p>
        </p:txBody>
      </p:sp>
    </p:spTree>
    <p:extLst>
      <p:ext uri="{BB962C8B-B14F-4D97-AF65-F5344CB8AC3E}">
        <p14:creationId xmlns:p14="http://schemas.microsoft.com/office/powerpoint/2010/main" val="182928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9</a:t>
            </a:fld>
            <a:endParaRPr lang="en-US"/>
          </a:p>
        </p:txBody>
      </p:sp>
    </p:spTree>
    <p:extLst>
      <p:ext uri="{BB962C8B-B14F-4D97-AF65-F5344CB8AC3E}">
        <p14:creationId xmlns:p14="http://schemas.microsoft.com/office/powerpoint/2010/main" val="1074923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3433204"/>
            <a:ext cx="12192000" cy="3419175"/>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2501" y="4138988"/>
            <a:ext cx="4143928" cy="1640995"/>
          </a:xfrm>
          <a:prstGeom prst="rect">
            <a:avLst/>
          </a:prstGeom>
        </p:spPr>
      </p:pic>
      <p:cxnSp>
        <p:nvCxnSpPr>
          <p:cNvPr id="20" name="Straight Connector 19"/>
          <p:cNvCxnSpPr/>
          <p:nvPr userDrawn="1"/>
        </p:nvCxnSpPr>
        <p:spPr>
          <a:xfrm>
            <a:off x="5839146" y="3813916"/>
            <a:ext cx="0" cy="2291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0" y="3429000"/>
            <a:ext cx="12192000"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C23CC9-C890-2F33-29B4-397971ADC64B}"/>
              </a:ext>
            </a:extLst>
          </p:cNvPr>
          <p:cNvSpPr>
            <a:spLocks noGrp="1"/>
          </p:cNvSpPr>
          <p:nvPr>
            <p:ph type="title"/>
          </p:nvPr>
        </p:nvSpPr>
        <p:spPr>
          <a:xfrm>
            <a:off x="6096000" y="3845049"/>
            <a:ext cx="5587548" cy="1325563"/>
          </a:xfrm>
        </p:spPr>
        <p:txBody>
          <a:bodyPr anchor="b" anchorCtr="0">
            <a:normAutofit/>
          </a:bodyPr>
          <a:lstStyle>
            <a:lvl1pPr algn="l" defTabSz="914400" rtl="0" eaLnBrk="1" latinLnBrk="0" hangingPunct="1">
              <a:lnSpc>
                <a:spcPct val="90000"/>
              </a:lnSpc>
              <a:spcBef>
                <a:spcPct val="0"/>
              </a:spcBef>
              <a:buNone/>
              <a:defRPr lang="en-US" sz="4000" b="1" kern="1200" dirty="0">
                <a:solidFill>
                  <a:schemeClr val="bg1"/>
                </a:solidFill>
                <a:latin typeface="+mj-lt"/>
                <a:ea typeface="+mj-ea"/>
                <a:cs typeface="+mj-cs"/>
              </a:defRPr>
            </a:lvl1pPr>
          </a:lstStyle>
          <a:p>
            <a:r>
              <a:rPr lang="en-US"/>
              <a:t>Click to edit Master title style</a:t>
            </a:r>
          </a:p>
        </p:txBody>
      </p:sp>
      <p:sp>
        <p:nvSpPr>
          <p:cNvPr id="6" name="Picture Placeholder 5">
            <a:extLst>
              <a:ext uri="{FF2B5EF4-FFF2-40B4-BE49-F238E27FC236}">
                <a16:creationId xmlns:a16="http://schemas.microsoft.com/office/drawing/2014/main" id="{9FD5660E-9264-828A-5538-58275AC228F7}"/>
              </a:ext>
            </a:extLst>
          </p:cNvPr>
          <p:cNvSpPr>
            <a:spLocks noGrp="1"/>
          </p:cNvSpPr>
          <p:nvPr>
            <p:ph type="pic" sz="quarter" idx="10"/>
          </p:nvPr>
        </p:nvSpPr>
        <p:spPr>
          <a:xfrm>
            <a:off x="0" y="0"/>
            <a:ext cx="12192000" cy="3488846"/>
          </a:xfrm>
        </p:spPr>
        <p:txBody>
          <a:bodyPr/>
          <a:lstStyle/>
          <a:p>
            <a:r>
              <a:rPr lang="en-US"/>
              <a:t>Click icon to add picture</a:t>
            </a:r>
          </a:p>
        </p:txBody>
      </p:sp>
      <p:sp>
        <p:nvSpPr>
          <p:cNvPr id="10" name="Text Placeholder 9">
            <a:extLst>
              <a:ext uri="{FF2B5EF4-FFF2-40B4-BE49-F238E27FC236}">
                <a16:creationId xmlns:a16="http://schemas.microsoft.com/office/drawing/2014/main" id="{DE6902C6-5939-68F2-889D-0FAB5C546BB0}"/>
              </a:ext>
            </a:extLst>
          </p:cNvPr>
          <p:cNvSpPr>
            <a:spLocks noGrp="1"/>
          </p:cNvSpPr>
          <p:nvPr>
            <p:ph type="body" sz="quarter" idx="11" hasCustomPrompt="1"/>
          </p:nvPr>
        </p:nvSpPr>
        <p:spPr>
          <a:xfrm>
            <a:off x="6095999" y="5473700"/>
            <a:ext cx="5581650" cy="631825"/>
          </a:xfrm>
        </p:spPr>
        <p:txBody>
          <a:bodyPr>
            <a:noAutofit/>
          </a:bodyPr>
          <a:lstStyle>
            <a:lvl1pPr marL="0" indent="0" algn="l" defTabSz="914400" rtl="0" eaLnBrk="1" latinLnBrk="0" hangingPunct="1">
              <a:buNone/>
              <a:defRPr lang="en-US" sz="1600" b="1" kern="1200" cap="all" baseline="0" dirty="0" smtClean="0">
                <a:solidFill>
                  <a:srgbClr val="552533"/>
                </a:solidFill>
                <a:latin typeface="Arial" charset="0"/>
                <a:ea typeface="Arial" charset="0"/>
                <a:cs typeface="Arial" charset="0"/>
              </a:defRPr>
            </a:lvl1pPr>
            <a:lvl2pPr marL="0" algn="l" defTabSz="914400" rtl="0" eaLnBrk="1" latinLnBrk="0" hangingPunct="1">
              <a:defRPr lang="en-US" sz="1200" b="1" kern="1200" dirty="0" smtClean="0">
                <a:solidFill>
                  <a:srgbClr val="552533"/>
                </a:solidFill>
                <a:latin typeface="Arial" charset="0"/>
                <a:ea typeface="Arial" charset="0"/>
                <a:cs typeface="Arial" charset="0"/>
              </a:defRPr>
            </a:lvl2pPr>
            <a:lvl3pPr marL="0" algn="l" defTabSz="914400" rtl="0" eaLnBrk="1" latinLnBrk="0" hangingPunct="1">
              <a:defRPr lang="en-US" sz="1200" b="1" kern="1200" dirty="0" smtClean="0">
                <a:solidFill>
                  <a:srgbClr val="552533"/>
                </a:solidFill>
                <a:latin typeface="Arial" charset="0"/>
                <a:ea typeface="Arial" charset="0"/>
                <a:cs typeface="Arial" charset="0"/>
              </a:defRPr>
            </a:lvl3pPr>
            <a:lvl4pPr marL="0" algn="l" defTabSz="914400" rtl="0" eaLnBrk="1" latinLnBrk="0" hangingPunct="1">
              <a:defRPr lang="en-US" sz="1200" b="1" kern="1200" dirty="0" smtClean="0">
                <a:solidFill>
                  <a:srgbClr val="552533"/>
                </a:solidFill>
                <a:latin typeface="Arial" charset="0"/>
                <a:ea typeface="Arial" charset="0"/>
                <a:cs typeface="Arial" charset="0"/>
              </a:defRPr>
            </a:lvl4pPr>
            <a:lvl5pPr marL="0" algn="l" defTabSz="914400" rtl="0" eaLnBrk="1" latinLnBrk="0" hangingPunct="1">
              <a:defRPr lang="en-US" sz="1200" b="1" kern="1200" dirty="0">
                <a:solidFill>
                  <a:srgbClr val="552533"/>
                </a:solidFill>
                <a:latin typeface="Arial" charset="0"/>
                <a:ea typeface="Arial" charset="0"/>
                <a:cs typeface="Arial" charset="0"/>
              </a:defRPr>
            </a:lvl5pPr>
          </a:lstStyle>
          <a:p>
            <a:pPr lvl="0"/>
            <a:r>
              <a:rPr lang="en-US"/>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lashy Agenda">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297E0C72-5597-4250-870E-F883D9FBC2A3}"/>
              </a:ext>
            </a:extLst>
          </p:cNvPr>
          <p:cNvPicPr>
            <a:picLocks noChangeAspect="1"/>
          </p:cNvPicPr>
          <p:nvPr userDrawn="1"/>
        </p:nvPicPr>
        <p:blipFill rotWithShape="1">
          <a:blip r:embed="rId2" cstate="email">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5714055"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4790366" y="-8915"/>
            <a:ext cx="1854274"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5">
            <a:extLst>
              <a:ext uri="{FF2B5EF4-FFF2-40B4-BE49-F238E27FC236}">
                <a16:creationId xmlns:a16="http://schemas.microsoft.com/office/drawing/2014/main" id="{33BB4951-A851-B396-2966-C661A4AE0B7B}"/>
              </a:ext>
            </a:extLst>
          </p:cNvPr>
          <p:cNvSpPr>
            <a:spLocks noGrp="1"/>
          </p:cNvSpPr>
          <p:nvPr>
            <p:ph type="sldNum" sz="quarter" idx="12"/>
          </p:nvPr>
        </p:nvSpPr>
        <p:spPr>
          <a:xfrm>
            <a:off x="8610600" y="6356350"/>
            <a:ext cx="2743200" cy="365125"/>
          </a:xfrm>
        </p:spPr>
        <p:txBody>
          <a:bodyPr/>
          <a:lstStyle/>
          <a:p>
            <a:fld id="{DBB69489-DF73-4A76-950F-93D686310CE9}" type="slidenum">
              <a:rPr lang="en-US" smtClean="0"/>
              <a:t>‹#›</a:t>
            </a:fld>
            <a:endParaRPr lang="en-US"/>
          </a:p>
        </p:txBody>
      </p:sp>
      <p:pic>
        <p:nvPicPr>
          <p:cNvPr id="6" name="Picture 5">
            <a:extLst>
              <a:ext uri="{FF2B5EF4-FFF2-40B4-BE49-F238E27FC236}">
                <a16:creationId xmlns:a16="http://schemas.microsoft.com/office/drawing/2014/main" id="{767AB579-4DF8-1277-C74D-7EC27F8E95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69915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01738"/>
            <a:ext cx="5607050" cy="3116262"/>
          </a:xfrm>
        </p:spPr>
        <p:txBody>
          <a:bodyPr anchor="b"/>
          <a:lstStyle>
            <a:lvl1pPr>
              <a:defRPr sz="6000" b="1">
                <a:solidFill>
                  <a:srgbClr val="006498"/>
                </a:solidFill>
              </a:defRPr>
            </a:lvl1pPr>
          </a:lstStyle>
          <a:p>
            <a:r>
              <a:rPr lang="en-US"/>
              <a:t>Click to edit Master title style</a:t>
            </a:r>
          </a:p>
        </p:txBody>
      </p:sp>
      <p:sp>
        <p:nvSpPr>
          <p:cNvPr id="3" name="Text Placeholder 2"/>
          <p:cNvSpPr>
            <a:spLocks noGrp="1"/>
          </p:cNvSpPr>
          <p:nvPr>
            <p:ph type="body" idx="1"/>
          </p:nvPr>
        </p:nvSpPr>
        <p:spPr>
          <a:xfrm>
            <a:off x="831850" y="4589463"/>
            <a:ext cx="5607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7" name="Rectangle 6"/>
          <p:cNvSpPr/>
          <p:nvPr userDrawn="1"/>
        </p:nvSpPr>
        <p:spPr>
          <a:xfrm>
            <a:off x="8425543" y="2"/>
            <a:ext cx="3444635" cy="6089650"/>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0BA2EC03-9C97-4027-193B-5C962400B8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3" name="Picture 2">
            <a:extLst>
              <a:ext uri="{FF2B5EF4-FFF2-40B4-BE49-F238E27FC236}">
                <a16:creationId xmlns:a16="http://schemas.microsoft.com/office/drawing/2014/main" id="{4DDF0E35-376A-A2F0-E24A-11E11778C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58984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DAFFBE23-630B-9877-3043-9D766CDD0F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4275615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382138" y="235560"/>
            <a:ext cx="10515601" cy="443198"/>
          </a:xfrm>
        </p:spPr>
        <p:txBody>
          <a:bodyPr lIns="0" tIns="0" rIns="0" bIns="0" anchor="t" anchorCtr="0">
            <a:spAutoFit/>
          </a:bodyPr>
          <a:lstStyle>
            <a:lvl1pPr>
              <a:defRPr sz="3200" b="1" i="0" cap="all" baseline="0">
                <a:solidFill>
                  <a:schemeClr val="tx1"/>
                </a:solidFill>
                <a:latin typeface="Arial" charset="0"/>
                <a:ea typeface="Arial" charset="0"/>
                <a:cs typeface="Arial" charset="0"/>
              </a:defRPr>
            </a:lvl1pPr>
          </a:lstStyle>
          <a:p>
            <a:r>
              <a:rPr lang="en-US"/>
              <a:t>Slide title</a:t>
            </a:r>
          </a:p>
        </p:txBody>
      </p: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EE10B710-4F27-D628-5AC5-A754FDC2D1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5" name="Date Placeholder 4">
            <a:extLst>
              <a:ext uri="{FF2B5EF4-FFF2-40B4-BE49-F238E27FC236}">
                <a16:creationId xmlns:a16="http://schemas.microsoft.com/office/drawing/2014/main" id="{2BD70B2F-AEF1-888E-4E44-D1CDAC44C230}"/>
              </a:ext>
            </a:extLst>
          </p:cNvPr>
          <p:cNvSpPr>
            <a:spLocks noGrp="1"/>
          </p:cNvSpPr>
          <p:nvPr>
            <p:ph type="dt" sz="half" idx="14"/>
          </p:nvPr>
        </p:nvSpPr>
        <p:spPr/>
        <p:txBody>
          <a:bodyPr/>
          <a:lstStyle/>
          <a:p>
            <a:endParaRPr lang="en-US"/>
          </a:p>
        </p:txBody>
      </p:sp>
      <p:sp>
        <p:nvSpPr>
          <p:cNvPr id="7" name="Rectangle 6">
            <a:extLst>
              <a:ext uri="{FF2B5EF4-FFF2-40B4-BE49-F238E27FC236}">
                <a16:creationId xmlns:a16="http://schemas.microsoft.com/office/drawing/2014/main" id="{B77008AA-AC59-A1E6-2391-F72FF1C036E2}"/>
              </a:ext>
            </a:extLst>
          </p:cNvPr>
          <p:cNvSpPr/>
          <p:nvPr userDrawn="1"/>
        </p:nvSpPr>
        <p:spPr>
          <a:xfrm>
            <a:off x="5842555" y="6416626"/>
            <a:ext cx="5248696" cy="369332"/>
          </a:xfrm>
          <a:prstGeom prst="rect">
            <a:avLst/>
          </a:prstGeom>
        </p:spPr>
        <p:txBody>
          <a:bodyPr wrap="square">
            <a:spAutoFit/>
          </a:bodyPr>
          <a:lstStyle/>
          <a:p>
            <a:r>
              <a:rPr lang="en-US" sz="900">
                <a:solidFill>
                  <a:schemeClr val="tx1">
                    <a:lumMod val="95000"/>
                  </a:schemeClr>
                </a:solidFill>
                <a:latin typeface="Calibri" panose="020F0502020204030204" pitchFamily="34" charset="0"/>
              </a:rPr>
              <a:t>Copyright ©2024  Health Management Associates, Inc. All rights reserved. PROPRIETARY and CONFIDENTIAL</a:t>
            </a:r>
          </a:p>
          <a:p>
            <a:r>
              <a:rPr lang="en-US" sz="900">
                <a:solidFill>
                  <a:schemeClr val="tx1">
                    <a:lumMod val="95000"/>
                  </a:schemeClr>
                </a:solidFill>
                <a:latin typeface="Calibri" panose="020F0502020204030204" pitchFamily="34" charset="0"/>
              </a:rPr>
              <a:t>Module 2: V1_06282024</a:t>
            </a:r>
            <a:endParaRPr lang="en-US" sz="900">
              <a:solidFill>
                <a:schemeClr val="tx1">
                  <a:lumMod val="95000"/>
                </a:schemeClr>
              </a:solidFill>
            </a:endParaRPr>
          </a:p>
        </p:txBody>
      </p:sp>
    </p:spTree>
    <p:extLst>
      <p:ext uri="{BB962C8B-B14F-4D97-AF65-F5344CB8AC3E}">
        <p14:creationId xmlns:p14="http://schemas.microsoft.com/office/powerpoint/2010/main" val="270056855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714AF98E-90E9-E40B-43B5-B9443B1E5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8991959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525"/>
            <a:ext cx="10515600"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1E9F6B55-0993-E1AD-098E-B8A7E605A7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C807489-24CF-241C-7CA4-2C5BF6777C12}"/>
              </a:ext>
            </a:extLst>
          </p:cNvPr>
          <p:cNvSpPr>
            <a:spLocks noGrp="1"/>
          </p:cNvSpPr>
          <p:nvPr>
            <p:ph idx="13"/>
          </p:nvPr>
        </p:nvSpPr>
        <p:spPr>
          <a:xfrm>
            <a:off x="6349448" y="1416051"/>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A89D32C8-434A-E64B-E8A4-2EA71FDAAA2A}"/>
              </a:ext>
            </a:extLst>
          </p:cNvPr>
          <p:cNvSpPr>
            <a:spLocks noGrp="1"/>
          </p:cNvSpPr>
          <p:nvPr>
            <p:ph idx="14" hasCustomPrompt="1"/>
          </p:nvPr>
        </p:nvSpPr>
        <p:spPr>
          <a:xfrm>
            <a:off x="838286" y="844048"/>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9" name="Content Placeholder 2">
            <a:extLst>
              <a:ext uri="{FF2B5EF4-FFF2-40B4-BE49-F238E27FC236}">
                <a16:creationId xmlns:a16="http://schemas.microsoft.com/office/drawing/2014/main" id="{41CD0C58-D26C-A71A-70F7-01CF1D6FF982}"/>
              </a:ext>
            </a:extLst>
          </p:cNvPr>
          <p:cNvSpPr>
            <a:spLocks noGrp="1"/>
          </p:cNvSpPr>
          <p:nvPr>
            <p:ph idx="15" hasCustomPrompt="1"/>
          </p:nvPr>
        </p:nvSpPr>
        <p:spPr>
          <a:xfrm>
            <a:off x="6349447" y="868325"/>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11" name="Title 1">
            <a:extLst>
              <a:ext uri="{FF2B5EF4-FFF2-40B4-BE49-F238E27FC236}">
                <a16:creationId xmlns:a16="http://schemas.microsoft.com/office/drawing/2014/main" id="{1A786938-7F86-BE1D-D8D0-D52CC44CE10F}"/>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2" name="Straight Connector 11">
            <a:extLst>
              <a:ext uri="{FF2B5EF4-FFF2-40B4-BE49-F238E27FC236}">
                <a16:creationId xmlns:a16="http://schemas.microsoft.com/office/drawing/2014/main" id="{A7315BAD-D61F-C3A7-D76F-F6CC8EADAA1D}"/>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F10EEFA2-540D-FD5D-D05D-CE299D8A93AA}"/>
              </a:ext>
            </a:extLst>
          </p:cNvPr>
          <p:cNvSpPr>
            <a:spLocks noGrp="1"/>
          </p:cNvSpPr>
          <p:nvPr>
            <p:ph type="body" sz="quarter" idx="16"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13" name="Picture 12">
            <a:extLst>
              <a:ext uri="{FF2B5EF4-FFF2-40B4-BE49-F238E27FC236}">
                <a16:creationId xmlns:a16="http://schemas.microsoft.com/office/drawing/2014/main" id="{4E7FFD7E-9D2C-249C-B777-0987D3BC86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63437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F94F9540-04CD-25AC-FE15-3416943765E8}"/>
              </a:ext>
            </a:extLst>
          </p:cNvPr>
          <p:cNvSpPr>
            <a:spLocks noGrp="1"/>
          </p:cNvSpPr>
          <p:nvPr>
            <p:ph type="pic" sz="quarter" idx="15"/>
          </p:nvPr>
        </p:nvSpPr>
        <p:spPr>
          <a:xfrm>
            <a:off x="6286500" y="784226"/>
            <a:ext cx="5905500" cy="4973638"/>
          </a:xfrm>
        </p:spPr>
        <p:txBody>
          <a:bodyPr/>
          <a:lstStyle/>
          <a:p>
            <a:r>
              <a:rPr lang="en-US"/>
              <a:t>Click icon to add picture</a:t>
            </a:r>
          </a:p>
        </p:txBody>
      </p:sp>
      <p:sp>
        <p:nvSpPr>
          <p:cNvPr id="13" name="Title 1">
            <a:extLst>
              <a:ext uri="{FF2B5EF4-FFF2-40B4-BE49-F238E27FC236}">
                <a16:creationId xmlns:a16="http://schemas.microsoft.com/office/drawing/2014/main" id="{4D414515-7094-EA51-C7B1-DAFC643355E8}"/>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4" name="Straight Connector 13">
            <a:extLst>
              <a:ext uri="{FF2B5EF4-FFF2-40B4-BE49-F238E27FC236}">
                <a16:creationId xmlns:a16="http://schemas.microsoft.com/office/drawing/2014/main" id="{CFC0A740-3462-CE61-FEDF-9A42CFF6CA1C}"/>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9C10DFE-EE27-B262-E9E8-95A00E9B3F44}"/>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4" name="Picture 3">
            <a:extLst>
              <a:ext uri="{FF2B5EF4-FFF2-40B4-BE49-F238E27FC236}">
                <a16:creationId xmlns:a16="http://schemas.microsoft.com/office/drawing/2014/main" id="{D76AF88D-CA34-F782-C9E0-A8E2E615A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38056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9489-DF73-4A76-950F-93D686310CE9}" type="slidenum">
              <a:rPr lang="en-US" smtClean="0"/>
              <a:t>‹#›</a:t>
            </a:fld>
            <a:endParaRPr lang="en-US"/>
          </a:p>
        </p:txBody>
      </p:sp>
      <p:sp>
        <p:nvSpPr>
          <p:cNvPr id="7" name="Rectangle 6">
            <a:extLst>
              <a:ext uri="{FF2B5EF4-FFF2-40B4-BE49-F238E27FC236}">
                <a16:creationId xmlns:a16="http://schemas.microsoft.com/office/drawing/2014/main" id="{89DFDD42-7F1D-1856-591A-623E6A925FCF}"/>
              </a:ext>
            </a:extLst>
          </p:cNvPr>
          <p:cNvSpPr/>
          <p:nvPr userDrawn="1"/>
        </p:nvSpPr>
        <p:spPr>
          <a:xfrm>
            <a:off x="5842555" y="6416626"/>
            <a:ext cx="5248696" cy="369332"/>
          </a:xfrm>
          <a:prstGeom prst="rect">
            <a:avLst/>
          </a:prstGeom>
        </p:spPr>
        <p:txBody>
          <a:bodyPr wrap="square">
            <a:spAutoFit/>
          </a:bodyPr>
          <a:lstStyle/>
          <a:p>
            <a:r>
              <a:rPr lang="en-US" sz="900">
                <a:solidFill>
                  <a:schemeClr val="bg2">
                    <a:lumMod val="75000"/>
                  </a:schemeClr>
                </a:solidFill>
                <a:latin typeface="Calibri" panose="020F0502020204030204" pitchFamily="34" charset="0"/>
              </a:rPr>
              <a:t>Copyright ©2024  Health Management Associates, Inc. All rights reserved. PROPRIETARY and CONFIDENTIAL</a:t>
            </a:r>
          </a:p>
          <a:p>
            <a:r>
              <a:rPr lang="en-US" sz="900">
                <a:solidFill>
                  <a:schemeClr val="bg2">
                    <a:lumMod val="75000"/>
                  </a:schemeClr>
                </a:solidFill>
                <a:latin typeface="Calibri" panose="020F0502020204030204" pitchFamily="34" charset="0"/>
              </a:rPr>
              <a:t>Module 2: V1_06282024</a:t>
            </a:r>
            <a:endParaRPr lang="en-US" sz="900">
              <a:solidFill>
                <a:schemeClr val="bg2">
                  <a:lumMod val="75000"/>
                </a:schemeClr>
              </a:solidFill>
            </a:endParaRPr>
          </a:p>
        </p:txBody>
      </p:sp>
    </p:spTree>
    <p:extLst>
      <p:ext uri="{BB962C8B-B14F-4D97-AF65-F5344CB8AC3E}">
        <p14:creationId xmlns:p14="http://schemas.microsoft.com/office/powerpoint/2010/main" val="1337776354"/>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90" r:id="rId3"/>
    <p:sldLayoutId id="2147483691" r:id="rId4"/>
    <p:sldLayoutId id="2147483692" r:id="rId5"/>
    <p:sldLayoutId id="2147483693" r:id="rId6"/>
    <p:sldLayoutId id="2147483674" r:id="rId7"/>
    <p:sldLayoutId id="2147483684" r:id="rId8"/>
    <p:sldLayoutId id="2147483685" r:id="rId9"/>
    <p:sldLayoutId id="214748368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542/hpeds.2020-0068"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s://publications.aap.org/hospitalpediatrics/article/10/8/657/591/Transitioning-Children-With-Medical-Complexity?autologincheck=redirecte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apd.myflorida.com/regio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37.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floridahats.org/" TargetMode="External"/><Relationship Id="rId3" Type="http://schemas.openxmlformats.org/officeDocument/2006/relationships/hyperlink" Target="https://www.211.org/" TargetMode="External"/><Relationship Id="rId7" Type="http://schemas.openxmlformats.org/officeDocument/2006/relationships/hyperlink" Target="https://www.hopeforhealingfl.com/" TargetMode="External"/><Relationship Id="rId12" Type="http://schemas.openxmlformats.org/officeDocument/2006/relationships/image" Target="../media/image42.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findhelp.org/find-social-services/florida" TargetMode="External"/><Relationship Id="rId11" Type="http://schemas.openxmlformats.org/officeDocument/2006/relationships/image" Target="../media/image41.png"/><Relationship Id="rId5" Type="http://schemas.openxmlformats.org/officeDocument/2006/relationships/hyperlink" Target="https://uniteus.com/networks/florida/" TargetMode="External"/><Relationship Id="rId10" Type="http://schemas.openxmlformats.org/officeDocument/2006/relationships/image" Target="../media/image40.svg"/><Relationship Id="rId4" Type="http://schemas.openxmlformats.org/officeDocument/2006/relationships/hyperlink" Target="https://flairs.org/" TargetMode="External"/><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hyperlink" Target="https://disabilityrightsflorida.org/" TargetMode="External"/><Relationship Id="rId3" Type="http://schemas.openxmlformats.org/officeDocument/2006/relationships/hyperlink" Target="https://www.myflfamilies.com/hopeflorida" TargetMode="External"/><Relationship Id="rId7" Type="http://schemas.openxmlformats.org/officeDocument/2006/relationships/hyperlink" Target="https://www.myflfamilies.com/continuums-care-and-local-providers-service" TargetMode="External"/><Relationship Id="rId12"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affordablehousinghub.org/florida-emergency-rental-assistance" TargetMode="External"/><Relationship Id="rId11" Type="http://schemas.openxmlformats.org/officeDocument/2006/relationships/hyperlink" Target="https://www.floridahousing.org/" TargetMode="External"/><Relationship Id="rId5" Type="http://schemas.openxmlformats.org/officeDocument/2006/relationships/hyperlink" Target="https://www.hud.gov/florida" TargetMode="External"/><Relationship Id="rId10" Type="http://schemas.openxmlformats.org/officeDocument/2006/relationships/hyperlink" Target="https://www.publichousing.com/state/florida" TargetMode="External"/><Relationship Id="rId4" Type="http://schemas.openxmlformats.org/officeDocument/2006/relationships/hyperlink" Target="https://www.flcourts.gov/Resources-Services/Office-of-Family-Courts/Self-Help-Information/Legal-Aid" TargetMode="External"/><Relationship Id="rId9" Type="http://schemas.openxmlformats.org/officeDocument/2006/relationships/hyperlink" Target="https://floridahousingsearch.org/Resources.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2.jpeg"/><Relationship Id="rId7" Type="http://schemas.openxmlformats.org/officeDocument/2006/relationships/image" Target="../media/image27.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3.svg"/><Relationship Id="rId5" Type="http://schemas.openxmlformats.org/officeDocument/2006/relationships/image" Target="../media/image29.sv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oridahealth.gov/programs-and-services/childrens-health/cms-specialty-programs/cmat/index.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hyperlink" Target="https://ahca.myflorida.com/medicaid/statewide-medicaid-managed-care/agency-communications-to-smmc-plans-fy2022-23"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2.jpeg"/><Relationship Id="rId7" Type="http://schemas.openxmlformats.org/officeDocument/2006/relationships/image" Target="../media/image27.sv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3.svg"/><Relationship Id="rId5" Type="http://schemas.openxmlformats.org/officeDocument/2006/relationships/image" Target="../media/image29.sv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hyperlink" Target="https://www.cdc.gov/ncbddd/disabilityandhealth/disability-barriers.htm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186/s12887-020-02117-6" TargetMode="External"/><Relationship Id="rId7" Type="http://schemas.openxmlformats.org/officeDocument/2006/relationships/image" Target="../media/image65.sv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s://journals.lww.com/lww-medicalcare/Fulltext/2021/08001/Reconceptualizing_Care_Transitions_Research_From.12.aspx"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4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2.jpeg"/><Relationship Id="rId7" Type="http://schemas.openxmlformats.org/officeDocument/2006/relationships/image" Target="../media/image27.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3.svg"/><Relationship Id="rId5" Type="http://schemas.openxmlformats.org/officeDocument/2006/relationships/image" Target="../media/image29.sv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sv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sv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 Id="rId1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81.sv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microsoft.com/office/2007/relationships/hdphoto" Target="../media/hdphoto3.wdp"/></Relationships>
</file>

<file path=ppt/slides/_rels/slide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sv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sv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07/relationships/hdphoto" Target="../media/hdphoto3.wdp"/></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hyperlink" Target="https://www.medicaid.gov/medicaid/quality-of-care/quality-improvement-initiatives/improving-care-transitions/index.html" TargetMode="External"/><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lrules.org/gateway/RuleNo.asp?title=MINIMUM%20STANDARDS%20FOR%20NURSING%20HOMES&amp;ID=59A-4.1295"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Module 2 – </a:t>
            </a:r>
            <a:br>
              <a:rPr lang="en-US"/>
            </a:br>
            <a:r>
              <a:rPr lang="en-US"/>
              <a:t>Care Coordination Training</a:t>
            </a:r>
          </a:p>
        </p:txBody>
      </p:sp>
      <p:sp>
        <p:nvSpPr>
          <p:cNvPr id="12" name="Text Placeholder 11">
            <a:extLst>
              <a:ext uri="{FF2B5EF4-FFF2-40B4-BE49-F238E27FC236}">
                <a16:creationId xmlns:a16="http://schemas.microsoft.com/office/drawing/2014/main" id="{AF5D100C-BF32-CDD9-506E-C3DC5231F1C3}"/>
              </a:ext>
            </a:extLst>
          </p:cNvPr>
          <p:cNvSpPr>
            <a:spLocks noGrp="1"/>
          </p:cNvSpPr>
          <p:nvPr>
            <p:ph type="body" sz="quarter" idx="11"/>
          </p:nvPr>
        </p:nvSpPr>
        <p:spPr>
          <a:xfrm>
            <a:off x="6235462" y="5194173"/>
            <a:ext cx="5581650" cy="631825"/>
          </a:xfrm>
        </p:spPr>
        <p:txBody>
          <a:bodyPr/>
          <a:lstStyle/>
          <a:p>
            <a:r>
              <a:rPr lang="en-US" sz="1600" i="1" dirty="0">
                <a:solidFill>
                  <a:schemeClr val="bg1"/>
                </a:solidFill>
              </a:rPr>
              <a:t>COORDINATING CARE FOR CHILDREN, Youth, and Young Adults WITH MEDICAL COMPLEXITY Transitioning to the Community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all" spc="0" normalizeH="0" baseline="0" noProof="0" dirty="0">
                <a:ln>
                  <a:noFill/>
                </a:ln>
                <a:solidFill>
                  <a:prstClr val="white"/>
                </a:solidFill>
                <a:effectLst/>
                <a:uLnTx/>
                <a:uFillTx/>
                <a:latin typeface="Arial" charset="0"/>
                <a:cs typeface="Arial" charset="0"/>
              </a:rPr>
              <a:t>Module 2: V1_06282024</a:t>
            </a:r>
          </a:p>
        </p:txBody>
      </p:sp>
      <p:sp>
        <p:nvSpPr>
          <p:cNvPr id="3" name="Rectangle 2">
            <a:extLst>
              <a:ext uri="{FF2B5EF4-FFF2-40B4-BE49-F238E27FC236}">
                <a16:creationId xmlns:a16="http://schemas.microsoft.com/office/drawing/2014/main" id="{CCB6A2E6-D4AE-374A-A85C-9A4D8AE72692}"/>
              </a:ext>
            </a:extLst>
          </p:cNvPr>
          <p:cNvSpPr/>
          <p:nvPr/>
        </p:nvSpPr>
        <p:spPr>
          <a:xfrm>
            <a:off x="19980" y="6481136"/>
            <a:ext cx="12258470" cy="276999"/>
          </a:xfrm>
          <a:prstGeom prst="rect">
            <a:avLst/>
          </a:prstGeom>
        </p:spPr>
        <p:txBody>
          <a:bodyPr wrap="square">
            <a:spAutoFit/>
          </a:bodyPr>
          <a:lstStyle/>
          <a:p>
            <a:pPr algn="ctr"/>
            <a:r>
              <a:rPr lang="en-US" sz="600">
                <a:solidFill>
                  <a:schemeClr val="bg1"/>
                </a:solidFill>
                <a:latin typeface="Calibri" panose="020F0502020204030204" pitchFamily="34" charset="0"/>
              </a:rPr>
              <a:t>Copyright ©</a:t>
            </a:r>
            <a:r>
              <a:rPr lang="en-US" sz="600" dirty="0">
                <a:solidFill>
                  <a:schemeClr val="bg1"/>
                </a:solidFill>
                <a:latin typeface="Calibri" panose="020F0502020204030204" pitchFamily="34" charset="0"/>
              </a:rPr>
              <a:t>2024 </a:t>
            </a:r>
            <a:r>
              <a:rPr lang="en-US" sz="600">
                <a:solidFill>
                  <a:schemeClr val="bg1"/>
                </a:solidFill>
                <a:latin typeface="Calibri" panose="020F0502020204030204" pitchFamily="34" charset="0"/>
              </a:rPr>
              <a:t>Health Management Associates, Inc. All rights reserved. The content of this presentation is PROPRIETARY and CONFIDENTIAL to Health Management Associates, Inc. and only for the information of the intended recipient. Do not use, publish or redistribute without written permission from Health Management Associates, Inc.</a:t>
            </a:r>
            <a:endParaRPr lang="en-US" sz="600" dirty="0">
              <a:solidFill>
                <a:schemeClr val="bg1"/>
              </a:solidFill>
              <a:latin typeface="Calibri" panose="020F0502020204030204" pitchFamily="34" charset="0"/>
            </a:endParaRPr>
          </a:p>
          <a:p>
            <a:pPr algn="ctr"/>
            <a:r>
              <a:rPr lang="en-US" sz="600" b="0" i="0" u="none" strike="noStrike" dirty="0">
                <a:solidFill>
                  <a:schemeClr val="bg2"/>
                </a:solidFill>
                <a:effectLst/>
              </a:rPr>
              <a:t>Module 2: V1_06282024</a:t>
            </a:r>
            <a:endParaRPr lang="en-US" sz="400" dirty="0">
              <a:solidFill>
                <a:schemeClr val="bg2"/>
              </a:solidFill>
            </a:endParaRPr>
          </a:p>
        </p:txBody>
      </p:sp>
      <p:pic>
        <p:nvPicPr>
          <p:cNvPr id="8" name="Picture Placeholder 7" descr="White puzzle with one red piece">
            <a:extLst>
              <a:ext uri="{FF2B5EF4-FFF2-40B4-BE49-F238E27FC236}">
                <a16:creationId xmlns:a16="http://schemas.microsoft.com/office/drawing/2014/main" id="{01F8008F-F427-C43F-E7B9-8A4E06949998}"/>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24564" b="24564"/>
          <a:stretch/>
        </p:blipFill>
        <p:spPr/>
      </p:pic>
    </p:spTree>
    <p:extLst>
      <p:ext uri="{BB962C8B-B14F-4D97-AF65-F5344CB8AC3E}">
        <p14:creationId xmlns:p14="http://schemas.microsoft.com/office/powerpoint/2010/main" val="97489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276999"/>
          </a:xfrm>
        </p:spPr>
        <p:txBody>
          <a:bodyPr/>
          <a:lstStyle/>
          <a:p>
            <a:r>
              <a:rPr lang="en-US"/>
              <a:t>Effective Transition Planning: Best Practices</a:t>
            </a:r>
          </a:p>
        </p:txBody>
      </p:sp>
      <p:sp>
        <p:nvSpPr>
          <p:cNvPr id="5" name="TextBox 4">
            <a:extLst>
              <a:ext uri="{FF2B5EF4-FFF2-40B4-BE49-F238E27FC236}">
                <a16:creationId xmlns:a16="http://schemas.microsoft.com/office/drawing/2014/main" id="{03747131-67CF-0567-9C72-FAB45322679D}"/>
              </a:ext>
            </a:extLst>
          </p:cNvPr>
          <p:cNvSpPr txBox="1"/>
          <p:nvPr/>
        </p:nvSpPr>
        <p:spPr>
          <a:xfrm>
            <a:off x="1458083" y="1200798"/>
            <a:ext cx="1045770"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a:solidFill>
                  <a:schemeClr val="tx2"/>
                </a:solidFill>
                <a:sym typeface="Helvetica Light"/>
              </a:rPr>
              <a:t>Discharge Follow up</a:t>
            </a:r>
          </a:p>
        </p:txBody>
      </p:sp>
      <p:sp>
        <p:nvSpPr>
          <p:cNvPr id="6" name="TextBox 5">
            <a:extLst>
              <a:ext uri="{FF2B5EF4-FFF2-40B4-BE49-F238E27FC236}">
                <a16:creationId xmlns:a16="http://schemas.microsoft.com/office/drawing/2014/main" id="{948F4BF4-3BE9-2BEC-5625-1243659CFA1E}"/>
              </a:ext>
            </a:extLst>
          </p:cNvPr>
          <p:cNvSpPr txBox="1"/>
          <p:nvPr/>
        </p:nvSpPr>
        <p:spPr>
          <a:xfrm>
            <a:off x="1458081" y="1520046"/>
            <a:ext cx="8643181" cy="2379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algn="l"/>
            <a:r>
              <a:rPr lang="en-US" sz="1600" dirty="0">
                <a:solidFill>
                  <a:schemeClr val="tx2"/>
                </a:solidFill>
                <a:ea typeface="Calibri"/>
                <a:cs typeface="Calibri"/>
              </a:rPr>
              <a:t>Coordinate with families to follow up post-discharge to ensure that parents feel knowledgeable and comfortable, that environment and equipment are suitable for their child as planned, no gaps in care are occurring, and that no new needs have been discovered not previously planned for. </a:t>
            </a:r>
          </a:p>
          <a:p>
            <a:pPr marL="285750" indent="-285750" algn="l">
              <a:buFont typeface="Arial" panose="020B0604020202020204" pitchFamily="34" charset="0"/>
              <a:buChar char="•"/>
            </a:pPr>
            <a:r>
              <a:rPr lang="en-US" sz="1600" dirty="0">
                <a:solidFill>
                  <a:schemeClr val="tx2"/>
                </a:solidFill>
                <a:ea typeface="Calibri"/>
                <a:cs typeface="Calibri"/>
              </a:rPr>
              <a:t>This will be especially important for:</a:t>
            </a:r>
          </a:p>
          <a:p>
            <a:pPr marL="742950" lvl="1" indent="-285750">
              <a:buFont typeface="Arial" panose="020B0604020202020204" pitchFamily="34" charset="0"/>
              <a:buChar char="•"/>
            </a:pPr>
            <a:r>
              <a:rPr lang="en-US" sz="1600" dirty="0">
                <a:solidFill>
                  <a:schemeClr val="tx2"/>
                </a:solidFill>
                <a:ea typeface="Calibri"/>
                <a:cs typeface="Calibri"/>
              </a:rPr>
              <a:t>Any special equipment such as ventilators and oxygen</a:t>
            </a:r>
          </a:p>
          <a:p>
            <a:pPr marL="742950" lvl="1" indent="-285750">
              <a:buFont typeface="Arial" panose="020B0604020202020204" pitchFamily="34" charset="0"/>
              <a:buChar char="•"/>
            </a:pPr>
            <a:r>
              <a:rPr lang="en-US" sz="1600" dirty="0">
                <a:solidFill>
                  <a:schemeClr val="tx2"/>
                </a:solidFill>
                <a:ea typeface="Calibri"/>
                <a:cs typeface="Calibri"/>
              </a:rPr>
              <a:t>Medications</a:t>
            </a:r>
          </a:p>
          <a:p>
            <a:pPr marL="742950" lvl="1" indent="-285750">
              <a:buFont typeface="Arial" panose="020B0604020202020204" pitchFamily="34" charset="0"/>
              <a:buChar char="•"/>
            </a:pPr>
            <a:r>
              <a:rPr lang="en-US" sz="1600" dirty="0">
                <a:solidFill>
                  <a:schemeClr val="tx2"/>
                </a:solidFill>
                <a:ea typeface="Calibri"/>
                <a:cs typeface="Calibri"/>
              </a:rPr>
              <a:t>Private Duty Nursing Coverage</a:t>
            </a:r>
          </a:p>
          <a:p>
            <a:pPr algn="l"/>
            <a:endParaRPr lang="en-US" sz="1600" dirty="0">
              <a:solidFill>
                <a:schemeClr val="tx2"/>
              </a:solidFill>
              <a:ea typeface="Calibri"/>
              <a:cs typeface="Calibri"/>
            </a:endParaRPr>
          </a:p>
          <a:p>
            <a:pPr algn="l"/>
            <a:endParaRPr lang="en-US" sz="2000" dirty="0">
              <a:solidFill>
                <a:schemeClr val="tx2"/>
              </a:solidFill>
              <a:ea typeface="Calibri"/>
              <a:cs typeface="Calibri"/>
            </a:endParaRPr>
          </a:p>
        </p:txBody>
      </p:sp>
      <p:sp>
        <p:nvSpPr>
          <p:cNvPr id="8" name="TextBox 7">
            <a:extLst>
              <a:ext uri="{FF2B5EF4-FFF2-40B4-BE49-F238E27FC236}">
                <a16:creationId xmlns:a16="http://schemas.microsoft.com/office/drawing/2014/main" id="{82A33BBE-7450-11A2-5B7C-27801910633D}"/>
              </a:ext>
            </a:extLst>
          </p:cNvPr>
          <p:cNvSpPr txBox="1"/>
          <p:nvPr/>
        </p:nvSpPr>
        <p:spPr>
          <a:xfrm>
            <a:off x="1458081" y="3315324"/>
            <a:ext cx="1134658"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a:solidFill>
                  <a:schemeClr val="tx2"/>
                </a:solidFill>
                <a:sym typeface="Helvetica Light"/>
              </a:rPr>
              <a:t>Check-ins</a:t>
            </a:r>
          </a:p>
        </p:txBody>
      </p:sp>
      <p:sp>
        <p:nvSpPr>
          <p:cNvPr id="9" name="TextBox 8">
            <a:extLst>
              <a:ext uri="{FF2B5EF4-FFF2-40B4-BE49-F238E27FC236}">
                <a16:creationId xmlns:a16="http://schemas.microsoft.com/office/drawing/2014/main" id="{C18C15AA-56F6-72BA-1C10-A3E9C71D0166}"/>
              </a:ext>
            </a:extLst>
          </p:cNvPr>
          <p:cNvSpPr txBox="1"/>
          <p:nvPr/>
        </p:nvSpPr>
        <p:spPr>
          <a:xfrm>
            <a:off x="1458081" y="3657515"/>
            <a:ext cx="6914392" cy="8410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algn="l"/>
            <a:r>
              <a:rPr lang="en-US" sz="1600" dirty="0">
                <a:solidFill>
                  <a:schemeClr val="tx2"/>
                </a:solidFill>
                <a:ea typeface="Calibri"/>
                <a:cs typeface="Calibri"/>
              </a:rPr>
              <a:t>Establish frequent check-ins with family to identify and address issues early as they emerge. Consider alternative ways for the family to connect with you, as needed and according to their needs and preferences.</a:t>
            </a:r>
          </a:p>
        </p:txBody>
      </p:sp>
      <p:sp>
        <p:nvSpPr>
          <p:cNvPr id="10" name="TextBox 9">
            <a:extLst>
              <a:ext uri="{FF2B5EF4-FFF2-40B4-BE49-F238E27FC236}">
                <a16:creationId xmlns:a16="http://schemas.microsoft.com/office/drawing/2014/main" id="{64FEAF18-584C-C2BE-BEA0-1C7B2C1F8854}"/>
              </a:ext>
            </a:extLst>
          </p:cNvPr>
          <p:cNvSpPr txBox="1"/>
          <p:nvPr/>
        </p:nvSpPr>
        <p:spPr>
          <a:xfrm>
            <a:off x="1458081" y="4498516"/>
            <a:ext cx="3396946"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dirty="0">
                <a:solidFill>
                  <a:schemeClr val="tx2"/>
                </a:solidFill>
                <a:sym typeface="Helvetica Light"/>
              </a:rPr>
              <a:t>Reconvening the Multidisciplinary Team (MDT)</a:t>
            </a:r>
          </a:p>
        </p:txBody>
      </p:sp>
      <p:sp>
        <p:nvSpPr>
          <p:cNvPr id="11" name="TextBox 10">
            <a:extLst>
              <a:ext uri="{FF2B5EF4-FFF2-40B4-BE49-F238E27FC236}">
                <a16:creationId xmlns:a16="http://schemas.microsoft.com/office/drawing/2014/main" id="{112E5157-C4D1-8AB6-5934-3E3722CCDC24}"/>
              </a:ext>
            </a:extLst>
          </p:cNvPr>
          <p:cNvSpPr txBox="1"/>
          <p:nvPr/>
        </p:nvSpPr>
        <p:spPr>
          <a:xfrm>
            <a:off x="1458081" y="4823744"/>
            <a:ext cx="5476119" cy="5947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a:defRPr/>
            </a:pPr>
            <a:r>
              <a:rPr lang="en-US" sz="1600" dirty="0">
                <a:solidFill>
                  <a:schemeClr val="tx2"/>
                </a:solidFill>
                <a:latin typeface="Calibri" panose="020F0502020204030204"/>
              </a:rPr>
              <a:t>As set (or convene earlier if indicated) conduct an MDT to comprehensively assess any ongoing and new needs.</a:t>
            </a:r>
            <a:endParaRPr lang="en-US" sz="1600" dirty="0">
              <a:solidFill>
                <a:schemeClr val="tx2"/>
              </a:solidFill>
            </a:endParaRPr>
          </a:p>
        </p:txBody>
      </p:sp>
      <p:sp>
        <p:nvSpPr>
          <p:cNvPr id="12" name="Oval 11">
            <a:extLst>
              <a:ext uri="{FF2B5EF4-FFF2-40B4-BE49-F238E27FC236}">
                <a16:creationId xmlns:a16="http://schemas.microsoft.com/office/drawing/2014/main" id="{01C8D01F-BE94-74B8-E7D8-487FE59E3B5D}"/>
              </a:ext>
            </a:extLst>
          </p:cNvPr>
          <p:cNvSpPr/>
          <p:nvPr/>
        </p:nvSpPr>
        <p:spPr>
          <a:xfrm>
            <a:off x="518319" y="1374017"/>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1</a:t>
            </a:r>
          </a:p>
        </p:txBody>
      </p:sp>
      <p:sp>
        <p:nvSpPr>
          <p:cNvPr id="13" name="Oval 12">
            <a:extLst>
              <a:ext uri="{FF2B5EF4-FFF2-40B4-BE49-F238E27FC236}">
                <a16:creationId xmlns:a16="http://schemas.microsoft.com/office/drawing/2014/main" id="{D49CECCD-D5A8-21E0-9426-66A3D2020ADB}"/>
              </a:ext>
            </a:extLst>
          </p:cNvPr>
          <p:cNvSpPr/>
          <p:nvPr/>
        </p:nvSpPr>
        <p:spPr>
          <a:xfrm>
            <a:off x="518319" y="3439520"/>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2</a:t>
            </a:r>
          </a:p>
        </p:txBody>
      </p:sp>
      <p:sp>
        <p:nvSpPr>
          <p:cNvPr id="14" name="Oval 13">
            <a:extLst>
              <a:ext uri="{FF2B5EF4-FFF2-40B4-BE49-F238E27FC236}">
                <a16:creationId xmlns:a16="http://schemas.microsoft.com/office/drawing/2014/main" id="{BBCADD93-3DDA-DFCB-9E24-A2E66BBDFD59}"/>
              </a:ext>
            </a:extLst>
          </p:cNvPr>
          <p:cNvSpPr/>
          <p:nvPr/>
        </p:nvSpPr>
        <p:spPr>
          <a:xfrm>
            <a:off x="518319" y="4619323"/>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3</a:t>
            </a:r>
          </a:p>
        </p:txBody>
      </p:sp>
      <p:sp>
        <p:nvSpPr>
          <p:cNvPr id="2" name="TextBox 1">
            <a:extLst>
              <a:ext uri="{FF2B5EF4-FFF2-40B4-BE49-F238E27FC236}">
                <a16:creationId xmlns:a16="http://schemas.microsoft.com/office/drawing/2014/main" id="{C1178BB6-47A6-37C2-3A88-73155874D541}"/>
              </a:ext>
            </a:extLst>
          </p:cNvPr>
          <p:cNvSpPr txBox="1"/>
          <p:nvPr/>
        </p:nvSpPr>
        <p:spPr>
          <a:xfrm>
            <a:off x="119825" y="815295"/>
            <a:ext cx="4768056" cy="400110"/>
          </a:xfrm>
          <a:prstGeom prst="rect">
            <a:avLst/>
          </a:prstGeom>
          <a:noFill/>
        </p:spPr>
        <p:txBody>
          <a:bodyPr wrap="square" rtlCol="0">
            <a:spAutoFit/>
          </a:bodyPr>
          <a:lstStyle/>
          <a:p>
            <a:r>
              <a:rPr lang="en-US" sz="2000" b="1" dirty="0">
                <a:solidFill>
                  <a:schemeClr val="tx2"/>
                </a:solidFill>
              </a:rPr>
              <a:t>Post Transition Best Practices:</a:t>
            </a:r>
          </a:p>
        </p:txBody>
      </p:sp>
      <p:sp>
        <p:nvSpPr>
          <p:cNvPr id="16" name="Text Placeholder 4">
            <a:extLst>
              <a:ext uri="{FF2B5EF4-FFF2-40B4-BE49-F238E27FC236}">
                <a16:creationId xmlns:a16="http://schemas.microsoft.com/office/drawing/2014/main" id="{D28D07FD-042F-7A43-E3BC-D79AEBE2B7B4}"/>
              </a:ext>
            </a:extLst>
          </p:cNvPr>
          <p:cNvSpPr>
            <a:spLocks noGrp="1"/>
          </p:cNvSpPr>
          <p:nvPr>
            <p:ph type="body" sz="quarter" idx="13"/>
          </p:nvPr>
        </p:nvSpPr>
        <p:spPr>
          <a:xfrm>
            <a:off x="119824" y="5991225"/>
            <a:ext cx="10776775" cy="365125"/>
          </a:xfrm>
        </p:spPr>
        <p:txBody>
          <a:bodyPr>
            <a:normAutofit fontScale="92500"/>
          </a:bodyPr>
          <a:lstStyle/>
          <a:p>
            <a:r>
              <a:rPr lang="en-US" dirty="0"/>
              <a:t>1. </a:t>
            </a:r>
            <a:r>
              <a:rPr lang="en-US" dirty="0" err="1"/>
              <a:t>Savithri</a:t>
            </a:r>
            <a:r>
              <a:rPr lang="en-US" dirty="0"/>
              <a:t> </a:t>
            </a:r>
            <a:r>
              <a:rPr lang="en-US" dirty="0" err="1"/>
              <a:t>Nageswaran</a:t>
            </a:r>
            <a:r>
              <a:rPr lang="en-US" dirty="0"/>
              <a:t>, Megyn R. Sebesta, Shannon L. Golden; Transitioning Children With Medical Complexity From Hospital to Home Health Care: Implications for Hospital-Based Clinicians. Hosp </a:t>
            </a:r>
            <a:r>
              <a:rPr lang="en-US" dirty="0" err="1"/>
              <a:t>Pediatr</a:t>
            </a:r>
            <a:r>
              <a:rPr lang="en-US" dirty="0"/>
              <a:t> August 2020; 10 (8): 657–662. </a:t>
            </a:r>
            <a:r>
              <a:rPr lang="en-US" dirty="0">
                <a:hlinkClick r:id="rId3"/>
              </a:rPr>
              <a:t>https://doi.org/10.1542/hpeds.2020-0068</a:t>
            </a:r>
            <a:r>
              <a:rPr lang="en-US" dirty="0"/>
              <a:t>, Accessed: </a:t>
            </a:r>
            <a:r>
              <a:rPr lang="en-US" dirty="0">
                <a:hlinkClick r:id="rId4"/>
              </a:rPr>
              <a:t>https://publications.aap.org/hospitalpediatrics/article/10/8/657/591/Transitioning-Children-With-Medical-Complexity?autologincheck=redirected</a:t>
            </a:r>
            <a:r>
              <a:rPr lang="en-US" dirty="0"/>
              <a:t> </a:t>
            </a:r>
          </a:p>
        </p:txBody>
      </p:sp>
      <p:pic>
        <p:nvPicPr>
          <p:cNvPr id="18" name="Picture 17" descr="Person talking on phone">
            <a:extLst>
              <a:ext uri="{FF2B5EF4-FFF2-40B4-BE49-F238E27FC236}">
                <a16:creationId xmlns:a16="http://schemas.microsoft.com/office/drawing/2014/main" id="{CF836561-911D-EA7B-8666-87D481B592A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168878" y="2935741"/>
            <a:ext cx="3864768" cy="2913312"/>
          </a:xfrm>
          <a:prstGeom prst="rect">
            <a:avLst/>
          </a:prstGeom>
        </p:spPr>
      </p:pic>
      <p:sp>
        <p:nvSpPr>
          <p:cNvPr id="7" name="Slide Number Placeholder 6">
            <a:extLst>
              <a:ext uri="{FF2B5EF4-FFF2-40B4-BE49-F238E27FC236}">
                <a16:creationId xmlns:a16="http://schemas.microsoft.com/office/drawing/2014/main" id="{6AA1A80C-1840-CD47-EF99-2A3A046BA3F3}"/>
              </a:ext>
            </a:extLst>
          </p:cNvPr>
          <p:cNvSpPr>
            <a:spLocks noGrp="1"/>
          </p:cNvSpPr>
          <p:nvPr>
            <p:ph type="sldNum" sz="quarter" idx="12"/>
          </p:nvPr>
        </p:nvSpPr>
        <p:spPr/>
        <p:txBody>
          <a:bodyPr/>
          <a:lstStyle/>
          <a:p>
            <a:fld id="{DBB69489-DF73-4A76-950F-93D686310CE9}" type="slidenum">
              <a:rPr lang="en-US" smtClean="0"/>
              <a:t>10</a:t>
            </a:fld>
            <a:endParaRPr lang="en-US"/>
          </a:p>
        </p:txBody>
      </p:sp>
    </p:spTree>
    <p:extLst>
      <p:ext uri="{BB962C8B-B14F-4D97-AF65-F5344CB8AC3E}">
        <p14:creationId xmlns:p14="http://schemas.microsoft.com/office/powerpoint/2010/main" val="205610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EFFECTIVE TRANSITION PLANNING: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33892" y="3726231"/>
            <a:ext cx="5990211" cy="310777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dirty="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dirty="0">
                <a:solidFill>
                  <a:schemeClr val="bg1"/>
                </a:solidFill>
              </a:rPr>
              <a:t>What is one goal of transition care planning?</a:t>
            </a:r>
          </a:p>
          <a:p>
            <a:pPr marL="285750" indent="-285750">
              <a:buFont typeface="Arial" panose="020B0604020202020204" pitchFamily="34" charset="0"/>
              <a:buChar char="•"/>
              <a:defRPr/>
            </a:pPr>
            <a:endParaRPr lang="en-US" sz="1700" dirty="0">
              <a:solidFill>
                <a:schemeClr val="bg1"/>
              </a:solidFill>
            </a:endParaRPr>
          </a:p>
          <a:p>
            <a:pPr marL="342900" indent="-342900">
              <a:buFont typeface="Arial" panose="020B0604020202020204" pitchFamily="34" charset="0"/>
              <a:buChar char="•"/>
              <a:defRPr/>
            </a:pPr>
            <a:r>
              <a:rPr lang="en-US" sz="1700" dirty="0">
                <a:solidFill>
                  <a:schemeClr val="bg1"/>
                </a:solidFill>
              </a:rPr>
              <a:t>Name two components of a readiness assessment.</a:t>
            </a:r>
          </a:p>
          <a:p>
            <a:pPr marL="285750" indent="-285750">
              <a:buFont typeface="Arial" panose="020B0604020202020204" pitchFamily="34" charset="0"/>
              <a:buChar char="•"/>
              <a:defRPr/>
            </a:pPr>
            <a:endParaRPr lang="en-US" sz="1700" dirty="0">
              <a:solidFill>
                <a:schemeClr val="bg1"/>
              </a:solidFill>
            </a:endParaRPr>
          </a:p>
          <a:p>
            <a:pPr marL="342900" indent="-342900">
              <a:buFont typeface="Arial" panose="020B0604020202020204" pitchFamily="34" charset="0"/>
              <a:buChar char="•"/>
              <a:defRPr/>
            </a:pPr>
            <a:r>
              <a:rPr lang="en-US" sz="1700" dirty="0">
                <a:solidFill>
                  <a:schemeClr val="bg1"/>
                </a:solidFill>
              </a:rPr>
              <a:t>What is one best practice for post-transition care coordination?</a:t>
            </a:r>
          </a:p>
          <a:p>
            <a:pPr>
              <a:lnSpc>
                <a:spcPct val="155971"/>
              </a:lnSpc>
              <a:defRPr/>
            </a:pPr>
            <a:endParaRPr lang="en-US" sz="1700" dirty="0">
              <a:solidFill>
                <a:schemeClr val="bg1"/>
              </a:solidFill>
              <a:cs typeface="Calibri" panose="020F0502020204030204"/>
            </a:endParaRPr>
          </a:p>
          <a:p>
            <a:pPr>
              <a:lnSpc>
                <a:spcPct val="155971"/>
              </a:lnSpc>
              <a:defRPr/>
            </a:pPr>
            <a:endParaRPr lang="en-US" sz="1700" dirty="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sp>
        <p:nvSpPr>
          <p:cNvPr id="2" name="Slide Number Placeholder 1">
            <a:extLst>
              <a:ext uri="{FF2B5EF4-FFF2-40B4-BE49-F238E27FC236}">
                <a16:creationId xmlns:a16="http://schemas.microsoft.com/office/drawing/2014/main" id="{D738AA6E-FD51-6D2C-424A-9B71BAA09E96}"/>
              </a:ext>
            </a:extLst>
          </p:cNvPr>
          <p:cNvSpPr>
            <a:spLocks noGrp="1"/>
          </p:cNvSpPr>
          <p:nvPr>
            <p:ph type="sldNum" sz="quarter" idx="12"/>
          </p:nvPr>
        </p:nvSpPr>
        <p:spPr/>
        <p:txBody>
          <a:bodyPr/>
          <a:lstStyle/>
          <a:p>
            <a:fld id="{DBB69489-DF73-4A76-950F-93D686310CE9}" type="slidenum">
              <a:rPr lang="en-US" smtClean="0"/>
              <a:t>11</a:t>
            </a:fld>
            <a:endParaRPr lang="en-US"/>
          </a:p>
        </p:txBody>
      </p:sp>
    </p:spTree>
    <p:extLst>
      <p:ext uri="{BB962C8B-B14F-4D97-AF65-F5344CB8AC3E}">
        <p14:creationId xmlns:p14="http://schemas.microsoft.com/office/powerpoint/2010/main" val="378276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EFFECTIVE TRANSITION Planning: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97429" y="3627266"/>
            <a:ext cx="5990211" cy="3735253"/>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ea typeface="+mn-ea"/>
                <a:cs typeface="+mn-cs"/>
              </a:rPr>
              <a:t>ANSWERS</a:t>
            </a:r>
            <a:endParaRPr lang="en-US" sz="2000" b="1" i="0" u="none" strike="noStrike" kern="1200" cap="none" spc="0" normalizeH="0" baseline="0" noProof="0" dirty="0">
              <a:ln>
                <a:noFill/>
              </a:ln>
              <a:solidFill>
                <a:schemeClr val="bg1"/>
              </a:solidFill>
              <a:effectLst/>
              <a:uLnTx/>
              <a:uFillTx/>
              <a:cs typeface="Calibri" panose="020F0502020204030204"/>
            </a:endParaRPr>
          </a:p>
          <a:p>
            <a:pPr marR="0" lvl="0" algn="ctr" defTabSz="914400" rtl="0" eaLnBrk="1" fontAlgn="auto" latinLnBrk="0" hangingPunct="1">
              <a:spcBef>
                <a:spcPts val="0"/>
              </a:spcBef>
              <a:spcAft>
                <a:spcPts val="0"/>
              </a:spcAft>
              <a:buClrTx/>
              <a:buSzTx/>
              <a:tabLst/>
              <a:defRPr/>
            </a:pPr>
            <a:endParaRPr kumimoji="0" lang="en-US" sz="900" b="1" i="0" u="none" strike="noStrike" kern="1200" cap="none" spc="0" normalizeH="0" baseline="0" noProof="0" dirty="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600" dirty="0">
                <a:solidFill>
                  <a:schemeClr val="bg1"/>
                </a:solidFill>
              </a:rPr>
              <a:t>What is one goal of transition care planning?</a:t>
            </a:r>
          </a:p>
          <a:p>
            <a:pPr marL="800100" lvl="1" indent="-342900">
              <a:buFont typeface="Arial" panose="020B0604020202020204" pitchFamily="34" charset="0"/>
              <a:buChar char="•"/>
              <a:defRPr/>
            </a:pPr>
            <a:r>
              <a:rPr lang="en-US" sz="1600" b="1" dirty="0">
                <a:solidFill>
                  <a:schemeClr val="bg1"/>
                </a:solidFill>
              </a:rPr>
              <a:t>To identify issues for early intervention</a:t>
            </a:r>
          </a:p>
          <a:p>
            <a:pPr marL="800100" lvl="1" indent="-342900">
              <a:buFont typeface="Arial" panose="020B0604020202020204" pitchFamily="34" charset="0"/>
              <a:buChar char="•"/>
              <a:defRPr/>
            </a:pPr>
            <a:endParaRPr lang="en-US" sz="1600" dirty="0">
              <a:solidFill>
                <a:schemeClr val="bg1"/>
              </a:solidFill>
            </a:endParaRPr>
          </a:p>
          <a:p>
            <a:pPr marL="342900" indent="-342900">
              <a:buFont typeface="Arial" panose="020B0604020202020204" pitchFamily="34" charset="0"/>
              <a:buChar char="•"/>
              <a:defRPr/>
            </a:pPr>
            <a:r>
              <a:rPr lang="en-US" sz="1600" dirty="0">
                <a:solidFill>
                  <a:schemeClr val="bg1"/>
                </a:solidFill>
              </a:rPr>
              <a:t>Name two components of a readiness assessment.</a:t>
            </a:r>
          </a:p>
          <a:p>
            <a:pPr marL="800100" lvl="1" indent="-342900">
              <a:buFont typeface="Arial" panose="020B0604020202020204" pitchFamily="34" charset="0"/>
              <a:buChar char="•"/>
              <a:defRPr/>
            </a:pPr>
            <a:r>
              <a:rPr lang="en-US" sz="1600" b="1" dirty="0">
                <a:solidFill>
                  <a:schemeClr val="bg1"/>
                </a:solidFill>
              </a:rPr>
              <a:t>Home Evaluation &amp; Creating Emergency and Safety Plans</a:t>
            </a:r>
          </a:p>
          <a:p>
            <a:pPr marL="285750" indent="-285750">
              <a:buFont typeface="Arial" panose="020B0604020202020204" pitchFamily="34" charset="0"/>
              <a:buChar char="•"/>
              <a:defRPr/>
            </a:pPr>
            <a:endParaRPr lang="en-US" sz="1600" dirty="0">
              <a:solidFill>
                <a:schemeClr val="bg1"/>
              </a:solidFill>
            </a:endParaRPr>
          </a:p>
          <a:p>
            <a:pPr marL="342900" indent="-342900">
              <a:buFont typeface="Arial" panose="020B0604020202020204" pitchFamily="34" charset="0"/>
              <a:buChar char="•"/>
              <a:defRPr/>
            </a:pPr>
            <a:r>
              <a:rPr lang="en-US" sz="1600" dirty="0">
                <a:solidFill>
                  <a:schemeClr val="bg1"/>
                </a:solidFill>
              </a:rPr>
              <a:t>What is one best practice for post-transition care coordination?</a:t>
            </a:r>
          </a:p>
          <a:p>
            <a:pPr marL="800100" lvl="1" indent="-342900">
              <a:buFont typeface="Arial" panose="020B0604020202020204" pitchFamily="34" charset="0"/>
              <a:buChar char="•"/>
              <a:defRPr/>
            </a:pPr>
            <a:r>
              <a:rPr lang="en-US" sz="1600" b="1" dirty="0">
                <a:solidFill>
                  <a:schemeClr val="bg1"/>
                </a:solidFill>
              </a:rPr>
              <a:t>Frequent Check-ins</a:t>
            </a:r>
          </a:p>
          <a:p>
            <a:pPr marL="800100" lvl="1" indent="-342900">
              <a:buFont typeface="Arial" panose="020B0604020202020204" pitchFamily="34" charset="0"/>
              <a:buChar char="•"/>
              <a:defRPr/>
            </a:pPr>
            <a:endParaRPr lang="en-US" sz="1600" dirty="0">
              <a:solidFill>
                <a:schemeClr val="bg1"/>
              </a:solidFill>
            </a:endParaRPr>
          </a:p>
          <a:p>
            <a:pPr>
              <a:lnSpc>
                <a:spcPct val="165719"/>
              </a:lnSpc>
              <a:defRPr/>
            </a:pPr>
            <a:endParaRPr lang="en-US" sz="1600" dirty="0">
              <a:solidFill>
                <a:schemeClr val="bg1"/>
              </a:solidFill>
              <a:cs typeface="Calibri" panose="020F0502020204030204"/>
            </a:endParaRPr>
          </a:p>
          <a:p>
            <a:pPr>
              <a:lnSpc>
                <a:spcPct val="165719"/>
              </a:lnSpc>
              <a:defRPr/>
            </a:pPr>
            <a:endParaRPr lang="en-US" sz="1600" dirty="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29641" y="3697885"/>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sp>
        <p:nvSpPr>
          <p:cNvPr id="2" name="Slide Number Placeholder 1">
            <a:extLst>
              <a:ext uri="{FF2B5EF4-FFF2-40B4-BE49-F238E27FC236}">
                <a16:creationId xmlns:a16="http://schemas.microsoft.com/office/drawing/2014/main" id="{32ACC205-320F-3339-D9D2-12133B4319EC}"/>
              </a:ext>
            </a:extLst>
          </p:cNvPr>
          <p:cNvSpPr>
            <a:spLocks noGrp="1"/>
          </p:cNvSpPr>
          <p:nvPr>
            <p:ph type="sldNum" sz="quarter" idx="12"/>
          </p:nvPr>
        </p:nvSpPr>
        <p:spPr/>
        <p:txBody>
          <a:bodyPr/>
          <a:lstStyle/>
          <a:p>
            <a:fld id="{DBB69489-DF73-4A76-950F-93D686310CE9}" type="slidenum">
              <a:rPr lang="en-US" smtClean="0"/>
              <a:t>12</a:t>
            </a:fld>
            <a:endParaRPr lang="en-US"/>
          </a:p>
        </p:txBody>
      </p:sp>
    </p:spTree>
    <p:extLst>
      <p:ext uri="{BB962C8B-B14F-4D97-AF65-F5344CB8AC3E}">
        <p14:creationId xmlns:p14="http://schemas.microsoft.com/office/powerpoint/2010/main" val="408014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67C-4EB8-D3A4-5D9C-F2E72CF6CB65}"/>
              </a:ext>
            </a:extLst>
          </p:cNvPr>
          <p:cNvSpPr>
            <a:spLocks noGrp="1"/>
          </p:cNvSpPr>
          <p:nvPr>
            <p:ph type="title"/>
          </p:nvPr>
        </p:nvSpPr>
        <p:spPr/>
        <p:txBody>
          <a:bodyPr/>
          <a:lstStyle/>
          <a:p>
            <a:pPr algn="ctr"/>
            <a:r>
              <a:rPr lang="en-US">
                <a:solidFill>
                  <a:schemeClr val="tx2"/>
                </a:solidFill>
              </a:rPr>
              <a:t>Available Services and Supports</a:t>
            </a:r>
          </a:p>
        </p:txBody>
      </p:sp>
      <p:sp>
        <p:nvSpPr>
          <p:cNvPr id="3" name="Slide Number Placeholder 2">
            <a:extLst>
              <a:ext uri="{FF2B5EF4-FFF2-40B4-BE49-F238E27FC236}">
                <a16:creationId xmlns:a16="http://schemas.microsoft.com/office/drawing/2014/main" id="{209152E7-9CC0-2A12-C874-EA25DEDC9301}"/>
              </a:ext>
            </a:extLst>
          </p:cNvPr>
          <p:cNvSpPr>
            <a:spLocks noGrp="1"/>
          </p:cNvSpPr>
          <p:nvPr>
            <p:ph type="sldNum" sz="quarter" idx="12"/>
          </p:nvPr>
        </p:nvSpPr>
        <p:spPr/>
        <p:txBody>
          <a:bodyPr/>
          <a:lstStyle/>
          <a:p>
            <a:fld id="{DBB69489-DF73-4A76-950F-93D686310CE9}" type="slidenum">
              <a:rPr lang="en-US" smtClean="0"/>
              <a:t>13</a:t>
            </a:fld>
            <a:endParaRPr lang="en-US"/>
          </a:p>
        </p:txBody>
      </p:sp>
    </p:spTree>
    <p:extLst>
      <p:ext uri="{BB962C8B-B14F-4D97-AF65-F5344CB8AC3E}">
        <p14:creationId xmlns:p14="http://schemas.microsoft.com/office/powerpoint/2010/main" val="300932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EF1E27-BC18-852F-3195-CF1BF40306C9}"/>
              </a:ext>
            </a:extLst>
          </p:cNvPr>
          <p:cNvSpPr>
            <a:spLocks noGrp="1"/>
          </p:cNvSpPr>
          <p:nvPr>
            <p:ph type="title"/>
          </p:nvPr>
        </p:nvSpPr>
        <p:spPr/>
        <p:txBody>
          <a:bodyPr/>
          <a:lstStyle/>
          <a:p>
            <a:r>
              <a:rPr lang="en-US"/>
              <a:t>AVAILABLE SERVICES AND SUPPORTS: AN OVERVIEW</a:t>
            </a:r>
          </a:p>
        </p:txBody>
      </p:sp>
      <p:pic>
        <p:nvPicPr>
          <p:cNvPr id="6" name="Picture 5" descr="A person looking at the camera&#10;&#10;Description automatically generated">
            <a:extLst>
              <a:ext uri="{FF2B5EF4-FFF2-40B4-BE49-F238E27FC236}">
                <a16:creationId xmlns:a16="http://schemas.microsoft.com/office/drawing/2014/main" id="{0BB00D80-EDDB-5C6F-E98A-4E175DA420D9}"/>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506899" y="1138702"/>
            <a:ext cx="4578932" cy="1654010"/>
          </a:xfrm>
          <a:prstGeom prst="rect">
            <a:avLst/>
          </a:prstGeom>
        </p:spPr>
      </p:pic>
      <p:pic>
        <p:nvPicPr>
          <p:cNvPr id="7" name="Picture 6" descr="A picture containing person, clothing&#10;&#10;Description automatically generated">
            <a:extLst>
              <a:ext uri="{FF2B5EF4-FFF2-40B4-BE49-F238E27FC236}">
                <a16:creationId xmlns:a16="http://schemas.microsoft.com/office/drawing/2014/main" id="{AADE534A-E8AF-D87D-CDA2-75AE0C593B14}"/>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518319" y="2860157"/>
            <a:ext cx="4578932" cy="1654010"/>
          </a:xfrm>
          <a:prstGeom prst="rect">
            <a:avLst/>
          </a:prstGeom>
        </p:spPr>
      </p:pic>
      <p:pic>
        <p:nvPicPr>
          <p:cNvPr id="8" name="Picture 7" descr="A picture containing person, indoor, bandage&#10;&#10;Description automatically generated">
            <a:extLst>
              <a:ext uri="{FF2B5EF4-FFF2-40B4-BE49-F238E27FC236}">
                <a16:creationId xmlns:a16="http://schemas.microsoft.com/office/drawing/2014/main" id="{C2ABE0A6-B77A-7C76-6B24-2EA688600ADE}"/>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518319" y="4581612"/>
            <a:ext cx="4578932" cy="1647929"/>
          </a:xfrm>
          <a:prstGeom prst="rect">
            <a:avLst/>
          </a:prstGeom>
        </p:spPr>
      </p:pic>
      <p:sp>
        <p:nvSpPr>
          <p:cNvPr id="9" name="Text Placeholder 1">
            <a:extLst>
              <a:ext uri="{FF2B5EF4-FFF2-40B4-BE49-F238E27FC236}">
                <a16:creationId xmlns:a16="http://schemas.microsoft.com/office/drawing/2014/main" id="{8C1BE470-1E0E-C8F4-C8FC-A4A639EBA6AD}"/>
              </a:ext>
            </a:extLst>
          </p:cNvPr>
          <p:cNvSpPr txBox="1">
            <a:spLocks/>
          </p:cNvSpPr>
          <p:nvPr/>
        </p:nvSpPr>
        <p:spPr>
          <a:xfrm>
            <a:off x="5365295" y="1539586"/>
            <a:ext cx="6188395" cy="689806"/>
          </a:xfrm>
          <a:prstGeom prst="rect">
            <a:avLst/>
          </a:prstGeom>
        </p:spPr>
        <p:txBody>
          <a:bodyPr lIns="91214" tIns="45607" rIns="91214" bIns="45607">
            <a:noAutofit/>
          </a:bodyPr>
          <a:lstStyle>
            <a:lvl1pPr marL="342900" indent="-342900" algn="l" defTabSz="457200" rtl="0" eaLnBrk="1" latinLnBrk="0" hangingPunct="1">
              <a:spcBef>
                <a:spcPct val="20000"/>
              </a:spcBef>
              <a:buFont typeface="Calibri"/>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Calibri"/>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Calibri"/>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Calibri"/>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Calibri"/>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buNone/>
            </a:pPr>
            <a:r>
              <a:rPr lang="en-US" sz="2000" dirty="0"/>
              <a:t>The complexity of an individual’s condition does not mean they can’t be cared for at home, if that is their parent/guardian’s preference.</a:t>
            </a:r>
          </a:p>
          <a:p>
            <a:pPr marL="0" indent="0">
              <a:buNone/>
            </a:pPr>
            <a:endParaRPr lang="en-US" sz="2095" dirty="0">
              <a:solidFill>
                <a:schemeClr val="tx2"/>
              </a:solidFill>
              <a:cs typeface="CalibriLight"/>
            </a:endParaRPr>
          </a:p>
        </p:txBody>
      </p:sp>
      <p:cxnSp>
        <p:nvCxnSpPr>
          <p:cNvPr id="10" name="Straight Connector 9">
            <a:extLst>
              <a:ext uri="{FF2B5EF4-FFF2-40B4-BE49-F238E27FC236}">
                <a16:creationId xmlns:a16="http://schemas.microsoft.com/office/drawing/2014/main" id="{D60FB5EE-5FC4-5AE4-0F5B-B720FCC63566}"/>
              </a:ext>
            </a:extLst>
          </p:cNvPr>
          <p:cNvCxnSpPr>
            <a:cxnSpLocks/>
          </p:cNvCxnSpPr>
          <p:nvPr/>
        </p:nvCxnSpPr>
        <p:spPr>
          <a:xfrm>
            <a:off x="5539072" y="2695072"/>
            <a:ext cx="5814728"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1" name="Text Placeholder 1">
            <a:extLst>
              <a:ext uri="{FF2B5EF4-FFF2-40B4-BE49-F238E27FC236}">
                <a16:creationId xmlns:a16="http://schemas.microsoft.com/office/drawing/2014/main" id="{A851D1DB-941B-AB2E-4476-EADAAC765F76}"/>
              </a:ext>
            </a:extLst>
          </p:cNvPr>
          <p:cNvSpPr txBox="1">
            <a:spLocks/>
          </p:cNvSpPr>
          <p:nvPr/>
        </p:nvSpPr>
        <p:spPr>
          <a:xfrm>
            <a:off x="5352238" y="2687238"/>
            <a:ext cx="6188395" cy="689806"/>
          </a:xfrm>
          <a:prstGeom prst="rect">
            <a:avLst/>
          </a:prstGeom>
        </p:spPr>
        <p:txBody>
          <a:bodyPr lIns="91214" tIns="45607" rIns="91214" bIns="45607">
            <a:noAutofit/>
          </a:bodyPr>
          <a:lstStyle>
            <a:lvl1pPr marL="342900" indent="-342900" algn="l" defTabSz="457200" rtl="0" eaLnBrk="1" latinLnBrk="0" hangingPunct="1">
              <a:spcBef>
                <a:spcPct val="20000"/>
              </a:spcBef>
              <a:buFont typeface="Calibri"/>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Calibri"/>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Calibri"/>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Calibri"/>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Calibri"/>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lvl="0" indent="0">
              <a:buNone/>
            </a:pPr>
            <a:r>
              <a:rPr lang="en-US" sz="2000" dirty="0"/>
              <a:t>Children, youth, and young adults in nursing facilities may require multiple services and supports to help them transition home. </a:t>
            </a:r>
          </a:p>
          <a:p>
            <a:pPr marL="0" indent="0">
              <a:buNone/>
            </a:pPr>
            <a:endParaRPr lang="en-US" sz="2095" dirty="0">
              <a:solidFill>
                <a:schemeClr val="tx2"/>
              </a:solidFill>
              <a:cs typeface="CalibriLight"/>
            </a:endParaRPr>
          </a:p>
        </p:txBody>
      </p:sp>
      <p:cxnSp>
        <p:nvCxnSpPr>
          <p:cNvPr id="12" name="Straight Connector 11">
            <a:extLst>
              <a:ext uri="{FF2B5EF4-FFF2-40B4-BE49-F238E27FC236}">
                <a16:creationId xmlns:a16="http://schemas.microsoft.com/office/drawing/2014/main" id="{EF00327D-72A2-0CC4-6B85-9C54F07D4BAE}"/>
              </a:ext>
            </a:extLst>
          </p:cNvPr>
          <p:cNvCxnSpPr>
            <a:cxnSpLocks/>
          </p:cNvCxnSpPr>
          <p:nvPr/>
        </p:nvCxnSpPr>
        <p:spPr>
          <a:xfrm>
            <a:off x="5539072" y="3687162"/>
            <a:ext cx="5814728"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5" name="Text Placeholder 1">
            <a:extLst>
              <a:ext uri="{FF2B5EF4-FFF2-40B4-BE49-F238E27FC236}">
                <a16:creationId xmlns:a16="http://schemas.microsoft.com/office/drawing/2014/main" id="{8044741A-F4FC-F44F-6FDB-5196DBEB9094}"/>
              </a:ext>
            </a:extLst>
          </p:cNvPr>
          <p:cNvSpPr txBox="1">
            <a:spLocks/>
          </p:cNvSpPr>
          <p:nvPr/>
        </p:nvSpPr>
        <p:spPr>
          <a:xfrm>
            <a:off x="5365296" y="3834066"/>
            <a:ext cx="6188395" cy="1036515"/>
          </a:xfrm>
          <a:prstGeom prst="rect">
            <a:avLst/>
          </a:prstGeom>
        </p:spPr>
        <p:txBody>
          <a:bodyPr lIns="91214" tIns="45607" rIns="91214" bIns="45607">
            <a:noAutofit/>
          </a:bodyPr>
          <a:lstStyle>
            <a:lvl1pPr marL="342900" indent="-342900" algn="l" defTabSz="457200" rtl="0" eaLnBrk="1" latinLnBrk="0" hangingPunct="1">
              <a:spcBef>
                <a:spcPct val="20000"/>
              </a:spcBef>
              <a:buFont typeface="Calibri"/>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Calibri"/>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Calibri"/>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Calibri"/>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Calibri"/>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buNone/>
            </a:pPr>
            <a:r>
              <a:rPr lang="en-US" sz="2000" dirty="0"/>
              <a:t>Care Coordinators need to effectively communicate with enrollees and families about these services so they can make informed decisions. </a:t>
            </a:r>
          </a:p>
          <a:p>
            <a:pPr marL="0" indent="0">
              <a:buNone/>
            </a:pPr>
            <a:endParaRPr lang="en-US" sz="2095" dirty="0">
              <a:solidFill>
                <a:schemeClr val="tx2"/>
              </a:solidFill>
              <a:cs typeface="CalibriLight"/>
            </a:endParaRPr>
          </a:p>
        </p:txBody>
      </p:sp>
      <p:cxnSp>
        <p:nvCxnSpPr>
          <p:cNvPr id="16" name="Straight Connector 15">
            <a:extLst>
              <a:ext uri="{FF2B5EF4-FFF2-40B4-BE49-F238E27FC236}">
                <a16:creationId xmlns:a16="http://schemas.microsoft.com/office/drawing/2014/main" id="{9C860E29-05A7-35A9-D9EC-2E565BC1E199}"/>
              </a:ext>
            </a:extLst>
          </p:cNvPr>
          <p:cNvCxnSpPr>
            <a:cxnSpLocks/>
          </p:cNvCxnSpPr>
          <p:nvPr/>
        </p:nvCxnSpPr>
        <p:spPr>
          <a:xfrm>
            <a:off x="5552132" y="4972997"/>
            <a:ext cx="5814728"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7" name="Text Placeholder 1">
            <a:extLst>
              <a:ext uri="{FF2B5EF4-FFF2-40B4-BE49-F238E27FC236}">
                <a16:creationId xmlns:a16="http://schemas.microsoft.com/office/drawing/2014/main" id="{E57B0BA7-D392-7BE4-D86C-F04D47631BAE}"/>
              </a:ext>
            </a:extLst>
          </p:cNvPr>
          <p:cNvSpPr txBox="1">
            <a:spLocks/>
          </p:cNvSpPr>
          <p:nvPr/>
        </p:nvSpPr>
        <p:spPr>
          <a:xfrm>
            <a:off x="5365295" y="5094819"/>
            <a:ext cx="6188395" cy="689806"/>
          </a:xfrm>
          <a:prstGeom prst="rect">
            <a:avLst/>
          </a:prstGeom>
        </p:spPr>
        <p:txBody>
          <a:bodyPr lIns="91214" tIns="45607" rIns="91214" bIns="45607">
            <a:noAutofit/>
          </a:bodyPr>
          <a:lstStyle>
            <a:lvl1pPr marL="342900" indent="-342900" algn="l" defTabSz="457200" rtl="0" eaLnBrk="1" latinLnBrk="0" hangingPunct="1">
              <a:spcBef>
                <a:spcPct val="20000"/>
              </a:spcBef>
              <a:buFont typeface="Calibri"/>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Calibri"/>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Calibri"/>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Calibri"/>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Calibri"/>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lvl="0" indent="0">
              <a:buNone/>
            </a:pPr>
            <a:r>
              <a:rPr lang="en-US" sz="2000" dirty="0"/>
              <a:t>Services and supports will vary by county or region. Care Coordinators need to be familiar with what is available in the family’s area and actively help make connections where possible.</a:t>
            </a:r>
          </a:p>
          <a:p>
            <a:pPr marL="0" indent="0">
              <a:buNone/>
            </a:pPr>
            <a:endParaRPr lang="en-US" sz="2095" dirty="0">
              <a:solidFill>
                <a:schemeClr val="tx2"/>
              </a:solidFill>
              <a:cs typeface="CalibriLight"/>
            </a:endParaRPr>
          </a:p>
        </p:txBody>
      </p:sp>
      <p:sp>
        <p:nvSpPr>
          <p:cNvPr id="2" name="Slide Number Placeholder 1">
            <a:extLst>
              <a:ext uri="{FF2B5EF4-FFF2-40B4-BE49-F238E27FC236}">
                <a16:creationId xmlns:a16="http://schemas.microsoft.com/office/drawing/2014/main" id="{F271B5DB-C3D0-5E1A-0C07-B5CDF9B16AA4}"/>
              </a:ext>
            </a:extLst>
          </p:cNvPr>
          <p:cNvSpPr>
            <a:spLocks noGrp="1"/>
          </p:cNvSpPr>
          <p:nvPr>
            <p:ph type="sldNum" sz="quarter" idx="12"/>
          </p:nvPr>
        </p:nvSpPr>
        <p:spPr/>
        <p:txBody>
          <a:bodyPr/>
          <a:lstStyle/>
          <a:p>
            <a:fld id="{DBB69489-DF73-4A76-950F-93D686310CE9}" type="slidenum">
              <a:rPr lang="en-US" smtClean="0"/>
              <a:t>14</a:t>
            </a:fld>
            <a:endParaRPr lang="en-US"/>
          </a:p>
        </p:txBody>
      </p:sp>
    </p:spTree>
    <p:extLst>
      <p:ext uri="{BB962C8B-B14F-4D97-AF65-F5344CB8AC3E}">
        <p14:creationId xmlns:p14="http://schemas.microsoft.com/office/powerpoint/2010/main" val="549478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a:t>
            </a:r>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1672192663"/>
              </p:ext>
            </p:extLst>
          </p:nvPr>
        </p:nvGraphicFramePr>
        <p:xfrm>
          <a:off x="448490" y="1749698"/>
          <a:ext cx="11295018" cy="3604241"/>
        </p:xfrm>
        <a:graphic>
          <a:graphicData uri="http://schemas.openxmlformats.org/drawingml/2006/table">
            <a:tbl>
              <a:tblPr firstRow="1" firstCol="1" bandRow="1">
                <a:tableStyleId>{5C22544A-7EE6-4342-B048-85BDC9FD1C3A}</a:tableStyleId>
              </a:tblPr>
              <a:tblGrid>
                <a:gridCol w="1436915">
                  <a:extLst>
                    <a:ext uri="{9D8B030D-6E8A-4147-A177-3AD203B41FA5}">
                      <a16:colId xmlns:a16="http://schemas.microsoft.com/office/drawing/2014/main" val="3240218757"/>
                    </a:ext>
                  </a:extLst>
                </a:gridCol>
                <a:gridCol w="9858103">
                  <a:extLst>
                    <a:ext uri="{9D8B030D-6E8A-4147-A177-3AD203B41FA5}">
                      <a16:colId xmlns:a16="http://schemas.microsoft.com/office/drawing/2014/main" val="2858832683"/>
                    </a:ext>
                  </a:extLst>
                </a:gridCol>
              </a:tblGrid>
              <a:tr h="307353">
                <a:tc>
                  <a:txBody>
                    <a:bodyPr/>
                    <a:lstStyle/>
                    <a:p>
                      <a:pPr marL="0" marR="0" algn="l">
                        <a:lnSpc>
                          <a:spcPct val="107000"/>
                        </a:lnSpc>
                        <a:spcBef>
                          <a:spcPts val="0"/>
                        </a:spcBef>
                        <a:spcAft>
                          <a:spcPts val="0"/>
                        </a:spcAft>
                        <a:tabLst>
                          <a:tab pos="3649345" algn="l"/>
                        </a:tabLst>
                      </a:pPr>
                      <a:r>
                        <a:rPr lang="en-US" sz="1500" kern="100">
                          <a:effectLst/>
                        </a:rPr>
                        <a:t>Service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a:effectLst/>
                        </a:rPr>
                        <a:t>Description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983276595"/>
                  </a:ext>
                </a:extLst>
              </a:tr>
              <a:tr h="1520650">
                <a:tc>
                  <a:txBody>
                    <a:bodyPr/>
                    <a:lstStyle/>
                    <a:p>
                      <a:pPr marL="0" marR="0" algn="l">
                        <a:lnSpc>
                          <a:spcPct val="107000"/>
                        </a:lnSpc>
                        <a:spcBef>
                          <a:spcPts val="0"/>
                        </a:spcBef>
                        <a:spcAft>
                          <a:spcPts val="0"/>
                        </a:spcAft>
                        <a:tabLst>
                          <a:tab pos="3649345" algn="l"/>
                        </a:tabLst>
                      </a:pPr>
                      <a:r>
                        <a:rPr lang="en-US" sz="1500" kern="100" dirty="0">
                          <a:effectLst/>
                        </a:rPr>
                        <a:t>Private Duty Nursing (PDN)</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500" kern="100" dirty="0">
                          <a:effectLst/>
                        </a:rPr>
                        <a:t>One-on-one, medically necessary nursing care from a nurse </a:t>
                      </a:r>
                    </a:p>
                    <a:p>
                      <a:pPr marL="342900" marR="0" lvl="0" indent="-342900" algn="l">
                        <a:lnSpc>
                          <a:spcPct val="107000"/>
                        </a:lnSpc>
                        <a:spcBef>
                          <a:spcPts val="0"/>
                        </a:spcBef>
                        <a:spcAft>
                          <a:spcPts val="0"/>
                        </a:spcAft>
                        <a:buFont typeface="Symbol" panose="05050102010706020507" pitchFamily="18" charset="2"/>
                        <a:buChar char=""/>
                      </a:pPr>
                      <a:r>
                        <a:rPr lang="en-US" sz="1500" kern="100" dirty="0">
                          <a:effectLst/>
                        </a:rPr>
                        <a:t>These services are available in the home and the child may be eligible to receive up to 24 hours a day of PDN per day (based on diagnosis, medical condition, and needs, including Prescribed Pediatric Extended Care (PPEC) hours, if provided)</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The court has ordered the State to provide reliable PDN to any child who transitions from a nursing home to the community</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1530735384"/>
                  </a:ext>
                </a:extLst>
              </a:tr>
              <a:tr h="1297892">
                <a:tc>
                  <a:txBody>
                    <a:bodyPr/>
                    <a:lstStyle/>
                    <a:p>
                      <a:pPr marL="0" marR="0" algn="l">
                        <a:lnSpc>
                          <a:spcPct val="107000"/>
                        </a:lnSpc>
                        <a:spcBef>
                          <a:spcPts val="0"/>
                        </a:spcBef>
                        <a:spcAft>
                          <a:spcPts val="0"/>
                        </a:spcAft>
                        <a:tabLst>
                          <a:tab pos="3649345" algn="l"/>
                        </a:tabLst>
                      </a:pPr>
                      <a:r>
                        <a:rPr lang="en-US" sz="1500" kern="100" dirty="0">
                          <a:effectLst/>
                        </a:rPr>
                        <a:t>Medical Equipment and Supplies</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500" kern="100">
                          <a:effectLst/>
                        </a:rPr>
                        <a:t>Items for every day, or extended use at home, including:</a:t>
                      </a:r>
                    </a:p>
                    <a:p>
                      <a:pPr marL="742950" marR="0" lvl="1" indent="-285750" algn="l">
                        <a:lnSpc>
                          <a:spcPct val="107000"/>
                        </a:lnSpc>
                        <a:spcBef>
                          <a:spcPts val="0"/>
                        </a:spcBef>
                        <a:spcAft>
                          <a:spcPts val="0"/>
                        </a:spcAft>
                        <a:buFont typeface="Courier New" panose="02070309020205020404" pitchFamily="49" charset="0"/>
                        <a:buChar char="o"/>
                      </a:pPr>
                      <a:r>
                        <a:rPr lang="en-US" sz="1500" kern="100">
                          <a:effectLst/>
                        </a:rPr>
                        <a:t>Ventilation equipment and supplies</a:t>
                      </a:r>
                    </a:p>
                    <a:p>
                      <a:pPr marL="742950" marR="0" lvl="1" indent="-285750" algn="l">
                        <a:lnSpc>
                          <a:spcPct val="107000"/>
                        </a:lnSpc>
                        <a:spcBef>
                          <a:spcPts val="0"/>
                        </a:spcBef>
                        <a:spcAft>
                          <a:spcPts val="0"/>
                        </a:spcAft>
                        <a:buFont typeface="Courier New" panose="02070309020205020404" pitchFamily="49" charset="0"/>
                        <a:buChar char="o"/>
                      </a:pPr>
                      <a:r>
                        <a:rPr lang="en-US" sz="1500" kern="100">
                          <a:effectLst/>
                        </a:rPr>
                        <a:t>Oxygen equipment and supplies</a:t>
                      </a:r>
                    </a:p>
                    <a:p>
                      <a:pPr marL="742950" marR="0" lvl="1" indent="-285750" algn="l">
                        <a:lnSpc>
                          <a:spcPct val="107000"/>
                        </a:lnSpc>
                        <a:spcBef>
                          <a:spcPts val="0"/>
                        </a:spcBef>
                        <a:spcAft>
                          <a:spcPts val="0"/>
                        </a:spcAft>
                        <a:buFont typeface="Courier New" panose="02070309020205020404" pitchFamily="49" charset="0"/>
                        <a:buChar char="o"/>
                      </a:pPr>
                      <a:r>
                        <a:rPr lang="en-US" sz="1500" kern="100">
                          <a:effectLst/>
                        </a:rPr>
                        <a:t>Feeding equipment and supplies</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a:effectLst/>
                        </a:rPr>
                        <a:t>Mobility devices such as a wheelchair</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2448433446"/>
                  </a:ext>
                </a:extLst>
              </a:tr>
              <a:tr h="307353">
                <a:tc>
                  <a:txBody>
                    <a:bodyPr/>
                    <a:lstStyle/>
                    <a:p>
                      <a:pPr marL="0" marR="0" algn="l">
                        <a:lnSpc>
                          <a:spcPct val="107000"/>
                        </a:lnSpc>
                        <a:spcBef>
                          <a:spcPts val="0"/>
                        </a:spcBef>
                        <a:spcAft>
                          <a:spcPts val="0"/>
                        </a:spcAft>
                        <a:tabLst>
                          <a:tab pos="3649345" algn="l"/>
                        </a:tabLst>
                      </a:pPr>
                      <a:r>
                        <a:rPr lang="en-US" sz="1500" kern="100" dirty="0">
                          <a:effectLst/>
                        </a:rPr>
                        <a:t>Medical Transportation</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Non-emergency Medical Transportation for the child and a caregiver to get to and from medical appointments</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3381480400"/>
                  </a:ext>
                </a:extLst>
              </a:tr>
            </a:tbl>
          </a:graphicData>
        </a:graphic>
      </p:graphicFrame>
      <p:sp>
        <p:nvSpPr>
          <p:cNvPr id="5" name="Slide Number Placeholder 4">
            <a:extLst>
              <a:ext uri="{FF2B5EF4-FFF2-40B4-BE49-F238E27FC236}">
                <a16:creationId xmlns:a16="http://schemas.microsoft.com/office/drawing/2014/main" id="{BBFAFA00-49E6-191C-B830-637CB7B969A3}"/>
              </a:ext>
            </a:extLst>
          </p:cNvPr>
          <p:cNvSpPr>
            <a:spLocks noGrp="1"/>
          </p:cNvSpPr>
          <p:nvPr>
            <p:ph type="sldNum" sz="quarter" idx="12"/>
          </p:nvPr>
        </p:nvSpPr>
        <p:spPr/>
        <p:txBody>
          <a:bodyPr/>
          <a:lstStyle/>
          <a:p>
            <a:fld id="{DBB69489-DF73-4A76-950F-93D686310CE9}" type="slidenum">
              <a:rPr lang="en-US" smtClean="0"/>
              <a:t>15</a:t>
            </a:fld>
            <a:endParaRPr lang="en-US"/>
          </a:p>
        </p:txBody>
      </p:sp>
    </p:spTree>
    <p:extLst>
      <p:ext uri="{BB962C8B-B14F-4D97-AF65-F5344CB8AC3E}">
        <p14:creationId xmlns:p14="http://schemas.microsoft.com/office/powerpoint/2010/main" val="317503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a:t>
            </a:r>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3826659396"/>
              </p:ext>
            </p:extLst>
          </p:nvPr>
        </p:nvGraphicFramePr>
        <p:xfrm>
          <a:off x="448490" y="1606092"/>
          <a:ext cx="11295018" cy="4154580"/>
        </p:xfrm>
        <a:graphic>
          <a:graphicData uri="http://schemas.openxmlformats.org/drawingml/2006/table">
            <a:tbl>
              <a:tblPr firstRow="1" firstCol="1" bandRow="1">
                <a:tableStyleId>{5C22544A-7EE6-4342-B048-85BDC9FD1C3A}</a:tableStyleId>
              </a:tblPr>
              <a:tblGrid>
                <a:gridCol w="1436915">
                  <a:extLst>
                    <a:ext uri="{9D8B030D-6E8A-4147-A177-3AD203B41FA5}">
                      <a16:colId xmlns:a16="http://schemas.microsoft.com/office/drawing/2014/main" val="3240218757"/>
                    </a:ext>
                  </a:extLst>
                </a:gridCol>
                <a:gridCol w="9858103">
                  <a:extLst>
                    <a:ext uri="{9D8B030D-6E8A-4147-A177-3AD203B41FA5}">
                      <a16:colId xmlns:a16="http://schemas.microsoft.com/office/drawing/2014/main" val="2858832683"/>
                    </a:ext>
                  </a:extLst>
                </a:gridCol>
              </a:tblGrid>
              <a:tr h="178705">
                <a:tc>
                  <a:txBody>
                    <a:bodyPr/>
                    <a:lstStyle/>
                    <a:p>
                      <a:pPr marL="0" marR="0" algn="l">
                        <a:lnSpc>
                          <a:spcPct val="107000"/>
                        </a:lnSpc>
                        <a:spcBef>
                          <a:spcPts val="0"/>
                        </a:spcBef>
                        <a:spcAft>
                          <a:spcPts val="0"/>
                        </a:spcAft>
                        <a:tabLst>
                          <a:tab pos="3649345" algn="l"/>
                        </a:tabLst>
                      </a:pPr>
                      <a:r>
                        <a:rPr lang="en-US" sz="1500" kern="100">
                          <a:effectLst/>
                        </a:rPr>
                        <a:t>Service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a:effectLst/>
                        </a:rPr>
                        <a:t>Description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983276595"/>
                  </a:ext>
                </a:extLst>
              </a:tr>
              <a:tr h="1515923">
                <a:tc>
                  <a:txBody>
                    <a:bodyPr/>
                    <a:lstStyle/>
                    <a:p>
                      <a:pPr marL="0" marR="0" algn="l">
                        <a:lnSpc>
                          <a:spcPct val="107000"/>
                        </a:lnSpc>
                        <a:spcBef>
                          <a:spcPts val="0"/>
                        </a:spcBef>
                        <a:spcAft>
                          <a:spcPts val="0"/>
                        </a:spcAft>
                        <a:tabLst>
                          <a:tab pos="3649345" algn="l"/>
                        </a:tabLst>
                      </a:pPr>
                      <a:r>
                        <a:rPr lang="en-US" sz="1500" kern="100" dirty="0">
                          <a:effectLst/>
                        </a:rPr>
                        <a:t>Prescribed Pediatric Extended Care (PPEC)</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500" kern="100" dirty="0">
                          <a:effectLst/>
                        </a:rPr>
                        <a:t>Centers for children through age 20</a:t>
                      </a:r>
                    </a:p>
                    <a:p>
                      <a:pPr marL="342900" marR="0" lvl="0" indent="-342900" algn="l">
                        <a:lnSpc>
                          <a:spcPct val="107000"/>
                        </a:lnSpc>
                        <a:spcBef>
                          <a:spcPts val="0"/>
                        </a:spcBef>
                        <a:spcAft>
                          <a:spcPts val="0"/>
                        </a:spcAft>
                        <a:buFont typeface="Symbol" panose="05050102010706020507" pitchFamily="18" charset="2"/>
                        <a:buChar char=""/>
                      </a:pPr>
                      <a:r>
                        <a:rPr lang="en-US" sz="1500" kern="100" dirty="0">
                          <a:effectLst/>
                        </a:rPr>
                        <a:t>Provides skilled nursing supervision, medical services, nursing services, personal care, psychosocial services, respiratory therapy services, and developmental therapies in a non-residential setting</a:t>
                      </a:r>
                    </a:p>
                    <a:p>
                      <a:pPr marL="342900" marR="0" lvl="0" indent="-342900" algn="l">
                        <a:lnSpc>
                          <a:spcPct val="107000"/>
                        </a:lnSpc>
                        <a:spcBef>
                          <a:spcPts val="0"/>
                        </a:spcBef>
                        <a:spcAft>
                          <a:spcPts val="0"/>
                        </a:spcAft>
                        <a:buFont typeface="Symbol" panose="05050102010706020507" pitchFamily="18" charset="2"/>
                        <a:buChar char=""/>
                      </a:pPr>
                      <a:r>
                        <a:rPr lang="en-US" sz="1500" kern="100" dirty="0">
                          <a:effectLst/>
                        </a:rPr>
                        <a:t>Transportation is provided by the PPEC Center</a:t>
                      </a:r>
                    </a:p>
                    <a:p>
                      <a:pPr marL="342900" marR="0" lvl="0" indent="-342900" algn="l">
                        <a:lnSpc>
                          <a:spcPct val="107000"/>
                        </a:lnSpc>
                        <a:spcBef>
                          <a:spcPts val="0"/>
                        </a:spcBef>
                        <a:spcAft>
                          <a:spcPts val="0"/>
                        </a:spcAft>
                        <a:buFont typeface="Symbol" panose="05050102010706020507" pitchFamily="18" charset="2"/>
                        <a:buChar char=""/>
                      </a:pPr>
                      <a:r>
                        <a:rPr lang="en-US" sz="1500" kern="100" dirty="0">
                          <a:effectLst/>
                        </a:rPr>
                        <a:t>Provides caregiver training</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Available for up to 12 hours a day</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2635150483"/>
                  </a:ext>
                </a:extLst>
              </a:tr>
              <a:tr h="770803">
                <a:tc>
                  <a:txBody>
                    <a:bodyPr/>
                    <a:lstStyle/>
                    <a:p>
                      <a:pPr marL="0" marR="0" algn="l">
                        <a:lnSpc>
                          <a:spcPct val="107000"/>
                        </a:lnSpc>
                        <a:spcBef>
                          <a:spcPts val="0"/>
                        </a:spcBef>
                        <a:spcAft>
                          <a:spcPts val="0"/>
                        </a:spcAft>
                        <a:tabLst>
                          <a:tab pos="3649345" algn="l"/>
                        </a:tabLst>
                      </a:pPr>
                      <a:r>
                        <a:rPr lang="en-US" sz="1500" kern="100" dirty="0">
                          <a:effectLst/>
                        </a:rPr>
                        <a:t>Medical Foster Care</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500" kern="100" dirty="0">
                          <a:effectLst/>
                        </a:rPr>
                        <a:t>A program for children through age 20</a:t>
                      </a:r>
                    </a:p>
                    <a:p>
                      <a:pPr marL="342900" marR="0" lvl="0" indent="-342900" algn="l">
                        <a:lnSpc>
                          <a:spcPct val="107000"/>
                        </a:lnSpc>
                        <a:spcBef>
                          <a:spcPts val="0"/>
                        </a:spcBef>
                        <a:spcAft>
                          <a:spcPts val="0"/>
                        </a:spcAft>
                        <a:buFont typeface="Symbol" panose="05050102010706020507" pitchFamily="18" charset="2"/>
                        <a:buChar char=""/>
                      </a:pPr>
                      <a:r>
                        <a:rPr lang="en-US" sz="1500" kern="100" dirty="0">
                          <a:effectLst/>
                        </a:rPr>
                        <a:t>Provides temporary placement for 24-hour care in a licensed foster home with specially trained foster parents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Participation in this program is time-limited unless the child is in state custody</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1860866398"/>
                  </a:ext>
                </a:extLst>
              </a:tr>
              <a:tr h="818300">
                <a:tc>
                  <a:txBody>
                    <a:bodyPr/>
                    <a:lstStyle/>
                    <a:p>
                      <a:pPr marL="0" marR="0" algn="l">
                        <a:lnSpc>
                          <a:spcPct val="107000"/>
                        </a:lnSpc>
                        <a:spcBef>
                          <a:spcPts val="0"/>
                        </a:spcBef>
                        <a:spcAft>
                          <a:spcPts val="0"/>
                        </a:spcAft>
                        <a:tabLst>
                          <a:tab pos="3649345" algn="l"/>
                        </a:tabLst>
                      </a:pPr>
                      <a:r>
                        <a:rPr lang="en-US" sz="1500" kern="100">
                          <a:effectLst/>
                        </a:rPr>
                        <a:t>Family-to-Family Home Visits</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An opportunity for families to visit other family homes where children are receiving PDN in the home</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During the visit, they will observe PDN provided to the child and have an opportunity to ask questions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Visits can be in-person or virtual and the child’s care coordinator can accompany the family</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1031293098"/>
                  </a:ext>
                </a:extLst>
              </a:tr>
              <a:tr h="815810">
                <a:tc>
                  <a:txBody>
                    <a:bodyPr/>
                    <a:lstStyle/>
                    <a:p>
                      <a:pPr marL="0" marR="0" algn="l">
                        <a:lnSpc>
                          <a:spcPct val="107000"/>
                        </a:lnSpc>
                        <a:spcBef>
                          <a:spcPts val="0"/>
                        </a:spcBef>
                        <a:spcAft>
                          <a:spcPts val="0"/>
                        </a:spcAft>
                        <a:tabLst>
                          <a:tab pos="3649345" algn="l"/>
                        </a:tabLst>
                      </a:pPr>
                      <a:r>
                        <a:rPr lang="en-US" sz="1500" kern="100">
                          <a:effectLst/>
                        </a:rPr>
                        <a:t>Family-to-Family Peer Support</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An opportunity to connect the family to another family that has received PDN for a child with Complex Medical Needs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Interactions may be one-on-one, or with a group of families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Interactions may be in-person, virtual, or by phone</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2358592435"/>
                  </a:ext>
                </a:extLst>
              </a:tr>
            </a:tbl>
          </a:graphicData>
        </a:graphic>
      </p:graphicFrame>
      <p:sp>
        <p:nvSpPr>
          <p:cNvPr id="5" name="Slide Number Placeholder 4">
            <a:extLst>
              <a:ext uri="{FF2B5EF4-FFF2-40B4-BE49-F238E27FC236}">
                <a16:creationId xmlns:a16="http://schemas.microsoft.com/office/drawing/2014/main" id="{5C146076-85B9-8FB8-FF92-3BFBC492A4CE}"/>
              </a:ext>
            </a:extLst>
          </p:cNvPr>
          <p:cNvSpPr>
            <a:spLocks noGrp="1"/>
          </p:cNvSpPr>
          <p:nvPr>
            <p:ph type="sldNum" sz="quarter" idx="12"/>
          </p:nvPr>
        </p:nvSpPr>
        <p:spPr/>
        <p:txBody>
          <a:bodyPr/>
          <a:lstStyle/>
          <a:p>
            <a:fld id="{DBB69489-DF73-4A76-950F-93D686310CE9}" type="slidenum">
              <a:rPr lang="en-US" smtClean="0"/>
              <a:t>16</a:t>
            </a:fld>
            <a:endParaRPr lang="en-US"/>
          </a:p>
        </p:txBody>
      </p:sp>
    </p:spTree>
    <p:extLst>
      <p:ext uri="{BB962C8B-B14F-4D97-AF65-F5344CB8AC3E}">
        <p14:creationId xmlns:p14="http://schemas.microsoft.com/office/powerpoint/2010/main" val="218423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a:t>
            </a:r>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1740575505"/>
              </p:ext>
            </p:extLst>
          </p:nvPr>
        </p:nvGraphicFramePr>
        <p:xfrm>
          <a:off x="448490" y="1538609"/>
          <a:ext cx="11295018" cy="3780781"/>
        </p:xfrm>
        <a:graphic>
          <a:graphicData uri="http://schemas.openxmlformats.org/drawingml/2006/table">
            <a:tbl>
              <a:tblPr firstRow="1" firstCol="1" bandRow="1">
                <a:tableStyleId>{5C22544A-7EE6-4342-B048-85BDC9FD1C3A}</a:tableStyleId>
              </a:tblPr>
              <a:tblGrid>
                <a:gridCol w="1489166">
                  <a:extLst>
                    <a:ext uri="{9D8B030D-6E8A-4147-A177-3AD203B41FA5}">
                      <a16:colId xmlns:a16="http://schemas.microsoft.com/office/drawing/2014/main" val="3240218757"/>
                    </a:ext>
                  </a:extLst>
                </a:gridCol>
                <a:gridCol w="9805852">
                  <a:extLst>
                    <a:ext uri="{9D8B030D-6E8A-4147-A177-3AD203B41FA5}">
                      <a16:colId xmlns:a16="http://schemas.microsoft.com/office/drawing/2014/main" val="2858832683"/>
                    </a:ext>
                  </a:extLst>
                </a:gridCol>
              </a:tblGrid>
              <a:tr h="239461">
                <a:tc>
                  <a:txBody>
                    <a:bodyPr/>
                    <a:lstStyle/>
                    <a:p>
                      <a:pPr marL="0" marR="0" algn="l">
                        <a:lnSpc>
                          <a:spcPct val="107000"/>
                        </a:lnSpc>
                        <a:spcBef>
                          <a:spcPts val="0"/>
                        </a:spcBef>
                        <a:spcAft>
                          <a:spcPts val="0"/>
                        </a:spcAft>
                        <a:tabLst>
                          <a:tab pos="3649345" algn="l"/>
                        </a:tabLst>
                      </a:pPr>
                      <a:r>
                        <a:rPr lang="en-US" sz="1500" kern="100">
                          <a:effectLst/>
                        </a:rPr>
                        <a:t>Service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a:effectLst/>
                        </a:rPr>
                        <a:t>Description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983276595"/>
                  </a:ext>
                </a:extLst>
              </a:tr>
              <a:tr h="796009">
                <a:tc>
                  <a:txBody>
                    <a:bodyPr/>
                    <a:lstStyle/>
                    <a:p>
                      <a:pPr marL="0" marR="0" algn="l">
                        <a:lnSpc>
                          <a:spcPct val="107000"/>
                        </a:lnSpc>
                        <a:spcBef>
                          <a:spcPts val="0"/>
                        </a:spcBef>
                        <a:spcAft>
                          <a:spcPts val="0"/>
                        </a:spcAft>
                        <a:tabLst>
                          <a:tab pos="3649345" algn="l"/>
                        </a:tabLst>
                      </a:pPr>
                      <a:r>
                        <a:rPr lang="en-US" sz="1500" kern="100">
                          <a:effectLst/>
                        </a:rPr>
                        <a:t>Expanded Benefits</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rPr>
                        <a:t>Benefits that are offered by the child’s health plan, in addition to the standard benefit package (such as housing assistance, home delivered meals, trips to non-medical appointments, and transition assistance from the nursing facility to home)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1083163040"/>
                  </a:ext>
                </a:extLst>
              </a:tr>
              <a:tr h="2745311">
                <a:tc>
                  <a:txBody>
                    <a:bodyPr/>
                    <a:lstStyle/>
                    <a:p>
                      <a:pPr marL="0" marR="0" algn="l">
                        <a:lnSpc>
                          <a:spcPct val="107000"/>
                        </a:lnSpc>
                        <a:spcBef>
                          <a:spcPts val="0"/>
                        </a:spcBef>
                        <a:spcAft>
                          <a:spcPts val="0"/>
                        </a:spcAft>
                        <a:tabLst>
                          <a:tab pos="3649345" algn="l"/>
                        </a:tabLst>
                      </a:pPr>
                      <a:r>
                        <a:rPr lang="en-US" sz="1500" kern="100" dirty="0">
                          <a:effectLst/>
                        </a:rPr>
                        <a:t>Developmental Disabilities Individual Budgeting (iBudget) Waiver Program</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The iBudget Waiver Program is designed to promote and maintain the health of individuals with developmental disabilities and to provide medically necessary supports and services to prevent placement in a nursing home</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Services are for eligible children 3 or older with a developmental disability</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Services include:</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rPr>
                        <a:t>Home Modifications: Adaptations to home for accessibility, such as ramps and door-widening</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rPr>
                        <a:t>Vehicle Modifications: Adaptations to the vehicle for accessibility, including portable ramps</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rPr>
                        <a:t>Consumable Medical Supplies: such as diapers, wipes, and pads</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rPr>
                        <a:t>Residential Habilitation: Enables eligible children to live in licensed group homes up to 24 hours a day with nursing services and medical supervision</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rPr>
                        <a:t>As the child’s care coordinator, you can help families apply for this program through the Agency for Persons with Disabilities</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160100812"/>
                  </a:ext>
                </a:extLst>
              </a:tr>
            </a:tbl>
          </a:graphicData>
        </a:graphic>
      </p:graphicFrame>
      <p:sp>
        <p:nvSpPr>
          <p:cNvPr id="5" name="Slide Number Placeholder 4">
            <a:extLst>
              <a:ext uri="{FF2B5EF4-FFF2-40B4-BE49-F238E27FC236}">
                <a16:creationId xmlns:a16="http://schemas.microsoft.com/office/drawing/2014/main" id="{748BC2F3-F707-D0B7-116C-FB8C5194F100}"/>
              </a:ext>
            </a:extLst>
          </p:cNvPr>
          <p:cNvSpPr>
            <a:spLocks noGrp="1"/>
          </p:cNvSpPr>
          <p:nvPr>
            <p:ph type="sldNum" sz="quarter" idx="12"/>
          </p:nvPr>
        </p:nvSpPr>
        <p:spPr/>
        <p:txBody>
          <a:bodyPr/>
          <a:lstStyle/>
          <a:p>
            <a:fld id="{DBB69489-DF73-4A76-950F-93D686310CE9}" type="slidenum">
              <a:rPr lang="en-US" smtClean="0"/>
              <a:t>17</a:t>
            </a:fld>
            <a:endParaRPr lang="en-US"/>
          </a:p>
        </p:txBody>
      </p:sp>
    </p:spTree>
    <p:extLst>
      <p:ext uri="{BB962C8B-B14F-4D97-AF65-F5344CB8AC3E}">
        <p14:creationId xmlns:p14="http://schemas.microsoft.com/office/powerpoint/2010/main" val="120544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a:t>
            </a:r>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1945300437"/>
              </p:ext>
            </p:extLst>
          </p:nvPr>
        </p:nvGraphicFramePr>
        <p:xfrm>
          <a:off x="448490" y="1527105"/>
          <a:ext cx="11295018" cy="3140828"/>
        </p:xfrm>
        <a:graphic>
          <a:graphicData uri="http://schemas.openxmlformats.org/drawingml/2006/table">
            <a:tbl>
              <a:tblPr firstRow="1" firstCol="1" bandRow="1">
                <a:tableStyleId>{5C22544A-7EE6-4342-B048-85BDC9FD1C3A}</a:tableStyleId>
              </a:tblPr>
              <a:tblGrid>
                <a:gridCol w="1489166">
                  <a:extLst>
                    <a:ext uri="{9D8B030D-6E8A-4147-A177-3AD203B41FA5}">
                      <a16:colId xmlns:a16="http://schemas.microsoft.com/office/drawing/2014/main" val="3240218757"/>
                    </a:ext>
                  </a:extLst>
                </a:gridCol>
                <a:gridCol w="9805852">
                  <a:extLst>
                    <a:ext uri="{9D8B030D-6E8A-4147-A177-3AD203B41FA5}">
                      <a16:colId xmlns:a16="http://schemas.microsoft.com/office/drawing/2014/main" val="2858832683"/>
                    </a:ext>
                  </a:extLst>
                </a:gridCol>
              </a:tblGrid>
              <a:tr h="149509">
                <a:tc>
                  <a:txBody>
                    <a:bodyPr/>
                    <a:lstStyle/>
                    <a:p>
                      <a:pPr marL="0" marR="0" algn="l">
                        <a:lnSpc>
                          <a:spcPct val="107000"/>
                        </a:lnSpc>
                        <a:spcBef>
                          <a:spcPts val="0"/>
                        </a:spcBef>
                        <a:spcAft>
                          <a:spcPts val="0"/>
                        </a:spcAft>
                        <a:tabLst>
                          <a:tab pos="3649345" algn="l"/>
                        </a:tabLst>
                      </a:pPr>
                      <a:r>
                        <a:rPr lang="en-US" sz="1500" kern="100">
                          <a:effectLst/>
                        </a:rPr>
                        <a:t>Service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dirty="0">
                          <a:effectLst/>
                        </a:rPr>
                        <a:t>Description</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983276595"/>
                  </a:ext>
                </a:extLst>
              </a:tr>
              <a:tr h="2907084">
                <a:tc>
                  <a:txBody>
                    <a:bodyPr/>
                    <a:lstStyle/>
                    <a:p>
                      <a:pPr marL="0" marR="0" algn="l">
                        <a:lnSpc>
                          <a:spcPct val="107000"/>
                        </a:lnSpc>
                        <a:spcBef>
                          <a:spcPts val="0"/>
                        </a:spcBef>
                        <a:spcAft>
                          <a:spcPts val="0"/>
                        </a:spcAft>
                        <a:tabLst>
                          <a:tab pos="3649345" algn="l"/>
                        </a:tabLst>
                      </a:pPr>
                      <a:r>
                        <a:rPr lang="en-US" sz="1500" kern="100" dirty="0">
                          <a:effectLst/>
                        </a:rPr>
                        <a:t>Other Florida Medicaid Waiver Programs</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Long Term Care Waiver Program:</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The Long-term Care Waiver Program is designed to delay or prevent institutionalization and allow waiver recipients to maintain stable health while receiving services at home and in the community. Individuals in the program may also be served in a nursing facility setting</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Service eligibility includes individuals 18 years of age or older and eligible for Medicaid by reason of disability and needs nursing facility level of care, or individuals 18 years of age or older with a diagnosis of cystic fibrosis and have a hospital level of care</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Services include over two dozen home and community-based services and nursing facility services through this program. This Waiver Program is offered as a managed care program</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Your Care Coordinator can help you apply for this waiver by completing a CARES (Comprehensive Assessment and Review for Long-Term Care Services) referral</a:t>
                      </a:r>
                    </a:p>
                  </a:txBody>
                  <a:tcPr marL="68580" marR="68580" marT="0" marB="0"/>
                </a:tc>
                <a:extLst>
                  <a:ext uri="{0D108BD9-81ED-4DB2-BD59-A6C34878D82A}">
                    <a16:rowId xmlns:a16="http://schemas.microsoft.com/office/drawing/2014/main" val="160100812"/>
                  </a:ext>
                </a:extLst>
              </a:tr>
            </a:tbl>
          </a:graphicData>
        </a:graphic>
      </p:graphicFrame>
      <p:sp>
        <p:nvSpPr>
          <p:cNvPr id="5" name="Slide Number Placeholder 4">
            <a:extLst>
              <a:ext uri="{FF2B5EF4-FFF2-40B4-BE49-F238E27FC236}">
                <a16:creationId xmlns:a16="http://schemas.microsoft.com/office/drawing/2014/main" id="{6BE0AFE9-C62B-BCC9-A3C7-3C812910547C}"/>
              </a:ext>
            </a:extLst>
          </p:cNvPr>
          <p:cNvSpPr>
            <a:spLocks noGrp="1"/>
          </p:cNvSpPr>
          <p:nvPr>
            <p:ph type="sldNum" sz="quarter" idx="12"/>
          </p:nvPr>
        </p:nvSpPr>
        <p:spPr/>
        <p:txBody>
          <a:bodyPr/>
          <a:lstStyle/>
          <a:p>
            <a:fld id="{DBB69489-DF73-4A76-950F-93D686310CE9}" type="slidenum">
              <a:rPr lang="en-US" smtClean="0"/>
              <a:t>18</a:t>
            </a:fld>
            <a:endParaRPr lang="en-US"/>
          </a:p>
        </p:txBody>
      </p:sp>
    </p:spTree>
    <p:extLst>
      <p:ext uri="{BB962C8B-B14F-4D97-AF65-F5344CB8AC3E}">
        <p14:creationId xmlns:p14="http://schemas.microsoft.com/office/powerpoint/2010/main" val="230663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a:t>
            </a:r>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3284743464"/>
              </p:ext>
            </p:extLst>
          </p:nvPr>
        </p:nvGraphicFramePr>
        <p:xfrm>
          <a:off x="448490" y="1510712"/>
          <a:ext cx="11295018" cy="4727266"/>
        </p:xfrm>
        <a:graphic>
          <a:graphicData uri="http://schemas.openxmlformats.org/drawingml/2006/table">
            <a:tbl>
              <a:tblPr firstRow="1" firstCol="1" bandRow="1">
                <a:tableStyleId>{5C22544A-7EE6-4342-B048-85BDC9FD1C3A}</a:tableStyleId>
              </a:tblPr>
              <a:tblGrid>
                <a:gridCol w="1489166">
                  <a:extLst>
                    <a:ext uri="{9D8B030D-6E8A-4147-A177-3AD203B41FA5}">
                      <a16:colId xmlns:a16="http://schemas.microsoft.com/office/drawing/2014/main" val="3240218757"/>
                    </a:ext>
                  </a:extLst>
                </a:gridCol>
                <a:gridCol w="9805852">
                  <a:extLst>
                    <a:ext uri="{9D8B030D-6E8A-4147-A177-3AD203B41FA5}">
                      <a16:colId xmlns:a16="http://schemas.microsoft.com/office/drawing/2014/main" val="2858832683"/>
                    </a:ext>
                  </a:extLst>
                </a:gridCol>
              </a:tblGrid>
              <a:tr h="231098">
                <a:tc>
                  <a:txBody>
                    <a:bodyPr/>
                    <a:lstStyle/>
                    <a:p>
                      <a:pPr marL="0" marR="0" algn="l">
                        <a:lnSpc>
                          <a:spcPct val="107000"/>
                        </a:lnSpc>
                        <a:spcBef>
                          <a:spcPts val="0"/>
                        </a:spcBef>
                        <a:spcAft>
                          <a:spcPts val="0"/>
                        </a:spcAft>
                        <a:tabLst>
                          <a:tab pos="3649345" algn="l"/>
                        </a:tabLst>
                      </a:pPr>
                      <a:r>
                        <a:rPr lang="en-US" sz="1500" kern="100">
                          <a:effectLst/>
                        </a:rPr>
                        <a:t>Service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a:effectLst/>
                        </a:rPr>
                        <a:t>Description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983276595"/>
                  </a:ext>
                </a:extLst>
              </a:tr>
              <a:tr h="4493522">
                <a:tc>
                  <a:txBody>
                    <a:bodyPr/>
                    <a:lstStyle/>
                    <a:p>
                      <a:pPr marL="0" marR="0" algn="l">
                        <a:lnSpc>
                          <a:spcPct val="107000"/>
                        </a:lnSpc>
                        <a:spcBef>
                          <a:spcPts val="0"/>
                        </a:spcBef>
                        <a:spcAft>
                          <a:spcPts val="0"/>
                        </a:spcAft>
                        <a:tabLst>
                          <a:tab pos="3649345" algn="l"/>
                        </a:tabLst>
                      </a:pPr>
                      <a:r>
                        <a:rPr lang="en-US" sz="1500" kern="100" dirty="0">
                          <a:effectLst/>
                        </a:rPr>
                        <a:t>Other Florida Medicaid Waiver Programs - Continued</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Model Waiver Program:</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The Model Waiver Program is designed to delay or prevent institutionalization and allow waiver recipients to maintain stable health while receiving services at home and in the community</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Services are for individuals 20 years of age or younger that:</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Are living at home, or are medically fragile and have resided in a skilled nursing facility for at least 60 consecutive days prior to entrance on the waiver</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Have a diagnosis of a degenerative spinocerebellar disorder which is generally identified in the 330-337 range of ICD9-CM diagnostic classifications, or is Medically Fragile as defined in F.A. C. 59G-1.010</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Meets the disability criteria for Social Security Disability</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Has a level of care determination of “at risk for hospital placement”, or must meet skilled nursing facility level of care determined by CMAT, and reside in a nursing facility for a minimum of 60 days</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Is able to live safely at home</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Services include:</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Assistive Technology and Service Evaluation</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Environmental Accessibility Adaptations</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Respite</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Transition Case Management</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This waiver is only available to Medicaid recipients that are fee-for-service</a:t>
                      </a:r>
                    </a:p>
                  </a:txBody>
                  <a:tcPr marL="68580" marR="68580" marT="0" marB="0"/>
                </a:tc>
                <a:extLst>
                  <a:ext uri="{0D108BD9-81ED-4DB2-BD59-A6C34878D82A}">
                    <a16:rowId xmlns:a16="http://schemas.microsoft.com/office/drawing/2014/main" val="160100812"/>
                  </a:ext>
                </a:extLst>
              </a:tr>
            </a:tbl>
          </a:graphicData>
        </a:graphic>
      </p:graphicFrame>
      <p:sp>
        <p:nvSpPr>
          <p:cNvPr id="5" name="Slide Number Placeholder 4">
            <a:extLst>
              <a:ext uri="{FF2B5EF4-FFF2-40B4-BE49-F238E27FC236}">
                <a16:creationId xmlns:a16="http://schemas.microsoft.com/office/drawing/2014/main" id="{10E23D59-2054-FFE4-2FCB-BBC65C892057}"/>
              </a:ext>
            </a:extLst>
          </p:cNvPr>
          <p:cNvSpPr>
            <a:spLocks noGrp="1"/>
          </p:cNvSpPr>
          <p:nvPr>
            <p:ph type="sldNum" sz="quarter" idx="12"/>
          </p:nvPr>
        </p:nvSpPr>
        <p:spPr/>
        <p:txBody>
          <a:bodyPr/>
          <a:lstStyle/>
          <a:p>
            <a:fld id="{DBB69489-DF73-4A76-950F-93D686310CE9}" type="slidenum">
              <a:rPr lang="en-US" smtClean="0"/>
              <a:t>19</a:t>
            </a:fld>
            <a:endParaRPr lang="en-US"/>
          </a:p>
        </p:txBody>
      </p:sp>
    </p:spTree>
    <p:extLst>
      <p:ext uri="{BB962C8B-B14F-4D97-AF65-F5344CB8AC3E}">
        <p14:creationId xmlns:p14="http://schemas.microsoft.com/office/powerpoint/2010/main" val="9394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9451B8-0180-3A3F-64AA-CED236B97A17}"/>
              </a:ext>
            </a:extLst>
          </p:cNvPr>
          <p:cNvSpPr>
            <a:spLocks noGrp="1"/>
          </p:cNvSpPr>
          <p:nvPr>
            <p:ph type="title"/>
          </p:nvPr>
        </p:nvSpPr>
        <p:spPr>
          <a:xfrm>
            <a:off x="382138" y="235560"/>
            <a:ext cx="10515601" cy="387798"/>
          </a:xfrm>
        </p:spPr>
        <p:txBody>
          <a:bodyPr/>
          <a:lstStyle/>
          <a:p>
            <a:r>
              <a:rPr lang="en-US" sz="2800" dirty="0"/>
              <a:t>Background</a:t>
            </a:r>
          </a:p>
        </p:txBody>
      </p:sp>
      <p:sp>
        <p:nvSpPr>
          <p:cNvPr id="3" name="Rectangle 2">
            <a:extLst>
              <a:ext uri="{FF2B5EF4-FFF2-40B4-BE49-F238E27FC236}">
                <a16:creationId xmlns:a16="http://schemas.microsoft.com/office/drawing/2014/main" id="{5B1432E3-B17E-853F-925C-C07A52812FB2}"/>
              </a:ext>
            </a:extLst>
          </p:cNvPr>
          <p:cNvSpPr/>
          <p:nvPr/>
        </p:nvSpPr>
        <p:spPr>
          <a:xfrm>
            <a:off x="660971" y="878088"/>
            <a:ext cx="10870058" cy="53069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Freeform 37">
            <a:extLst>
              <a:ext uri="{FF2B5EF4-FFF2-40B4-BE49-F238E27FC236}">
                <a16:creationId xmlns:a16="http://schemas.microsoft.com/office/drawing/2014/main" id="{E2827497-C003-1CB6-675E-6CDED93C6D23}"/>
              </a:ext>
            </a:extLst>
          </p:cNvPr>
          <p:cNvSpPr>
            <a:spLocks/>
          </p:cNvSpPr>
          <p:nvPr/>
        </p:nvSpPr>
        <p:spPr bwMode="auto">
          <a:xfrm>
            <a:off x="6096000" y="857068"/>
            <a:ext cx="5435029" cy="5218756"/>
          </a:xfrm>
          <a:custGeom>
            <a:avLst/>
            <a:gdLst>
              <a:gd name="T0" fmla="*/ 560 w 985"/>
              <a:gd name="T1" fmla="*/ 0 h 842"/>
              <a:gd name="T2" fmla="*/ 506 w 985"/>
              <a:gd name="T3" fmla="*/ 0 h 842"/>
              <a:gd name="T4" fmla="*/ 497 w 985"/>
              <a:gd name="T5" fmla="*/ 50 h 842"/>
              <a:gd name="T6" fmla="*/ 481 w 985"/>
              <a:gd name="T7" fmla="*/ 23 h 842"/>
              <a:gd name="T8" fmla="*/ 246 w 985"/>
              <a:gd name="T9" fmla="*/ 50 h 842"/>
              <a:gd name="T10" fmla="*/ 237 w 985"/>
              <a:gd name="T11" fmla="*/ 29 h 842"/>
              <a:gd name="T12" fmla="*/ 0 w 985"/>
              <a:gd name="T13" fmla="*/ 61 h 842"/>
              <a:gd name="T14" fmla="*/ 16 w 985"/>
              <a:gd name="T15" fmla="*/ 95 h 842"/>
              <a:gd name="T16" fmla="*/ 29 w 985"/>
              <a:gd name="T17" fmla="*/ 113 h 842"/>
              <a:gd name="T18" fmla="*/ 60 w 985"/>
              <a:gd name="T19" fmla="*/ 104 h 842"/>
              <a:gd name="T20" fmla="*/ 64 w 985"/>
              <a:gd name="T21" fmla="*/ 108 h 842"/>
              <a:gd name="T22" fmla="*/ 114 w 985"/>
              <a:gd name="T23" fmla="*/ 92 h 842"/>
              <a:gd name="T24" fmla="*/ 183 w 985"/>
              <a:gd name="T25" fmla="*/ 108 h 842"/>
              <a:gd name="T26" fmla="*/ 230 w 985"/>
              <a:gd name="T27" fmla="*/ 152 h 842"/>
              <a:gd name="T28" fmla="*/ 320 w 985"/>
              <a:gd name="T29" fmla="*/ 131 h 842"/>
              <a:gd name="T30" fmla="*/ 314 w 985"/>
              <a:gd name="T31" fmla="*/ 108 h 842"/>
              <a:gd name="T32" fmla="*/ 349 w 985"/>
              <a:gd name="T33" fmla="*/ 104 h 842"/>
              <a:gd name="T34" fmla="*/ 460 w 985"/>
              <a:gd name="T35" fmla="*/ 195 h 842"/>
              <a:gd name="T36" fmla="*/ 503 w 985"/>
              <a:gd name="T37" fmla="*/ 335 h 842"/>
              <a:gd name="T38" fmla="*/ 563 w 985"/>
              <a:gd name="T39" fmla="*/ 410 h 842"/>
              <a:gd name="T40" fmla="*/ 707 w 985"/>
              <a:gd name="T41" fmla="*/ 546 h 842"/>
              <a:gd name="T42" fmla="*/ 746 w 985"/>
              <a:gd name="T43" fmla="*/ 524 h 842"/>
              <a:gd name="T44" fmla="*/ 753 w 985"/>
              <a:gd name="T45" fmla="*/ 518 h 842"/>
              <a:gd name="T46" fmla="*/ 752 w 985"/>
              <a:gd name="T47" fmla="*/ 550 h 842"/>
              <a:gd name="T48" fmla="*/ 686 w 985"/>
              <a:gd name="T49" fmla="*/ 616 h 842"/>
              <a:gd name="T50" fmla="*/ 750 w 985"/>
              <a:gd name="T51" fmla="*/ 577 h 842"/>
              <a:gd name="T52" fmla="*/ 753 w 985"/>
              <a:gd name="T53" fmla="*/ 518 h 842"/>
              <a:gd name="T54" fmla="*/ 753 w 985"/>
              <a:gd name="T55" fmla="*/ 357 h 842"/>
              <a:gd name="T56" fmla="*/ 683 w 985"/>
              <a:gd name="T57" fmla="*/ 239 h 842"/>
              <a:gd name="T58" fmla="*/ 673 w 985"/>
              <a:gd name="T59" fmla="*/ 232 h 842"/>
              <a:gd name="T60" fmla="*/ 673 w 985"/>
              <a:gd name="T61" fmla="*/ 204 h 842"/>
              <a:gd name="T62" fmla="*/ 579 w 985"/>
              <a:gd name="T63" fmla="*/ 81 h 842"/>
              <a:gd name="T64" fmla="*/ 560 w 985"/>
              <a:gd name="T65" fmla="*/ 0 h 8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5"/>
              <a:gd name="T100" fmla="*/ 0 h 842"/>
              <a:gd name="T101" fmla="*/ 985 w 985"/>
              <a:gd name="T102" fmla="*/ 842 h 8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5" h="842">
                <a:moveTo>
                  <a:pt x="731" y="0"/>
                </a:moveTo>
                <a:lnTo>
                  <a:pt x="661" y="0"/>
                </a:lnTo>
                <a:lnTo>
                  <a:pt x="649" y="68"/>
                </a:lnTo>
                <a:lnTo>
                  <a:pt x="628" y="31"/>
                </a:lnTo>
                <a:lnTo>
                  <a:pt x="321" y="68"/>
                </a:lnTo>
                <a:lnTo>
                  <a:pt x="309" y="39"/>
                </a:lnTo>
                <a:lnTo>
                  <a:pt x="0" y="83"/>
                </a:lnTo>
                <a:lnTo>
                  <a:pt x="21" y="130"/>
                </a:lnTo>
                <a:lnTo>
                  <a:pt x="38" y="154"/>
                </a:lnTo>
                <a:lnTo>
                  <a:pt x="78" y="142"/>
                </a:lnTo>
                <a:lnTo>
                  <a:pt x="83" y="147"/>
                </a:lnTo>
                <a:lnTo>
                  <a:pt x="149" y="126"/>
                </a:lnTo>
                <a:lnTo>
                  <a:pt x="239" y="147"/>
                </a:lnTo>
                <a:lnTo>
                  <a:pt x="301" y="207"/>
                </a:lnTo>
                <a:lnTo>
                  <a:pt x="418" y="179"/>
                </a:lnTo>
                <a:lnTo>
                  <a:pt x="410" y="147"/>
                </a:lnTo>
                <a:lnTo>
                  <a:pt x="456" y="142"/>
                </a:lnTo>
                <a:lnTo>
                  <a:pt x="601" y="266"/>
                </a:lnTo>
                <a:lnTo>
                  <a:pt x="657" y="457"/>
                </a:lnTo>
                <a:lnTo>
                  <a:pt x="735" y="560"/>
                </a:lnTo>
                <a:lnTo>
                  <a:pt x="924" y="745"/>
                </a:lnTo>
                <a:lnTo>
                  <a:pt x="974" y="715"/>
                </a:lnTo>
                <a:lnTo>
                  <a:pt x="984" y="707"/>
                </a:lnTo>
                <a:lnTo>
                  <a:pt x="983" y="750"/>
                </a:lnTo>
                <a:lnTo>
                  <a:pt x="896" y="841"/>
                </a:lnTo>
                <a:lnTo>
                  <a:pt x="980" y="788"/>
                </a:lnTo>
                <a:lnTo>
                  <a:pt x="984" y="707"/>
                </a:lnTo>
                <a:lnTo>
                  <a:pt x="984" y="487"/>
                </a:lnTo>
                <a:lnTo>
                  <a:pt x="892" y="326"/>
                </a:lnTo>
                <a:lnTo>
                  <a:pt x="879" y="316"/>
                </a:lnTo>
                <a:lnTo>
                  <a:pt x="879" y="279"/>
                </a:lnTo>
                <a:lnTo>
                  <a:pt x="757" y="111"/>
                </a:lnTo>
                <a:lnTo>
                  <a:pt x="731" y="0"/>
                </a:lnTo>
              </a:path>
            </a:pathLst>
          </a:custGeom>
          <a:solidFill>
            <a:srgbClr val="5B9BD5">
              <a:alpha val="20000"/>
            </a:srgbClr>
          </a:solidFill>
          <a:ln w="9525" cap="flat" cmpd="sng" algn="ctr">
            <a:solidFill>
              <a:sysClr val="window" lastClr="FFFFFF"/>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600C83DB-5472-A2EF-7925-95AC7CEEB231}"/>
              </a:ext>
            </a:extLst>
          </p:cNvPr>
          <p:cNvSpPr txBox="1"/>
          <p:nvPr/>
        </p:nvSpPr>
        <p:spPr>
          <a:xfrm>
            <a:off x="814655" y="1961904"/>
            <a:ext cx="10562690" cy="3139321"/>
          </a:xfrm>
          <a:prstGeom prst="rect">
            <a:avLst/>
          </a:prstGeom>
          <a:noFill/>
        </p:spPr>
        <p:txBody>
          <a:bodyPr wrap="square" rtlCol="0">
            <a:spAutoFit/>
          </a:bodyPr>
          <a:lstStyle/>
          <a:p>
            <a:r>
              <a:rPr lang="en-US" sz="2200" dirty="0">
                <a:solidFill>
                  <a:schemeClr val="bg1"/>
                </a:solidFill>
              </a:rPr>
              <a:t>The State of Florida has a long history of advancing the health and wellbeing of its most vulnerable populations. In Medicaid, as managed care became more prominent, this included robust service requirements, expanded benefits, and heightened care coordination expectations for children with medical complexity. AHCA continues to build a system of care in Florida that offers person- and family-centered, individualized care, while identifying ways to promote optimal health outcomes for children with Complex Medical Needs. This training is one way to continue to strengthen the system of care in Florida by building the knowledge and capabilities of Florida’s Care Coordinators. </a:t>
            </a:r>
          </a:p>
          <a:p>
            <a:endParaRPr lang="en-US" sz="2200" dirty="0">
              <a:solidFill>
                <a:schemeClr val="bg1"/>
              </a:solidFill>
            </a:endParaRPr>
          </a:p>
        </p:txBody>
      </p:sp>
      <p:sp>
        <p:nvSpPr>
          <p:cNvPr id="8" name="Slide Number Placeholder 7">
            <a:extLst>
              <a:ext uri="{FF2B5EF4-FFF2-40B4-BE49-F238E27FC236}">
                <a16:creationId xmlns:a16="http://schemas.microsoft.com/office/drawing/2014/main" id="{956A7B70-84FE-A0B6-9D6C-D1F5E4C6D021}"/>
              </a:ext>
            </a:extLst>
          </p:cNvPr>
          <p:cNvSpPr>
            <a:spLocks noGrp="1"/>
          </p:cNvSpPr>
          <p:nvPr>
            <p:ph type="sldNum" sz="quarter" idx="12"/>
          </p:nvPr>
        </p:nvSpPr>
        <p:spPr/>
        <p:txBody>
          <a:bodyPr/>
          <a:lstStyle/>
          <a:p>
            <a:fld id="{DBB69489-DF73-4A76-950F-93D686310CE9}" type="slidenum">
              <a:rPr lang="en-US" smtClean="0"/>
              <a:t>2</a:t>
            </a:fld>
            <a:endParaRPr lang="en-US"/>
          </a:p>
        </p:txBody>
      </p:sp>
    </p:spTree>
    <p:extLst>
      <p:ext uri="{BB962C8B-B14F-4D97-AF65-F5344CB8AC3E}">
        <p14:creationId xmlns:p14="http://schemas.microsoft.com/office/powerpoint/2010/main" val="76375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a:t>
            </a:r>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88304839"/>
              </p:ext>
            </p:extLst>
          </p:nvPr>
        </p:nvGraphicFramePr>
        <p:xfrm>
          <a:off x="448490" y="1535004"/>
          <a:ext cx="11295018" cy="3647314"/>
        </p:xfrm>
        <a:graphic>
          <a:graphicData uri="http://schemas.openxmlformats.org/drawingml/2006/table">
            <a:tbl>
              <a:tblPr firstRow="1" firstCol="1" bandRow="1">
                <a:tableStyleId>{5C22544A-7EE6-4342-B048-85BDC9FD1C3A}</a:tableStyleId>
              </a:tblPr>
              <a:tblGrid>
                <a:gridCol w="1489166">
                  <a:extLst>
                    <a:ext uri="{9D8B030D-6E8A-4147-A177-3AD203B41FA5}">
                      <a16:colId xmlns:a16="http://schemas.microsoft.com/office/drawing/2014/main" val="3240218757"/>
                    </a:ext>
                  </a:extLst>
                </a:gridCol>
                <a:gridCol w="9805852">
                  <a:extLst>
                    <a:ext uri="{9D8B030D-6E8A-4147-A177-3AD203B41FA5}">
                      <a16:colId xmlns:a16="http://schemas.microsoft.com/office/drawing/2014/main" val="2858832683"/>
                    </a:ext>
                  </a:extLst>
                </a:gridCol>
              </a:tblGrid>
              <a:tr h="199829">
                <a:tc>
                  <a:txBody>
                    <a:bodyPr/>
                    <a:lstStyle/>
                    <a:p>
                      <a:pPr marL="0" marR="0" algn="l">
                        <a:lnSpc>
                          <a:spcPct val="107000"/>
                        </a:lnSpc>
                        <a:spcBef>
                          <a:spcPts val="0"/>
                        </a:spcBef>
                        <a:spcAft>
                          <a:spcPts val="0"/>
                        </a:spcAft>
                        <a:tabLst>
                          <a:tab pos="3649345" algn="l"/>
                        </a:tabLst>
                      </a:pPr>
                      <a:r>
                        <a:rPr lang="en-US" sz="1500" kern="100">
                          <a:effectLst/>
                        </a:rPr>
                        <a:t>Service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dirty="0">
                          <a:effectLst/>
                        </a:rPr>
                        <a:t>Description</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983276595"/>
                  </a:ext>
                </a:extLst>
              </a:tr>
              <a:tr h="2290951">
                <a:tc>
                  <a:txBody>
                    <a:bodyPr/>
                    <a:lstStyle/>
                    <a:p>
                      <a:pPr marL="0" marR="0" algn="l">
                        <a:lnSpc>
                          <a:spcPct val="107000"/>
                        </a:lnSpc>
                        <a:spcBef>
                          <a:spcPts val="0"/>
                        </a:spcBef>
                        <a:spcAft>
                          <a:spcPts val="0"/>
                        </a:spcAft>
                        <a:tabLst>
                          <a:tab pos="3649345" algn="l"/>
                        </a:tabLst>
                      </a:pPr>
                      <a:r>
                        <a:rPr lang="en-US" sz="1500" kern="100" dirty="0">
                          <a:effectLst/>
                        </a:rPr>
                        <a:t>Other Florida Medicaid Waiver Programs - Continued</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Familial Dysautonomia Waiver Program</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The Family Dysautonomia Waiver Program promotes and maintains the health of eligible recipients with Familial Dysautonomia and minimizes the effects of illness and disabilities through the provision of needed supports and services to delay or prevent hospital placement or institutionalization</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Services are for individuals who have been diagnosed with Familial Dysautonomia by a physician, are aged 3 through 64, and are at risk for hospitalization</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Adult Dental Services for recipients aged 21 years and older</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Behavioral Services</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Consumable Medical Supplies</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Durable Medical Equipment</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Non-Residential Support Services</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Respite Care</a:t>
                      </a:r>
                    </a:p>
                    <a:p>
                      <a:pPr marL="1143000" marR="0" lvl="2" indent="-228600" algn="l">
                        <a:lnSpc>
                          <a:spcPct val="107000"/>
                        </a:lnSpc>
                        <a:spcBef>
                          <a:spcPts val="0"/>
                        </a:spcBef>
                        <a:spcAft>
                          <a:spcPts val="0"/>
                        </a:spcAft>
                        <a:buFont typeface="Wingdings" panose="05000000000000000000" pitchFamily="2" charset="2"/>
                        <a:buChar char=""/>
                        <a:tabLst>
                          <a:tab pos="3649345" algn="l"/>
                        </a:tabLs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Waiver Support Coordination</a:t>
                      </a:r>
                    </a:p>
                    <a:p>
                      <a:pPr marL="742950" marR="0" lvl="1" indent="-285750" algn="l">
                        <a:lnSpc>
                          <a:spcPct val="107000"/>
                        </a:lnSpc>
                        <a:spcBef>
                          <a:spcPts val="0"/>
                        </a:spcBef>
                        <a:spcAft>
                          <a:spcPts val="800"/>
                        </a:spcAft>
                        <a:buFont typeface="Courier New" panose="02070309020205020404" pitchFamily="49" charset="0"/>
                        <a:buChar char="o"/>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This waiver is only available to Medicaid recipients that are fee-for-service</a:t>
                      </a:r>
                    </a:p>
                  </a:txBody>
                  <a:tcPr marL="68580" marR="68580" marT="0" marB="0"/>
                </a:tc>
                <a:extLst>
                  <a:ext uri="{0D108BD9-81ED-4DB2-BD59-A6C34878D82A}">
                    <a16:rowId xmlns:a16="http://schemas.microsoft.com/office/drawing/2014/main" val="160100812"/>
                  </a:ext>
                </a:extLst>
              </a:tr>
            </a:tbl>
          </a:graphicData>
        </a:graphic>
      </p:graphicFrame>
      <p:sp>
        <p:nvSpPr>
          <p:cNvPr id="5" name="Slide Number Placeholder 4">
            <a:extLst>
              <a:ext uri="{FF2B5EF4-FFF2-40B4-BE49-F238E27FC236}">
                <a16:creationId xmlns:a16="http://schemas.microsoft.com/office/drawing/2014/main" id="{E38D32DB-5443-7DE7-7CBA-9EB88519229D}"/>
              </a:ext>
            </a:extLst>
          </p:cNvPr>
          <p:cNvSpPr>
            <a:spLocks noGrp="1"/>
          </p:cNvSpPr>
          <p:nvPr>
            <p:ph type="sldNum" sz="quarter" idx="12"/>
          </p:nvPr>
        </p:nvSpPr>
        <p:spPr/>
        <p:txBody>
          <a:bodyPr/>
          <a:lstStyle/>
          <a:p>
            <a:fld id="{DBB69489-DF73-4A76-950F-93D686310CE9}" type="slidenum">
              <a:rPr lang="en-US" smtClean="0"/>
              <a:t>20</a:t>
            </a:fld>
            <a:endParaRPr lang="en-US"/>
          </a:p>
        </p:txBody>
      </p:sp>
    </p:spTree>
    <p:extLst>
      <p:ext uri="{BB962C8B-B14F-4D97-AF65-F5344CB8AC3E}">
        <p14:creationId xmlns:p14="http://schemas.microsoft.com/office/powerpoint/2010/main" val="319691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cap="none" err="1"/>
              <a:t>i</a:t>
            </a:r>
            <a:r>
              <a:rPr lang="en-US" err="1"/>
              <a:t>Budget</a:t>
            </a:r>
            <a:r>
              <a:rPr lang="en-US"/>
              <a:t> Waiver – Additional Information</a:t>
            </a:r>
          </a:p>
        </p:txBody>
      </p:sp>
      <p:sp>
        <p:nvSpPr>
          <p:cNvPr id="5" name="Text Placeholder 4">
            <a:extLst>
              <a:ext uri="{FF2B5EF4-FFF2-40B4-BE49-F238E27FC236}">
                <a16:creationId xmlns:a16="http://schemas.microsoft.com/office/drawing/2014/main" id="{B668D2A2-4727-C28D-B659-02DC24085C5B}"/>
              </a:ext>
            </a:extLst>
          </p:cNvPr>
          <p:cNvSpPr>
            <a:spLocks noGrp="1"/>
          </p:cNvSpPr>
          <p:nvPr>
            <p:ph type="body" sz="quarter" idx="13"/>
          </p:nvPr>
        </p:nvSpPr>
        <p:spPr>
          <a:xfrm>
            <a:off x="838200" y="5891213"/>
            <a:ext cx="10515600" cy="365125"/>
          </a:xfrm>
        </p:spPr>
        <p:txBody>
          <a:bodyPr/>
          <a:lstStyle/>
          <a:p>
            <a:r>
              <a:rPr lang="en-US" dirty="0"/>
              <a:t>Source: </a:t>
            </a:r>
            <a:r>
              <a:rPr lang="en-US" dirty="0" err="1"/>
              <a:t>iBudget</a:t>
            </a:r>
            <a:r>
              <a:rPr lang="en-US" dirty="0"/>
              <a:t> Waiver Program Primer</a:t>
            </a:r>
            <a:endParaRPr lang="en-US" dirty="0">
              <a:highlight>
                <a:srgbClr val="FFFF00"/>
              </a:highlight>
            </a:endParaRPr>
          </a:p>
        </p:txBody>
      </p:sp>
      <p:sp>
        <p:nvSpPr>
          <p:cNvPr id="6" name="TextBox 5">
            <a:extLst>
              <a:ext uri="{FF2B5EF4-FFF2-40B4-BE49-F238E27FC236}">
                <a16:creationId xmlns:a16="http://schemas.microsoft.com/office/drawing/2014/main" id="{073A8257-0231-37E9-12C2-046002D4D31B}"/>
              </a:ext>
            </a:extLst>
          </p:cNvPr>
          <p:cNvSpPr txBox="1"/>
          <p:nvPr/>
        </p:nvSpPr>
        <p:spPr>
          <a:xfrm>
            <a:off x="129960" y="878275"/>
            <a:ext cx="11932077" cy="1292662"/>
          </a:xfrm>
          <a:prstGeom prst="rect">
            <a:avLst/>
          </a:prstGeom>
          <a:noFill/>
        </p:spPr>
        <p:txBody>
          <a:bodyPr wrap="square" rtlCol="0">
            <a:spAutoFit/>
          </a:bodyPr>
          <a:lstStyle/>
          <a:p>
            <a:r>
              <a:rPr lang="en-US" b="1" dirty="0" err="1"/>
              <a:t>iBudget</a:t>
            </a:r>
            <a:r>
              <a:rPr lang="en-US" b="1" dirty="0"/>
              <a:t> Waiver, Transitions for Individuals in Skilled Nursing Facilities:</a:t>
            </a:r>
          </a:p>
          <a:p>
            <a:pPr marL="342900" indent="-342900">
              <a:buFont typeface="Arial" panose="020B0604020202020204" pitchFamily="34" charset="0"/>
              <a:buChar char="•"/>
            </a:pPr>
            <a:r>
              <a:rPr lang="en-US" sz="1400" dirty="0"/>
              <a:t>Individuals in nursing facilities can choose to transition into the </a:t>
            </a:r>
            <a:r>
              <a:rPr lang="en-US" sz="1400" dirty="0" err="1"/>
              <a:t>iBudget</a:t>
            </a:r>
            <a:r>
              <a:rPr lang="en-US" sz="1400" dirty="0"/>
              <a:t> Waiver at any time upon discharge from the facility without being placed on the waitlist. </a:t>
            </a:r>
          </a:p>
          <a:p>
            <a:pPr marL="342900" indent="-342900">
              <a:buFont typeface="Arial" panose="020B0604020202020204" pitchFamily="34" charset="0"/>
              <a:buChar char="•"/>
            </a:pPr>
            <a:r>
              <a:rPr lang="en-US" sz="1400" dirty="0"/>
              <a:t>Care Coordinators may contact the APD Regional Office that serves the area where the applicant resides: </a:t>
            </a:r>
            <a:r>
              <a:rPr lang="en-US" sz="1400" dirty="0">
                <a:hlinkClick r:id="rId3"/>
              </a:rPr>
              <a:t>https://www.apd.myflorida.com/region/</a:t>
            </a:r>
            <a:r>
              <a:rPr lang="en-US" sz="1400" dirty="0"/>
              <a:t>. </a:t>
            </a:r>
            <a:endParaRPr lang="en-US" sz="1400" b="1" dirty="0">
              <a:solidFill>
                <a:schemeClr val="tx2"/>
              </a:solidFill>
            </a:endParaRPr>
          </a:p>
          <a:p>
            <a:r>
              <a:rPr lang="en-US" b="1" dirty="0">
                <a:solidFill>
                  <a:schemeClr val="tx2"/>
                </a:solidFill>
              </a:rPr>
              <a:t>Steps include: </a:t>
            </a:r>
          </a:p>
        </p:txBody>
      </p:sp>
      <p:sp>
        <p:nvSpPr>
          <p:cNvPr id="102" name="Freeform 72">
            <a:extLst>
              <a:ext uri="{FF2B5EF4-FFF2-40B4-BE49-F238E27FC236}">
                <a16:creationId xmlns:a16="http://schemas.microsoft.com/office/drawing/2014/main" id="{D7CE483A-8780-BB92-0440-775B809A51B5}"/>
              </a:ext>
            </a:extLst>
          </p:cNvPr>
          <p:cNvSpPr>
            <a:spLocks noChangeArrowheads="1"/>
          </p:cNvSpPr>
          <p:nvPr/>
        </p:nvSpPr>
        <p:spPr bwMode="auto">
          <a:xfrm>
            <a:off x="687819" y="2204035"/>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sp>
        <p:nvSpPr>
          <p:cNvPr id="105" name="TextBox 104">
            <a:extLst>
              <a:ext uri="{FF2B5EF4-FFF2-40B4-BE49-F238E27FC236}">
                <a16:creationId xmlns:a16="http://schemas.microsoft.com/office/drawing/2014/main" id="{2EE908CB-4EE3-995E-D70F-E092EFCAB222}"/>
              </a:ext>
            </a:extLst>
          </p:cNvPr>
          <p:cNvSpPr txBox="1"/>
          <p:nvPr/>
        </p:nvSpPr>
        <p:spPr>
          <a:xfrm>
            <a:off x="1107196" y="2223604"/>
            <a:ext cx="7064652" cy="369332"/>
          </a:xfrm>
          <a:prstGeom prst="rect">
            <a:avLst/>
          </a:prstGeom>
          <a:noFill/>
        </p:spPr>
        <p:txBody>
          <a:bodyPr wrap="square" rtlCol="0">
            <a:spAutoFit/>
          </a:bodyPr>
          <a:lstStyle/>
          <a:p>
            <a:r>
              <a:rPr lang="en-US" dirty="0">
                <a:solidFill>
                  <a:schemeClr val="tx2"/>
                </a:solidFill>
              </a:rPr>
              <a:t>Completing the Document of Choice and notify the APD Regional Office</a:t>
            </a:r>
          </a:p>
        </p:txBody>
      </p:sp>
      <p:sp>
        <p:nvSpPr>
          <p:cNvPr id="106" name="TextBox 105">
            <a:extLst>
              <a:ext uri="{FF2B5EF4-FFF2-40B4-BE49-F238E27FC236}">
                <a16:creationId xmlns:a16="http://schemas.microsoft.com/office/drawing/2014/main" id="{DE066BFE-7C2E-A7F7-1D5D-C053B655E55D}"/>
              </a:ext>
            </a:extLst>
          </p:cNvPr>
          <p:cNvSpPr txBox="1"/>
          <p:nvPr/>
        </p:nvSpPr>
        <p:spPr>
          <a:xfrm>
            <a:off x="1107196" y="2744177"/>
            <a:ext cx="5839097" cy="369332"/>
          </a:xfrm>
          <a:prstGeom prst="rect">
            <a:avLst/>
          </a:prstGeom>
          <a:noFill/>
        </p:spPr>
        <p:txBody>
          <a:bodyPr wrap="square" rtlCol="0">
            <a:spAutoFit/>
          </a:bodyPr>
          <a:lstStyle/>
          <a:p>
            <a:r>
              <a:rPr lang="en-US" dirty="0">
                <a:solidFill>
                  <a:schemeClr val="tx2"/>
                </a:solidFill>
              </a:rPr>
              <a:t>Selecting a Waiver Support Coordinator</a:t>
            </a:r>
          </a:p>
        </p:txBody>
      </p:sp>
      <p:sp>
        <p:nvSpPr>
          <p:cNvPr id="107" name="TextBox 106">
            <a:extLst>
              <a:ext uri="{FF2B5EF4-FFF2-40B4-BE49-F238E27FC236}">
                <a16:creationId xmlns:a16="http://schemas.microsoft.com/office/drawing/2014/main" id="{F2767147-F9AA-A695-F9E8-B666D671F2DD}"/>
              </a:ext>
            </a:extLst>
          </p:cNvPr>
          <p:cNvSpPr txBox="1"/>
          <p:nvPr/>
        </p:nvSpPr>
        <p:spPr>
          <a:xfrm>
            <a:off x="1107196" y="3207963"/>
            <a:ext cx="5839097" cy="369332"/>
          </a:xfrm>
          <a:prstGeom prst="rect">
            <a:avLst/>
          </a:prstGeom>
          <a:noFill/>
        </p:spPr>
        <p:txBody>
          <a:bodyPr wrap="square" rtlCol="0">
            <a:spAutoFit/>
          </a:bodyPr>
          <a:lstStyle/>
          <a:p>
            <a:r>
              <a:rPr lang="en-US" dirty="0">
                <a:solidFill>
                  <a:schemeClr val="tx2"/>
                </a:solidFill>
              </a:rPr>
              <a:t>Developing the Person-Centered Support Plan</a:t>
            </a:r>
          </a:p>
        </p:txBody>
      </p:sp>
      <p:sp>
        <p:nvSpPr>
          <p:cNvPr id="108" name="TextBox 107">
            <a:extLst>
              <a:ext uri="{FF2B5EF4-FFF2-40B4-BE49-F238E27FC236}">
                <a16:creationId xmlns:a16="http://schemas.microsoft.com/office/drawing/2014/main" id="{13A15138-8E71-E632-C3E4-9E8BADE02C42}"/>
              </a:ext>
            </a:extLst>
          </p:cNvPr>
          <p:cNvSpPr txBox="1"/>
          <p:nvPr/>
        </p:nvSpPr>
        <p:spPr>
          <a:xfrm>
            <a:off x="1107196" y="3708846"/>
            <a:ext cx="9681754" cy="369332"/>
          </a:xfrm>
          <a:prstGeom prst="rect">
            <a:avLst/>
          </a:prstGeom>
          <a:noFill/>
        </p:spPr>
        <p:txBody>
          <a:bodyPr wrap="square" rtlCol="0">
            <a:spAutoFit/>
          </a:bodyPr>
          <a:lstStyle/>
          <a:p>
            <a:r>
              <a:rPr lang="en-US">
                <a:solidFill>
                  <a:schemeClr val="tx2"/>
                </a:solidFill>
              </a:rPr>
              <a:t>Completing the </a:t>
            </a:r>
            <a:r>
              <a:rPr lang="en-US" err="1">
                <a:solidFill>
                  <a:schemeClr val="tx2"/>
                </a:solidFill>
              </a:rPr>
              <a:t>iBudget</a:t>
            </a:r>
            <a:r>
              <a:rPr lang="en-US">
                <a:solidFill>
                  <a:schemeClr val="tx2"/>
                </a:solidFill>
              </a:rPr>
              <a:t> Home and Community-Based Services Waiver Eligibility Worksheet</a:t>
            </a:r>
          </a:p>
        </p:txBody>
      </p:sp>
      <p:sp>
        <p:nvSpPr>
          <p:cNvPr id="109" name="TextBox 108">
            <a:extLst>
              <a:ext uri="{FF2B5EF4-FFF2-40B4-BE49-F238E27FC236}">
                <a16:creationId xmlns:a16="http://schemas.microsoft.com/office/drawing/2014/main" id="{8531B3E3-DA8A-0A57-9B9B-F8AFE0B6F038}"/>
              </a:ext>
            </a:extLst>
          </p:cNvPr>
          <p:cNvSpPr txBox="1"/>
          <p:nvPr/>
        </p:nvSpPr>
        <p:spPr>
          <a:xfrm>
            <a:off x="1107195" y="4221072"/>
            <a:ext cx="9196251" cy="369332"/>
          </a:xfrm>
          <a:prstGeom prst="rect">
            <a:avLst/>
          </a:prstGeom>
          <a:noFill/>
        </p:spPr>
        <p:txBody>
          <a:bodyPr wrap="square" rtlCol="0">
            <a:spAutoFit/>
          </a:bodyPr>
          <a:lstStyle/>
          <a:p>
            <a:r>
              <a:rPr lang="en-US">
                <a:solidFill>
                  <a:schemeClr val="tx2"/>
                </a:solidFill>
              </a:rPr>
              <a:t>Participating in the Questionnaire for Situational Assessment (QSI) needs assessment</a:t>
            </a:r>
          </a:p>
        </p:txBody>
      </p:sp>
      <p:sp>
        <p:nvSpPr>
          <p:cNvPr id="110" name="TextBox 109">
            <a:extLst>
              <a:ext uri="{FF2B5EF4-FFF2-40B4-BE49-F238E27FC236}">
                <a16:creationId xmlns:a16="http://schemas.microsoft.com/office/drawing/2014/main" id="{6EA27D23-2C51-F9B7-5170-758F3564752B}"/>
              </a:ext>
            </a:extLst>
          </p:cNvPr>
          <p:cNvSpPr txBox="1"/>
          <p:nvPr/>
        </p:nvSpPr>
        <p:spPr>
          <a:xfrm>
            <a:off x="1107196" y="4725320"/>
            <a:ext cx="5839097" cy="369332"/>
          </a:xfrm>
          <a:prstGeom prst="rect">
            <a:avLst/>
          </a:prstGeom>
          <a:noFill/>
        </p:spPr>
        <p:txBody>
          <a:bodyPr wrap="square" rtlCol="0">
            <a:spAutoFit/>
          </a:bodyPr>
          <a:lstStyle/>
          <a:p>
            <a:r>
              <a:rPr lang="en-US" dirty="0">
                <a:solidFill>
                  <a:schemeClr val="tx2"/>
                </a:solidFill>
              </a:rPr>
              <a:t>Ensuring the right kind of Medicaid is obtained</a:t>
            </a:r>
          </a:p>
        </p:txBody>
      </p:sp>
      <p:sp>
        <p:nvSpPr>
          <p:cNvPr id="111" name="TextBox 110">
            <a:extLst>
              <a:ext uri="{FF2B5EF4-FFF2-40B4-BE49-F238E27FC236}">
                <a16:creationId xmlns:a16="http://schemas.microsoft.com/office/drawing/2014/main" id="{D3E8F88D-D8AB-8893-0CAC-8C409E39C4A1}"/>
              </a:ext>
            </a:extLst>
          </p:cNvPr>
          <p:cNvSpPr txBox="1"/>
          <p:nvPr/>
        </p:nvSpPr>
        <p:spPr>
          <a:xfrm>
            <a:off x="1107195" y="5210990"/>
            <a:ext cx="10716449" cy="369332"/>
          </a:xfrm>
          <a:prstGeom prst="rect">
            <a:avLst/>
          </a:prstGeom>
          <a:noFill/>
        </p:spPr>
        <p:txBody>
          <a:bodyPr wrap="square" rtlCol="0">
            <a:spAutoFit/>
          </a:bodyPr>
          <a:lstStyle/>
          <a:p>
            <a:r>
              <a:rPr lang="en-US">
                <a:solidFill>
                  <a:schemeClr val="tx2"/>
                </a:solidFill>
              </a:rPr>
              <a:t>If moving into a group home, working with the APD Residential Planning Coordinator to select the group home</a:t>
            </a:r>
          </a:p>
        </p:txBody>
      </p:sp>
      <p:sp>
        <p:nvSpPr>
          <p:cNvPr id="114" name="Freeform 72">
            <a:extLst>
              <a:ext uri="{FF2B5EF4-FFF2-40B4-BE49-F238E27FC236}">
                <a16:creationId xmlns:a16="http://schemas.microsoft.com/office/drawing/2014/main" id="{F2179BD2-5C52-F0BC-FA6C-B0E66BAFBD4E}"/>
              </a:ext>
            </a:extLst>
          </p:cNvPr>
          <p:cNvSpPr>
            <a:spLocks noChangeArrowheads="1"/>
          </p:cNvSpPr>
          <p:nvPr/>
        </p:nvSpPr>
        <p:spPr bwMode="auto">
          <a:xfrm>
            <a:off x="702223" y="2696894"/>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sp>
        <p:nvSpPr>
          <p:cNvPr id="115" name="Freeform 72">
            <a:extLst>
              <a:ext uri="{FF2B5EF4-FFF2-40B4-BE49-F238E27FC236}">
                <a16:creationId xmlns:a16="http://schemas.microsoft.com/office/drawing/2014/main" id="{2F9D0AAD-522C-655D-E531-5284310CCE41}"/>
              </a:ext>
            </a:extLst>
          </p:cNvPr>
          <p:cNvSpPr>
            <a:spLocks noChangeArrowheads="1"/>
          </p:cNvSpPr>
          <p:nvPr/>
        </p:nvSpPr>
        <p:spPr bwMode="auto">
          <a:xfrm>
            <a:off x="702223" y="3191680"/>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sp>
        <p:nvSpPr>
          <p:cNvPr id="116" name="Freeform 72">
            <a:extLst>
              <a:ext uri="{FF2B5EF4-FFF2-40B4-BE49-F238E27FC236}">
                <a16:creationId xmlns:a16="http://schemas.microsoft.com/office/drawing/2014/main" id="{F7B5111B-0619-8D2F-4FB2-05E724937A2C}"/>
              </a:ext>
            </a:extLst>
          </p:cNvPr>
          <p:cNvSpPr>
            <a:spLocks noChangeArrowheads="1"/>
          </p:cNvSpPr>
          <p:nvPr/>
        </p:nvSpPr>
        <p:spPr bwMode="auto">
          <a:xfrm>
            <a:off x="702223" y="3685510"/>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sp>
        <p:nvSpPr>
          <p:cNvPr id="117" name="Freeform 72">
            <a:extLst>
              <a:ext uri="{FF2B5EF4-FFF2-40B4-BE49-F238E27FC236}">
                <a16:creationId xmlns:a16="http://schemas.microsoft.com/office/drawing/2014/main" id="{477E039F-CB40-9DA0-D063-64151E413B27}"/>
              </a:ext>
            </a:extLst>
          </p:cNvPr>
          <p:cNvSpPr>
            <a:spLocks noChangeArrowheads="1"/>
          </p:cNvSpPr>
          <p:nvPr/>
        </p:nvSpPr>
        <p:spPr bwMode="auto">
          <a:xfrm>
            <a:off x="695976" y="4176056"/>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sp>
        <p:nvSpPr>
          <p:cNvPr id="118" name="Freeform 72">
            <a:extLst>
              <a:ext uri="{FF2B5EF4-FFF2-40B4-BE49-F238E27FC236}">
                <a16:creationId xmlns:a16="http://schemas.microsoft.com/office/drawing/2014/main" id="{4D33F35C-DA4B-2D72-C382-DA2CFEBD6CD2}"/>
              </a:ext>
            </a:extLst>
          </p:cNvPr>
          <p:cNvSpPr>
            <a:spLocks noChangeArrowheads="1"/>
          </p:cNvSpPr>
          <p:nvPr/>
        </p:nvSpPr>
        <p:spPr bwMode="auto">
          <a:xfrm>
            <a:off x="707128" y="4667660"/>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sp>
        <p:nvSpPr>
          <p:cNvPr id="119" name="Freeform 72">
            <a:extLst>
              <a:ext uri="{FF2B5EF4-FFF2-40B4-BE49-F238E27FC236}">
                <a16:creationId xmlns:a16="http://schemas.microsoft.com/office/drawing/2014/main" id="{95D1A96A-0AAF-A231-29A8-59C7C9F448C8}"/>
              </a:ext>
            </a:extLst>
          </p:cNvPr>
          <p:cNvSpPr>
            <a:spLocks noChangeArrowheads="1"/>
          </p:cNvSpPr>
          <p:nvPr/>
        </p:nvSpPr>
        <p:spPr bwMode="auto">
          <a:xfrm>
            <a:off x="707128" y="5161490"/>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pic>
        <p:nvPicPr>
          <p:cNvPr id="121" name="Graphic 120" descr="Checkmark with solid fill">
            <a:extLst>
              <a:ext uri="{FF2B5EF4-FFF2-40B4-BE49-F238E27FC236}">
                <a16:creationId xmlns:a16="http://schemas.microsoft.com/office/drawing/2014/main" id="{01611EB6-4AB4-111F-9E99-A12052F8C63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6018" y="5120575"/>
            <a:ext cx="398152" cy="398152"/>
          </a:xfrm>
          <a:prstGeom prst="rect">
            <a:avLst/>
          </a:prstGeom>
          <a:effectLst>
            <a:outerShdw blurRad="50800" dist="38100" dir="2700000" algn="tl" rotWithShape="0">
              <a:prstClr val="black">
                <a:alpha val="40000"/>
              </a:prstClr>
            </a:outerShdw>
          </a:effectLst>
        </p:spPr>
      </p:pic>
      <p:pic>
        <p:nvPicPr>
          <p:cNvPr id="122" name="Graphic 121" descr="Checkmark with solid fill">
            <a:extLst>
              <a:ext uri="{FF2B5EF4-FFF2-40B4-BE49-F238E27FC236}">
                <a16:creationId xmlns:a16="http://schemas.microsoft.com/office/drawing/2014/main" id="{BC8E0C86-56EE-A2CB-49E8-8F8E92E923E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5720" y="4657149"/>
            <a:ext cx="398152" cy="398152"/>
          </a:xfrm>
          <a:prstGeom prst="rect">
            <a:avLst/>
          </a:prstGeom>
          <a:effectLst>
            <a:outerShdw blurRad="50800" dist="38100" dir="2700000" algn="tl" rotWithShape="0">
              <a:prstClr val="black">
                <a:alpha val="40000"/>
              </a:prstClr>
            </a:outerShdw>
          </a:effectLst>
        </p:spPr>
      </p:pic>
      <p:pic>
        <p:nvPicPr>
          <p:cNvPr id="123" name="Graphic 122" descr="Checkmark with solid fill">
            <a:extLst>
              <a:ext uri="{FF2B5EF4-FFF2-40B4-BE49-F238E27FC236}">
                <a16:creationId xmlns:a16="http://schemas.microsoft.com/office/drawing/2014/main" id="{410D3EBA-4040-5FEC-4034-AF86E81CA24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5720" y="4146517"/>
            <a:ext cx="398152" cy="398152"/>
          </a:xfrm>
          <a:prstGeom prst="rect">
            <a:avLst/>
          </a:prstGeom>
          <a:effectLst>
            <a:outerShdw blurRad="50800" dist="38100" dir="2700000" algn="tl" rotWithShape="0">
              <a:prstClr val="black">
                <a:alpha val="40000"/>
              </a:prstClr>
            </a:outerShdw>
          </a:effectLst>
        </p:spPr>
      </p:pic>
      <p:pic>
        <p:nvPicPr>
          <p:cNvPr id="124" name="Graphic 123" descr="Checkmark with solid fill">
            <a:extLst>
              <a:ext uri="{FF2B5EF4-FFF2-40B4-BE49-F238E27FC236}">
                <a16:creationId xmlns:a16="http://schemas.microsoft.com/office/drawing/2014/main" id="{0384E8FE-DD76-388E-B827-90B8EC58D8C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5720" y="3655727"/>
            <a:ext cx="398152" cy="398152"/>
          </a:xfrm>
          <a:prstGeom prst="rect">
            <a:avLst/>
          </a:prstGeom>
          <a:effectLst>
            <a:outerShdw blurRad="50800" dist="38100" dir="2700000" algn="tl" rotWithShape="0">
              <a:prstClr val="black">
                <a:alpha val="40000"/>
              </a:prstClr>
            </a:outerShdw>
          </a:effectLst>
        </p:spPr>
      </p:pic>
      <p:pic>
        <p:nvPicPr>
          <p:cNvPr id="125" name="Graphic 124" descr="Checkmark with solid fill">
            <a:extLst>
              <a:ext uri="{FF2B5EF4-FFF2-40B4-BE49-F238E27FC236}">
                <a16:creationId xmlns:a16="http://schemas.microsoft.com/office/drawing/2014/main" id="{D3E35B6F-0777-0B37-E92B-8E8BB23F1E5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5720" y="3170935"/>
            <a:ext cx="398152" cy="398152"/>
          </a:xfrm>
          <a:prstGeom prst="rect">
            <a:avLst/>
          </a:prstGeom>
          <a:effectLst>
            <a:outerShdw blurRad="50800" dist="38100" dir="2700000" algn="tl" rotWithShape="0">
              <a:prstClr val="black">
                <a:alpha val="40000"/>
              </a:prstClr>
            </a:outerShdw>
          </a:effectLst>
        </p:spPr>
      </p:pic>
      <p:pic>
        <p:nvPicPr>
          <p:cNvPr id="126" name="Graphic 125" descr="Checkmark with solid fill">
            <a:extLst>
              <a:ext uri="{FF2B5EF4-FFF2-40B4-BE49-F238E27FC236}">
                <a16:creationId xmlns:a16="http://schemas.microsoft.com/office/drawing/2014/main" id="{AB00F0A8-1E3F-CE1D-BAA6-41DEF5B0222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5720" y="2668470"/>
            <a:ext cx="398152" cy="398152"/>
          </a:xfrm>
          <a:prstGeom prst="rect">
            <a:avLst/>
          </a:prstGeom>
          <a:effectLst>
            <a:outerShdw blurRad="50800" dist="38100" dir="2700000" algn="tl" rotWithShape="0">
              <a:prstClr val="black">
                <a:alpha val="40000"/>
              </a:prstClr>
            </a:outerShdw>
          </a:effectLst>
        </p:spPr>
      </p:pic>
      <p:pic>
        <p:nvPicPr>
          <p:cNvPr id="127" name="Graphic 126" descr="Checkmark with solid fill">
            <a:extLst>
              <a:ext uri="{FF2B5EF4-FFF2-40B4-BE49-F238E27FC236}">
                <a16:creationId xmlns:a16="http://schemas.microsoft.com/office/drawing/2014/main" id="{864586DD-4B4E-0670-D979-0E5CF473AF9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5720" y="2181299"/>
            <a:ext cx="398152" cy="398152"/>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C6A625BC-FF8B-E79D-DA48-952323B2E0CF}"/>
              </a:ext>
            </a:extLst>
          </p:cNvPr>
          <p:cNvSpPr>
            <a:spLocks noGrp="1"/>
          </p:cNvSpPr>
          <p:nvPr>
            <p:ph type="sldNum" sz="quarter" idx="12"/>
          </p:nvPr>
        </p:nvSpPr>
        <p:spPr/>
        <p:txBody>
          <a:bodyPr/>
          <a:lstStyle/>
          <a:p>
            <a:fld id="{DBB69489-DF73-4A76-950F-93D686310CE9}" type="slidenum">
              <a:rPr lang="en-US" smtClean="0"/>
              <a:t>21</a:t>
            </a:fld>
            <a:endParaRPr lang="en-US"/>
          </a:p>
        </p:txBody>
      </p:sp>
    </p:spTree>
    <p:extLst>
      <p:ext uri="{BB962C8B-B14F-4D97-AF65-F5344CB8AC3E}">
        <p14:creationId xmlns:p14="http://schemas.microsoft.com/office/powerpoint/2010/main" val="309688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cheerful Asian family dad, mom and daughter playing funny game as doctor having fun on sofa at home.">
            <a:extLst>
              <a:ext uri="{FF2B5EF4-FFF2-40B4-BE49-F238E27FC236}">
                <a16:creationId xmlns:a16="http://schemas.microsoft.com/office/drawing/2014/main" id="{2948E550-47B9-997D-D711-F3DA24EDF815}"/>
              </a:ext>
            </a:extLst>
          </p:cNvPr>
          <p:cNvPicPr>
            <a:picLocks noChangeAspect="1" noChangeArrowheads="1"/>
          </p:cNvPicPr>
          <p:nvPr/>
        </p:nvPicPr>
        <p:blipFill>
          <a:blip r:embed="rId3" cstate="email">
            <a:alphaModFix amt="70000"/>
            <a:extLst>
              <a:ext uri="{28A0092B-C50C-407E-A947-70E740481C1C}">
                <a14:useLocalDpi xmlns:a14="http://schemas.microsoft.com/office/drawing/2010/main"/>
              </a:ext>
            </a:extLst>
          </a:blip>
          <a:srcRect/>
          <a:stretch>
            <a:fillRect/>
          </a:stretch>
        </p:blipFill>
        <p:spPr bwMode="auto">
          <a:xfrm>
            <a:off x="5866033" y="1648198"/>
            <a:ext cx="6325967" cy="356160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205740" y="1098279"/>
            <a:ext cx="6751321" cy="5258071"/>
          </a:xfrm>
          <a:solidFill>
            <a:schemeClr val="bg1">
              <a:alpha val="78962"/>
            </a:schemeClr>
          </a:solidFill>
        </p:spPr>
        <p:txBody>
          <a:bodyPr>
            <a:normAutofit/>
          </a:bodyPr>
          <a:lstStyle/>
          <a:p>
            <a:pPr>
              <a:buClr>
                <a:schemeClr val="tx1"/>
              </a:buClr>
              <a:buFont typeface="Arial" panose="020B0604020202020204" pitchFamily="34" charset="0"/>
              <a:buChar char="•"/>
            </a:pPr>
            <a:r>
              <a:rPr lang="en-US"/>
              <a:t>Voluntary Licensed Placement</a:t>
            </a:r>
          </a:p>
          <a:p>
            <a:pPr lvl="1">
              <a:buClr>
                <a:schemeClr val="tx1"/>
              </a:buClr>
              <a:buFont typeface="Arial" panose="020B0604020202020204" pitchFamily="34" charset="0"/>
              <a:buChar char="•"/>
            </a:pPr>
            <a:r>
              <a:rPr lang="en-US"/>
              <a:t>Placement of a child in out-of-home care (such as in a medical foster home) at the parent/guardian’s request</a:t>
            </a:r>
          </a:p>
          <a:p>
            <a:pPr lvl="1">
              <a:buClr>
                <a:schemeClr val="tx1"/>
              </a:buClr>
              <a:buFont typeface="Arial" panose="020B0604020202020204" pitchFamily="34" charset="0"/>
              <a:buChar char="•"/>
            </a:pPr>
            <a:r>
              <a:rPr lang="en-US"/>
              <a:t>Placement can be for up to 180 days</a:t>
            </a:r>
          </a:p>
          <a:p>
            <a:pPr lvl="1">
              <a:buClr>
                <a:schemeClr val="tx1"/>
              </a:buClr>
              <a:buFont typeface="Arial" panose="020B0604020202020204" pitchFamily="34" charset="0"/>
              <a:buChar char="•"/>
            </a:pPr>
            <a:r>
              <a:rPr lang="en-US"/>
              <a:t>Parent/guardians do not lose custody in these instances</a:t>
            </a:r>
          </a:p>
          <a:p>
            <a:pPr lvl="1">
              <a:buClr>
                <a:schemeClr val="tx1"/>
              </a:buClr>
              <a:buFont typeface="Arial" panose="020B0604020202020204" pitchFamily="34" charset="0"/>
              <a:buChar char="•"/>
            </a:pPr>
            <a:r>
              <a:rPr lang="en-US"/>
              <a:t>Parent/guardians sign a voluntary placement agreement</a:t>
            </a:r>
          </a:p>
          <a:p>
            <a:pPr lvl="1">
              <a:buClr>
                <a:schemeClr val="tx1"/>
              </a:buClr>
              <a:buFont typeface="Arial" panose="020B0604020202020204" pitchFamily="34" charset="0"/>
              <a:buChar char="•"/>
            </a:pPr>
            <a:r>
              <a:rPr lang="en-US"/>
              <a:t>Child needs to be eligible for medical foster care as determined by the CMAT</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Medical Foster Care – Additional Information</a:t>
            </a:r>
          </a:p>
        </p:txBody>
      </p:sp>
      <p:sp>
        <p:nvSpPr>
          <p:cNvPr id="5" name="Text Placeholder 4">
            <a:extLst>
              <a:ext uri="{FF2B5EF4-FFF2-40B4-BE49-F238E27FC236}">
                <a16:creationId xmlns:a16="http://schemas.microsoft.com/office/drawing/2014/main" id="{2133514D-574B-BA9A-9B25-E2A9433313E9}"/>
              </a:ext>
            </a:extLst>
          </p:cNvPr>
          <p:cNvSpPr>
            <a:spLocks noGrp="1"/>
          </p:cNvSpPr>
          <p:nvPr>
            <p:ph type="body" sz="quarter" idx="13"/>
          </p:nvPr>
        </p:nvSpPr>
        <p:spPr>
          <a:xfrm>
            <a:off x="838200" y="5891213"/>
            <a:ext cx="10515600" cy="365125"/>
          </a:xfrm>
        </p:spPr>
        <p:txBody>
          <a:bodyPr/>
          <a:lstStyle/>
          <a:p>
            <a:r>
              <a:rPr lang="en-US" dirty="0"/>
              <a:t>Source: Voluntary Placement Agreement Information</a:t>
            </a:r>
            <a:endParaRPr lang="en-US" dirty="0">
              <a:highlight>
                <a:srgbClr val="FFFF00"/>
              </a:highlight>
            </a:endParaRPr>
          </a:p>
        </p:txBody>
      </p:sp>
      <p:sp>
        <p:nvSpPr>
          <p:cNvPr id="6" name="TextBox 5">
            <a:extLst>
              <a:ext uri="{FF2B5EF4-FFF2-40B4-BE49-F238E27FC236}">
                <a16:creationId xmlns:a16="http://schemas.microsoft.com/office/drawing/2014/main" id="{9513E23A-EC9F-F713-DCB3-242DCF0010CD}"/>
              </a:ext>
            </a:extLst>
          </p:cNvPr>
          <p:cNvSpPr txBox="1"/>
          <p:nvPr/>
        </p:nvSpPr>
        <p:spPr>
          <a:xfrm>
            <a:off x="10277475" y="5181175"/>
            <a:ext cx="1708785" cy="230832"/>
          </a:xfrm>
          <a:prstGeom prst="rect">
            <a:avLst/>
          </a:prstGeom>
          <a:noFill/>
        </p:spPr>
        <p:txBody>
          <a:bodyPr wrap="square" rtlCol="0">
            <a:spAutoFit/>
          </a:bodyPr>
          <a:lstStyle/>
          <a:p>
            <a:r>
              <a:rPr lang="en-US" sz="900" dirty="0"/>
              <a:t>Photo Source: </a:t>
            </a:r>
            <a:r>
              <a:rPr lang="en-US" sz="900" dirty="0" err="1"/>
              <a:t>Unsplash</a:t>
            </a:r>
            <a:r>
              <a:rPr lang="en-US" sz="900" dirty="0"/>
              <a:t> Photos </a:t>
            </a:r>
          </a:p>
        </p:txBody>
      </p:sp>
      <p:sp>
        <p:nvSpPr>
          <p:cNvPr id="7" name="Slide Number Placeholder 6">
            <a:extLst>
              <a:ext uri="{FF2B5EF4-FFF2-40B4-BE49-F238E27FC236}">
                <a16:creationId xmlns:a16="http://schemas.microsoft.com/office/drawing/2014/main" id="{76E4BB27-CDA6-2A3E-D598-923F37687F7C}"/>
              </a:ext>
            </a:extLst>
          </p:cNvPr>
          <p:cNvSpPr>
            <a:spLocks noGrp="1"/>
          </p:cNvSpPr>
          <p:nvPr>
            <p:ph type="sldNum" sz="quarter" idx="12"/>
          </p:nvPr>
        </p:nvSpPr>
        <p:spPr/>
        <p:txBody>
          <a:bodyPr/>
          <a:lstStyle/>
          <a:p>
            <a:fld id="{DBB69489-DF73-4A76-950F-93D686310CE9}" type="slidenum">
              <a:rPr lang="en-US" smtClean="0"/>
              <a:t>22</a:t>
            </a:fld>
            <a:endParaRPr lang="en-US"/>
          </a:p>
        </p:txBody>
      </p:sp>
    </p:spTree>
    <p:extLst>
      <p:ext uri="{BB962C8B-B14F-4D97-AF65-F5344CB8AC3E}">
        <p14:creationId xmlns:p14="http://schemas.microsoft.com/office/powerpoint/2010/main" val="192844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F6935B-B4D3-9AA5-F5BA-1918397A14E2}"/>
              </a:ext>
            </a:extLst>
          </p:cNvPr>
          <p:cNvSpPr>
            <a:spLocks noGrp="1"/>
          </p:cNvSpPr>
          <p:nvPr>
            <p:ph type="title"/>
          </p:nvPr>
        </p:nvSpPr>
        <p:spPr/>
        <p:txBody>
          <a:bodyPr/>
          <a:lstStyle/>
          <a:p>
            <a:r>
              <a:rPr lang="en-US"/>
              <a:t>AVAILABLE SERVICES AND SUPPORTS</a:t>
            </a:r>
          </a:p>
        </p:txBody>
      </p:sp>
      <p:sp>
        <p:nvSpPr>
          <p:cNvPr id="6" name="TextBox 5">
            <a:extLst>
              <a:ext uri="{FF2B5EF4-FFF2-40B4-BE49-F238E27FC236}">
                <a16:creationId xmlns:a16="http://schemas.microsoft.com/office/drawing/2014/main" id="{05A982B5-35E7-2871-CF14-105361BF46A3}"/>
              </a:ext>
            </a:extLst>
          </p:cNvPr>
          <p:cNvSpPr txBox="1"/>
          <p:nvPr/>
        </p:nvSpPr>
        <p:spPr>
          <a:xfrm>
            <a:off x="1747344" y="1686758"/>
            <a:ext cx="9606456" cy="696444"/>
          </a:xfrm>
          <a:prstGeom prst="rect">
            <a:avLst/>
          </a:prstGeom>
        </p:spPr>
        <p:txBody>
          <a:bodyPr wrap="square" lIns="36486" tIns="36486" rIns="36486" bIns="36486">
            <a:noAutofit/>
          </a:bodyPr>
          <a:lstStyle>
            <a:lvl1pPr lvl="0" algn="just" defTabSz="914400">
              <a:lnSpc>
                <a:spcPct val="140000"/>
              </a:lnSpc>
              <a:defRPr sz="1600">
                <a:solidFill>
                  <a:schemeClr val="tx2"/>
                </a:solidFill>
                <a:latin typeface="CalibriLight"/>
                <a:ea typeface="CalibriLight"/>
                <a:cs typeface="CalibriLight"/>
                <a:sym typeface="CalibriLight"/>
              </a:defRPr>
            </a:lvl1pPr>
            <a:lvl2pPr algn="just">
              <a:defRPr sz="2000">
                <a:solidFill>
                  <a:srgbClr val="7C7F86"/>
                </a:solidFill>
                <a:latin typeface="CalibriLight"/>
                <a:ea typeface="CalibriLight"/>
                <a:cs typeface="CalibriLight"/>
                <a:sym typeface="CalibriLight"/>
              </a:defRPr>
            </a:lvl2pPr>
            <a:lvl3pPr algn="just">
              <a:defRPr sz="2000">
                <a:solidFill>
                  <a:srgbClr val="7C7F86"/>
                </a:solidFill>
                <a:latin typeface="CalibriLight"/>
                <a:ea typeface="CalibriLight"/>
                <a:cs typeface="CalibriLight"/>
                <a:sym typeface="CalibriLight"/>
              </a:defRPr>
            </a:lvl3pPr>
            <a:lvl4pPr algn="just">
              <a:defRPr sz="2000">
                <a:solidFill>
                  <a:srgbClr val="7C7F86"/>
                </a:solidFill>
                <a:latin typeface="CalibriLight"/>
                <a:ea typeface="CalibriLight"/>
                <a:cs typeface="CalibriLight"/>
                <a:sym typeface="CalibriLight"/>
              </a:defRPr>
            </a:lvl4pPr>
            <a:lvl5pPr algn="just">
              <a:defRPr sz="2000">
                <a:solidFill>
                  <a:srgbClr val="7C7F86"/>
                </a:solidFill>
                <a:latin typeface="CalibriLight"/>
                <a:ea typeface="CalibriLight"/>
                <a:cs typeface="CalibriLight"/>
                <a:sym typeface="CalibriLight"/>
              </a:defRPr>
            </a:lvl5pPr>
            <a:lvl6pPr algn="just">
              <a:defRPr sz="2000">
                <a:solidFill>
                  <a:srgbClr val="7C7F86"/>
                </a:solidFill>
                <a:latin typeface="CalibriLight"/>
                <a:ea typeface="CalibriLight"/>
                <a:cs typeface="CalibriLight"/>
                <a:sym typeface="CalibriLight"/>
              </a:defRPr>
            </a:lvl6pPr>
            <a:lvl7pPr algn="just">
              <a:defRPr sz="2000">
                <a:solidFill>
                  <a:srgbClr val="7C7F86"/>
                </a:solidFill>
                <a:latin typeface="CalibriLight"/>
                <a:ea typeface="CalibriLight"/>
                <a:cs typeface="CalibriLight"/>
                <a:sym typeface="CalibriLight"/>
              </a:defRPr>
            </a:lvl7pPr>
            <a:lvl8pPr algn="just">
              <a:defRPr sz="2000">
                <a:solidFill>
                  <a:srgbClr val="7C7F86"/>
                </a:solidFill>
                <a:latin typeface="CalibriLight"/>
                <a:ea typeface="CalibriLight"/>
                <a:cs typeface="CalibriLight"/>
                <a:sym typeface="CalibriLight"/>
              </a:defRPr>
            </a:lvl8pPr>
            <a:lvl9pPr algn="just">
              <a:defRPr sz="2000">
                <a:solidFill>
                  <a:srgbClr val="7C7F86"/>
                </a:solidFill>
                <a:latin typeface="CalibriLight"/>
                <a:ea typeface="CalibriLight"/>
                <a:cs typeface="CalibriLight"/>
                <a:sym typeface="CalibriLight"/>
              </a:defRPr>
            </a:lvl9pPr>
          </a:lstStyle>
          <a:p>
            <a:pPr algn="l">
              <a:lnSpc>
                <a:spcPct val="100000"/>
              </a:lnSpc>
            </a:pPr>
            <a:r>
              <a:rPr lang="en-US" sz="2095" dirty="0">
                <a:latin typeface="+mn-lt"/>
                <a:ea typeface="Calibri"/>
                <a:cs typeface="Calibri"/>
              </a:rPr>
              <a:t>Care Coordinators must be familiar with Florida Medicaid covered services as well as plan-specific services and programs, including in lieu of services and expanded benefits.</a:t>
            </a:r>
          </a:p>
        </p:txBody>
      </p:sp>
      <p:sp>
        <p:nvSpPr>
          <p:cNvPr id="7" name="TextBox 6">
            <a:extLst>
              <a:ext uri="{FF2B5EF4-FFF2-40B4-BE49-F238E27FC236}">
                <a16:creationId xmlns:a16="http://schemas.microsoft.com/office/drawing/2014/main" id="{923FD872-80D3-FF8B-2C2D-E5B755D6419B}"/>
              </a:ext>
            </a:extLst>
          </p:cNvPr>
          <p:cNvSpPr txBox="1"/>
          <p:nvPr/>
        </p:nvSpPr>
        <p:spPr>
          <a:xfrm>
            <a:off x="1747344" y="3198047"/>
            <a:ext cx="9812310" cy="696444"/>
          </a:xfrm>
          <a:prstGeom prst="rect">
            <a:avLst/>
          </a:prstGeom>
        </p:spPr>
        <p:txBody>
          <a:bodyPr wrap="square" lIns="36486" tIns="36486" rIns="36486" bIns="36486">
            <a:noAutofit/>
          </a:bodyPr>
          <a:lstStyle>
            <a:lvl1pPr lvl="0" algn="just" defTabSz="914400">
              <a:lnSpc>
                <a:spcPct val="140000"/>
              </a:lnSpc>
              <a:defRPr sz="1600">
                <a:solidFill>
                  <a:schemeClr val="tx2"/>
                </a:solidFill>
                <a:latin typeface="CalibriLight"/>
                <a:ea typeface="CalibriLight"/>
                <a:cs typeface="CalibriLight"/>
                <a:sym typeface="CalibriLight"/>
              </a:defRPr>
            </a:lvl1pPr>
            <a:lvl2pPr algn="just">
              <a:defRPr sz="2000">
                <a:solidFill>
                  <a:srgbClr val="7C7F86"/>
                </a:solidFill>
                <a:latin typeface="CalibriLight"/>
                <a:ea typeface="CalibriLight"/>
                <a:cs typeface="CalibriLight"/>
                <a:sym typeface="CalibriLight"/>
              </a:defRPr>
            </a:lvl2pPr>
            <a:lvl3pPr algn="just">
              <a:defRPr sz="2000">
                <a:solidFill>
                  <a:srgbClr val="7C7F86"/>
                </a:solidFill>
                <a:latin typeface="CalibriLight"/>
                <a:ea typeface="CalibriLight"/>
                <a:cs typeface="CalibriLight"/>
                <a:sym typeface="CalibriLight"/>
              </a:defRPr>
            </a:lvl3pPr>
            <a:lvl4pPr algn="just">
              <a:defRPr sz="2000">
                <a:solidFill>
                  <a:srgbClr val="7C7F86"/>
                </a:solidFill>
                <a:latin typeface="CalibriLight"/>
                <a:ea typeface="CalibriLight"/>
                <a:cs typeface="CalibriLight"/>
                <a:sym typeface="CalibriLight"/>
              </a:defRPr>
            </a:lvl4pPr>
            <a:lvl5pPr algn="just">
              <a:defRPr sz="2000">
                <a:solidFill>
                  <a:srgbClr val="7C7F86"/>
                </a:solidFill>
                <a:latin typeface="CalibriLight"/>
                <a:ea typeface="CalibriLight"/>
                <a:cs typeface="CalibriLight"/>
                <a:sym typeface="CalibriLight"/>
              </a:defRPr>
            </a:lvl5pPr>
            <a:lvl6pPr algn="just">
              <a:defRPr sz="2000">
                <a:solidFill>
                  <a:srgbClr val="7C7F86"/>
                </a:solidFill>
                <a:latin typeface="CalibriLight"/>
                <a:ea typeface="CalibriLight"/>
                <a:cs typeface="CalibriLight"/>
                <a:sym typeface="CalibriLight"/>
              </a:defRPr>
            </a:lvl6pPr>
            <a:lvl7pPr algn="just">
              <a:defRPr sz="2000">
                <a:solidFill>
                  <a:srgbClr val="7C7F86"/>
                </a:solidFill>
                <a:latin typeface="CalibriLight"/>
                <a:ea typeface="CalibriLight"/>
                <a:cs typeface="CalibriLight"/>
                <a:sym typeface="CalibriLight"/>
              </a:defRPr>
            </a:lvl7pPr>
            <a:lvl8pPr algn="just">
              <a:defRPr sz="2000">
                <a:solidFill>
                  <a:srgbClr val="7C7F86"/>
                </a:solidFill>
                <a:latin typeface="CalibriLight"/>
                <a:ea typeface="CalibriLight"/>
                <a:cs typeface="CalibriLight"/>
                <a:sym typeface="CalibriLight"/>
              </a:defRPr>
            </a:lvl8pPr>
            <a:lvl9pPr algn="just">
              <a:defRPr sz="2000">
                <a:solidFill>
                  <a:srgbClr val="7C7F86"/>
                </a:solidFill>
                <a:latin typeface="CalibriLight"/>
                <a:ea typeface="CalibriLight"/>
                <a:cs typeface="CalibriLight"/>
                <a:sym typeface="CalibriLight"/>
              </a:defRPr>
            </a:lvl9pPr>
          </a:lstStyle>
          <a:p>
            <a:pPr algn="l">
              <a:lnSpc>
                <a:spcPct val="100000"/>
              </a:lnSpc>
            </a:pPr>
            <a:r>
              <a:rPr lang="en-US" sz="2095">
                <a:latin typeface="+mn-lt"/>
                <a:ea typeface="Calibri"/>
                <a:cs typeface="Calibri"/>
              </a:rPr>
              <a:t>Health Plan “Find-a-Provider” Tools can also be used to provide families with customized information about available providers for services and supports in their area.</a:t>
            </a:r>
          </a:p>
        </p:txBody>
      </p:sp>
      <p:sp>
        <p:nvSpPr>
          <p:cNvPr id="8" name="TextBox 7">
            <a:extLst>
              <a:ext uri="{FF2B5EF4-FFF2-40B4-BE49-F238E27FC236}">
                <a16:creationId xmlns:a16="http://schemas.microsoft.com/office/drawing/2014/main" id="{31D3CB22-D9DF-13B2-65BE-B1ADCDC1973D}"/>
              </a:ext>
            </a:extLst>
          </p:cNvPr>
          <p:cNvSpPr txBox="1"/>
          <p:nvPr/>
        </p:nvSpPr>
        <p:spPr>
          <a:xfrm>
            <a:off x="1747344" y="4664191"/>
            <a:ext cx="9606456" cy="696444"/>
          </a:xfrm>
          <a:prstGeom prst="rect">
            <a:avLst/>
          </a:prstGeom>
        </p:spPr>
        <p:txBody>
          <a:bodyPr wrap="square" lIns="36486" tIns="36486" rIns="36486" bIns="36486">
            <a:noAutofit/>
          </a:bodyPr>
          <a:lstStyle>
            <a:lvl1pPr lvl="0" algn="just" defTabSz="914400">
              <a:lnSpc>
                <a:spcPct val="140000"/>
              </a:lnSpc>
              <a:defRPr sz="1600">
                <a:solidFill>
                  <a:schemeClr val="tx2"/>
                </a:solidFill>
                <a:latin typeface="CalibriLight"/>
                <a:ea typeface="CalibriLight"/>
                <a:cs typeface="CalibriLight"/>
                <a:sym typeface="CalibriLight"/>
              </a:defRPr>
            </a:lvl1pPr>
            <a:lvl2pPr algn="just">
              <a:defRPr sz="2000">
                <a:solidFill>
                  <a:srgbClr val="7C7F86"/>
                </a:solidFill>
                <a:latin typeface="CalibriLight"/>
                <a:ea typeface="CalibriLight"/>
                <a:cs typeface="CalibriLight"/>
                <a:sym typeface="CalibriLight"/>
              </a:defRPr>
            </a:lvl2pPr>
            <a:lvl3pPr algn="just">
              <a:defRPr sz="2000">
                <a:solidFill>
                  <a:srgbClr val="7C7F86"/>
                </a:solidFill>
                <a:latin typeface="CalibriLight"/>
                <a:ea typeface="CalibriLight"/>
                <a:cs typeface="CalibriLight"/>
                <a:sym typeface="CalibriLight"/>
              </a:defRPr>
            </a:lvl3pPr>
            <a:lvl4pPr algn="just">
              <a:defRPr sz="2000">
                <a:solidFill>
                  <a:srgbClr val="7C7F86"/>
                </a:solidFill>
                <a:latin typeface="CalibriLight"/>
                <a:ea typeface="CalibriLight"/>
                <a:cs typeface="CalibriLight"/>
                <a:sym typeface="CalibriLight"/>
              </a:defRPr>
            </a:lvl4pPr>
            <a:lvl5pPr algn="just">
              <a:defRPr sz="2000">
                <a:solidFill>
                  <a:srgbClr val="7C7F86"/>
                </a:solidFill>
                <a:latin typeface="CalibriLight"/>
                <a:ea typeface="CalibriLight"/>
                <a:cs typeface="CalibriLight"/>
                <a:sym typeface="CalibriLight"/>
              </a:defRPr>
            </a:lvl5pPr>
            <a:lvl6pPr algn="just">
              <a:defRPr sz="2000">
                <a:solidFill>
                  <a:srgbClr val="7C7F86"/>
                </a:solidFill>
                <a:latin typeface="CalibriLight"/>
                <a:ea typeface="CalibriLight"/>
                <a:cs typeface="CalibriLight"/>
                <a:sym typeface="CalibriLight"/>
              </a:defRPr>
            </a:lvl6pPr>
            <a:lvl7pPr algn="just">
              <a:defRPr sz="2000">
                <a:solidFill>
                  <a:srgbClr val="7C7F86"/>
                </a:solidFill>
                <a:latin typeface="CalibriLight"/>
                <a:ea typeface="CalibriLight"/>
                <a:cs typeface="CalibriLight"/>
                <a:sym typeface="CalibriLight"/>
              </a:defRPr>
            </a:lvl7pPr>
            <a:lvl8pPr algn="just">
              <a:defRPr sz="2000">
                <a:solidFill>
                  <a:srgbClr val="7C7F86"/>
                </a:solidFill>
                <a:latin typeface="CalibriLight"/>
                <a:ea typeface="CalibriLight"/>
                <a:cs typeface="CalibriLight"/>
                <a:sym typeface="CalibriLight"/>
              </a:defRPr>
            </a:lvl8pPr>
            <a:lvl9pPr algn="just">
              <a:defRPr sz="2000">
                <a:solidFill>
                  <a:srgbClr val="7C7F86"/>
                </a:solidFill>
                <a:latin typeface="CalibriLight"/>
                <a:ea typeface="CalibriLight"/>
                <a:cs typeface="CalibriLight"/>
                <a:sym typeface="CalibriLight"/>
              </a:defRPr>
            </a:lvl9pPr>
          </a:lstStyle>
          <a:p>
            <a:pPr algn="l">
              <a:lnSpc>
                <a:spcPct val="100000"/>
              </a:lnSpc>
            </a:pPr>
            <a:r>
              <a:rPr lang="en-US" sz="2095" dirty="0">
                <a:latin typeface="+mn-lt"/>
                <a:ea typeface="Calibri"/>
                <a:cs typeface="Calibri"/>
              </a:rPr>
              <a:t>Online search engines or health plan-specific closed-loop referral systems should be used for additional needs and services (including those to address health-related social needs), such as:</a:t>
            </a:r>
          </a:p>
          <a:p>
            <a:pPr algn="l">
              <a:lnSpc>
                <a:spcPct val="100000"/>
              </a:lnSpc>
            </a:pPr>
            <a:endParaRPr lang="en-US" sz="2095" dirty="0">
              <a:latin typeface="+mn-lt"/>
              <a:ea typeface="Calibri"/>
              <a:cs typeface="Calibri"/>
            </a:endParaRPr>
          </a:p>
        </p:txBody>
      </p:sp>
      <p:sp>
        <p:nvSpPr>
          <p:cNvPr id="9" name="Shape 49">
            <a:extLst>
              <a:ext uri="{FF2B5EF4-FFF2-40B4-BE49-F238E27FC236}">
                <a16:creationId xmlns:a16="http://schemas.microsoft.com/office/drawing/2014/main" id="{A1C2A0E5-28F0-F183-DF66-8437F018C0F1}"/>
              </a:ext>
            </a:extLst>
          </p:cNvPr>
          <p:cNvSpPr/>
          <p:nvPr/>
        </p:nvSpPr>
        <p:spPr>
          <a:xfrm>
            <a:off x="833357" y="2552185"/>
            <a:ext cx="3739765" cy="0"/>
          </a:xfrm>
          <a:prstGeom prst="line">
            <a:avLst/>
          </a:prstGeom>
          <a:ln w="9525" cmpd="sng">
            <a:solidFill>
              <a:schemeClr val="accent3"/>
            </a:solidFill>
            <a:prstDash val="solid"/>
            <a:round/>
          </a:ln>
        </p:spPr>
        <p:txBody>
          <a:bodyPr lIns="32065" tIns="32067" rIns="32065" bIns="32067">
            <a:noAutofit/>
          </a:bodyPr>
          <a:lstStyle/>
          <a:p>
            <a:pPr lvl="0">
              <a:defRPr sz="2400"/>
            </a:pPr>
            <a:endParaRPr sz="2394">
              <a:ea typeface="Calibri"/>
              <a:cs typeface="Calibri"/>
            </a:endParaRPr>
          </a:p>
        </p:txBody>
      </p:sp>
      <p:sp>
        <p:nvSpPr>
          <p:cNvPr id="10" name="Shape 49">
            <a:extLst>
              <a:ext uri="{FF2B5EF4-FFF2-40B4-BE49-F238E27FC236}">
                <a16:creationId xmlns:a16="http://schemas.microsoft.com/office/drawing/2014/main" id="{DB16363C-82D2-F959-B66A-67A8FD5B1BB2}"/>
              </a:ext>
            </a:extLst>
          </p:cNvPr>
          <p:cNvSpPr/>
          <p:nvPr/>
        </p:nvSpPr>
        <p:spPr>
          <a:xfrm>
            <a:off x="833357" y="4076286"/>
            <a:ext cx="3739765" cy="0"/>
          </a:xfrm>
          <a:prstGeom prst="line">
            <a:avLst/>
          </a:prstGeom>
          <a:ln w="9525" cmpd="sng">
            <a:solidFill>
              <a:schemeClr val="accent3"/>
            </a:solidFill>
            <a:prstDash val="solid"/>
            <a:round/>
          </a:ln>
        </p:spPr>
        <p:txBody>
          <a:bodyPr lIns="32065" tIns="32067" rIns="32065" bIns="32067">
            <a:noAutofit/>
          </a:bodyPr>
          <a:lstStyle/>
          <a:p>
            <a:pPr lvl="0">
              <a:defRPr sz="2400"/>
            </a:pPr>
            <a:endParaRPr sz="2394">
              <a:ea typeface="Calibri"/>
              <a:cs typeface="Calibri"/>
            </a:endParaRPr>
          </a:p>
        </p:txBody>
      </p:sp>
      <p:sp>
        <p:nvSpPr>
          <p:cNvPr id="16" name="TextBox 15">
            <a:extLst>
              <a:ext uri="{FF2B5EF4-FFF2-40B4-BE49-F238E27FC236}">
                <a16:creationId xmlns:a16="http://schemas.microsoft.com/office/drawing/2014/main" id="{874AC8D3-A118-805D-297E-65887D570B51}"/>
              </a:ext>
            </a:extLst>
          </p:cNvPr>
          <p:cNvSpPr txBox="1"/>
          <p:nvPr/>
        </p:nvSpPr>
        <p:spPr>
          <a:xfrm>
            <a:off x="1747344" y="1286238"/>
            <a:ext cx="1045770"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a:solidFill>
                  <a:schemeClr val="tx2"/>
                </a:solidFill>
                <a:sym typeface="Helvetica Light"/>
              </a:rPr>
              <a:t>Florida Medicaid</a:t>
            </a:r>
          </a:p>
        </p:txBody>
      </p:sp>
      <p:sp>
        <p:nvSpPr>
          <p:cNvPr id="17" name="TextBox 16">
            <a:extLst>
              <a:ext uri="{FF2B5EF4-FFF2-40B4-BE49-F238E27FC236}">
                <a16:creationId xmlns:a16="http://schemas.microsoft.com/office/drawing/2014/main" id="{4DC78DD3-8B5D-BEA7-2255-61311B92EFEE}"/>
              </a:ext>
            </a:extLst>
          </p:cNvPr>
          <p:cNvSpPr txBox="1"/>
          <p:nvPr/>
        </p:nvSpPr>
        <p:spPr>
          <a:xfrm>
            <a:off x="1747344" y="2780814"/>
            <a:ext cx="1134658"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dirty="0">
                <a:solidFill>
                  <a:schemeClr val="tx2"/>
                </a:solidFill>
                <a:sym typeface="Helvetica Light"/>
              </a:rPr>
              <a:t>“Find-a-Provider” Tools and Directories</a:t>
            </a:r>
          </a:p>
        </p:txBody>
      </p:sp>
      <p:sp>
        <p:nvSpPr>
          <p:cNvPr id="18" name="TextBox 17">
            <a:extLst>
              <a:ext uri="{FF2B5EF4-FFF2-40B4-BE49-F238E27FC236}">
                <a16:creationId xmlns:a16="http://schemas.microsoft.com/office/drawing/2014/main" id="{85C8A1DB-FFC0-C481-CAB6-E2196EDD9630}"/>
              </a:ext>
            </a:extLst>
          </p:cNvPr>
          <p:cNvSpPr txBox="1"/>
          <p:nvPr/>
        </p:nvSpPr>
        <p:spPr>
          <a:xfrm>
            <a:off x="1747344" y="4290436"/>
            <a:ext cx="1045770"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dirty="0">
                <a:solidFill>
                  <a:schemeClr val="tx2"/>
                </a:solidFill>
                <a:sym typeface="Helvetica Light"/>
              </a:rPr>
              <a:t>Additional Research</a:t>
            </a:r>
          </a:p>
        </p:txBody>
      </p:sp>
      <p:sp>
        <p:nvSpPr>
          <p:cNvPr id="19" name="Shape 126">
            <a:extLst>
              <a:ext uri="{FF2B5EF4-FFF2-40B4-BE49-F238E27FC236}">
                <a16:creationId xmlns:a16="http://schemas.microsoft.com/office/drawing/2014/main" id="{83EB04F6-3949-BF98-0A90-53F79EC67490}"/>
              </a:ext>
            </a:extLst>
          </p:cNvPr>
          <p:cNvSpPr>
            <a:spLocks noChangeAspect="1"/>
          </p:cNvSpPr>
          <p:nvPr/>
        </p:nvSpPr>
        <p:spPr>
          <a:xfrm>
            <a:off x="825084" y="1281488"/>
            <a:ext cx="827201" cy="8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lvl="0">
              <a:defRPr sz="2400">
                <a:solidFill>
                  <a:srgbClr val="FFFFFF"/>
                </a:solidFill>
              </a:defRPr>
            </a:pPr>
            <a:endParaRPr sz="2394">
              <a:ea typeface="Calibri"/>
              <a:cs typeface="Calibri"/>
            </a:endParaRPr>
          </a:p>
        </p:txBody>
      </p:sp>
      <p:sp>
        <p:nvSpPr>
          <p:cNvPr id="20" name="Shape 126">
            <a:extLst>
              <a:ext uri="{FF2B5EF4-FFF2-40B4-BE49-F238E27FC236}">
                <a16:creationId xmlns:a16="http://schemas.microsoft.com/office/drawing/2014/main" id="{B70854B7-9A2E-BC1D-4E93-8F3F578BD0DD}"/>
              </a:ext>
            </a:extLst>
          </p:cNvPr>
          <p:cNvSpPr>
            <a:spLocks noChangeAspect="1"/>
          </p:cNvSpPr>
          <p:nvPr/>
        </p:nvSpPr>
        <p:spPr>
          <a:xfrm>
            <a:off x="825084" y="2733493"/>
            <a:ext cx="827201" cy="8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lvl="0">
              <a:defRPr sz="2400">
                <a:solidFill>
                  <a:srgbClr val="FFFFFF"/>
                </a:solidFill>
              </a:defRPr>
            </a:pPr>
            <a:endParaRPr sz="2394">
              <a:ea typeface="Calibri"/>
              <a:cs typeface="Calibri"/>
            </a:endParaRPr>
          </a:p>
        </p:txBody>
      </p:sp>
      <p:sp>
        <p:nvSpPr>
          <p:cNvPr id="21" name="Shape 126">
            <a:extLst>
              <a:ext uri="{FF2B5EF4-FFF2-40B4-BE49-F238E27FC236}">
                <a16:creationId xmlns:a16="http://schemas.microsoft.com/office/drawing/2014/main" id="{F01B6ADD-E39A-1B96-0F95-46E2C1171004}"/>
              </a:ext>
            </a:extLst>
          </p:cNvPr>
          <p:cNvSpPr>
            <a:spLocks noChangeAspect="1"/>
          </p:cNvSpPr>
          <p:nvPr/>
        </p:nvSpPr>
        <p:spPr>
          <a:xfrm>
            <a:off x="821822" y="4258082"/>
            <a:ext cx="827201" cy="8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lvl="0">
              <a:defRPr sz="2400">
                <a:solidFill>
                  <a:srgbClr val="FFFFFF"/>
                </a:solidFill>
              </a:defRPr>
            </a:pPr>
            <a:endParaRPr sz="2394">
              <a:ea typeface="Calibri"/>
              <a:cs typeface="Calibri"/>
            </a:endParaRPr>
          </a:p>
        </p:txBody>
      </p:sp>
      <p:sp>
        <p:nvSpPr>
          <p:cNvPr id="22" name="TextBox 21">
            <a:extLst>
              <a:ext uri="{FF2B5EF4-FFF2-40B4-BE49-F238E27FC236}">
                <a16:creationId xmlns:a16="http://schemas.microsoft.com/office/drawing/2014/main" id="{FE95AF49-F35C-9810-6063-88A34B617EFC}"/>
              </a:ext>
            </a:extLst>
          </p:cNvPr>
          <p:cNvSpPr txBox="1"/>
          <p:nvPr/>
        </p:nvSpPr>
        <p:spPr>
          <a:xfrm>
            <a:off x="1747344" y="5615582"/>
            <a:ext cx="8584011" cy="923330"/>
          </a:xfrm>
          <a:prstGeom prst="rect">
            <a:avLst/>
          </a:prstGeom>
          <a:noFill/>
        </p:spPr>
        <p:txBody>
          <a:bodyPr wrap="square" rtlCol="0">
            <a:spAutoFit/>
          </a:bodyPr>
          <a:lstStyle/>
          <a:p>
            <a:pPr lvl="1"/>
            <a:r>
              <a:rPr lang="en-US" dirty="0">
                <a:solidFill>
                  <a:srgbClr val="0563C1"/>
                </a:solidFill>
                <a:hlinkClick r:id="rId3">
                  <a:extLst>
                    <a:ext uri="{A12FA001-AC4F-418D-AE19-62706E023703}">
                      <ahyp:hlinkClr xmlns:ahyp="http://schemas.microsoft.com/office/drawing/2018/hyperlinkcolor" val="tx"/>
                    </a:ext>
                  </a:extLst>
                </a:hlinkClick>
              </a:rPr>
              <a:t>2-1-1</a:t>
            </a:r>
            <a:r>
              <a:rPr lang="en-US" dirty="0">
                <a:solidFill>
                  <a:srgbClr val="0563C1"/>
                </a:solidFill>
              </a:rPr>
              <a:t> </a:t>
            </a:r>
            <a:r>
              <a:rPr lang="en-US" dirty="0"/>
              <a:t>|</a:t>
            </a:r>
            <a:r>
              <a:rPr lang="en-US" dirty="0">
                <a:solidFill>
                  <a:srgbClr val="0563C1"/>
                </a:solidFill>
              </a:rPr>
              <a:t> </a:t>
            </a:r>
            <a:r>
              <a:rPr lang="en-US" dirty="0">
                <a:hlinkClick r:id="rId4"/>
              </a:rPr>
              <a:t>Florida Alliance of Information and Referral Services</a:t>
            </a:r>
            <a:r>
              <a:rPr lang="en-US" dirty="0"/>
              <a:t> | </a:t>
            </a:r>
            <a:r>
              <a:rPr lang="en-US" dirty="0">
                <a:hlinkClick r:id="rId5"/>
              </a:rPr>
              <a:t>Unite US</a:t>
            </a:r>
            <a:r>
              <a:rPr lang="en-US" dirty="0"/>
              <a:t> | </a:t>
            </a:r>
            <a:r>
              <a:rPr lang="en-US" dirty="0" err="1">
                <a:hlinkClick r:id="rId6"/>
              </a:rPr>
              <a:t>findhelp</a:t>
            </a:r>
            <a:r>
              <a:rPr lang="en-US" dirty="0"/>
              <a:t> | </a:t>
            </a:r>
            <a:r>
              <a:rPr lang="en-US" dirty="0">
                <a:hlinkClick r:id="rId7"/>
              </a:rPr>
              <a:t>Hope for Healing Florida</a:t>
            </a:r>
            <a:r>
              <a:rPr lang="en-US" dirty="0"/>
              <a:t> | </a:t>
            </a:r>
            <a:r>
              <a:rPr lang="en-US" dirty="0">
                <a:hlinkClick r:id="rId8"/>
              </a:rPr>
              <a:t>Florida Youth to Adult Transition – FLY2AT</a:t>
            </a:r>
            <a:endParaRPr lang="en-US" dirty="0"/>
          </a:p>
          <a:p>
            <a:endParaRPr lang="en-US" dirty="0"/>
          </a:p>
        </p:txBody>
      </p:sp>
      <p:sp>
        <p:nvSpPr>
          <p:cNvPr id="23" name="Freeform 37">
            <a:extLst>
              <a:ext uri="{FF2B5EF4-FFF2-40B4-BE49-F238E27FC236}">
                <a16:creationId xmlns:a16="http://schemas.microsoft.com/office/drawing/2014/main" id="{563F88E5-ABD8-36B1-F344-C9A65F6345E2}"/>
              </a:ext>
            </a:extLst>
          </p:cNvPr>
          <p:cNvSpPr>
            <a:spLocks/>
          </p:cNvSpPr>
          <p:nvPr/>
        </p:nvSpPr>
        <p:spPr bwMode="auto">
          <a:xfrm>
            <a:off x="982639" y="1442614"/>
            <a:ext cx="436240" cy="488287"/>
          </a:xfrm>
          <a:custGeom>
            <a:avLst/>
            <a:gdLst>
              <a:gd name="T0" fmla="*/ 560 w 985"/>
              <a:gd name="T1" fmla="*/ 0 h 842"/>
              <a:gd name="T2" fmla="*/ 506 w 985"/>
              <a:gd name="T3" fmla="*/ 0 h 842"/>
              <a:gd name="T4" fmla="*/ 497 w 985"/>
              <a:gd name="T5" fmla="*/ 50 h 842"/>
              <a:gd name="T6" fmla="*/ 481 w 985"/>
              <a:gd name="T7" fmla="*/ 23 h 842"/>
              <a:gd name="T8" fmla="*/ 246 w 985"/>
              <a:gd name="T9" fmla="*/ 50 h 842"/>
              <a:gd name="T10" fmla="*/ 237 w 985"/>
              <a:gd name="T11" fmla="*/ 29 h 842"/>
              <a:gd name="T12" fmla="*/ 0 w 985"/>
              <a:gd name="T13" fmla="*/ 61 h 842"/>
              <a:gd name="T14" fmla="*/ 16 w 985"/>
              <a:gd name="T15" fmla="*/ 95 h 842"/>
              <a:gd name="T16" fmla="*/ 29 w 985"/>
              <a:gd name="T17" fmla="*/ 113 h 842"/>
              <a:gd name="T18" fmla="*/ 60 w 985"/>
              <a:gd name="T19" fmla="*/ 104 h 842"/>
              <a:gd name="T20" fmla="*/ 64 w 985"/>
              <a:gd name="T21" fmla="*/ 108 h 842"/>
              <a:gd name="T22" fmla="*/ 114 w 985"/>
              <a:gd name="T23" fmla="*/ 92 h 842"/>
              <a:gd name="T24" fmla="*/ 183 w 985"/>
              <a:gd name="T25" fmla="*/ 108 h 842"/>
              <a:gd name="T26" fmla="*/ 230 w 985"/>
              <a:gd name="T27" fmla="*/ 152 h 842"/>
              <a:gd name="T28" fmla="*/ 320 w 985"/>
              <a:gd name="T29" fmla="*/ 131 h 842"/>
              <a:gd name="T30" fmla="*/ 314 w 985"/>
              <a:gd name="T31" fmla="*/ 108 h 842"/>
              <a:gd name="T32" fmla="*/ 349 w 985"/>
              <a:gd name="T33" fmla="*/ 104 h 842"/>
              <a:gd name="T34" fmla="*/ 460 w 985"/>
              <a:gd name="T35" fmla="*/ 195 h 842"/>
              <a:gd name="T36" fmla="*/ 503 w 985"/>
              <a:gd name="T37" fmla="*/ 335 h 842"/>
              <a:gd name="T38" fmla="*/ 563 w 985"/>
              <a:gd name="T39" fmla="*/ 410 h 842"/>
              <a:gd name="T40" fmla="*/ 707 w 985"/>
              <a:gd name="T41" fmla="*/ 546 h 842"/>
              <a:gd name="T42" fmla="*/ 746 w 985"/>
              <a:gd name="T43" fmla="*/ 524 h 842"/>
              <a:gd name="T44" fmla="*/ 753 w 985"/>
              <a:gd name="T45" fmla="*/ 518 h 842"/>
              <a:gd name="T46" fmla="*/ 752 w 985"/>
              <a:gd name="T47" fmla="*/ 550 h 842"/>
              <a:gd name="T48" fmla="*/ 686 w 985"/>
              <a:gd name="T49" fmla="*/ 616 h 842"/>
              <a:gd name="T50" fmla="*/ 750 w 985"/>
              <a:gd name="T51" fmla="*/ 577 h 842"/>
              <a:gd name="T52" fmla="*/ 753 w 985"/>
              <a:gd name="T53" fmla="*/ 518 h 842"/>
              <a:gd name="T54" fmla="*/ 753 w 985"/>
              <a:gd name="T55" fmla="*/ 357 h 842"/>
              <a:gd name="T56" fmla="*/ 683 w 985"/>
              <a:gd name="T57" fmla="*/ 239 h 842"/>
              <a:gd name="T58" fmla="*/ 673 w 985"/>
              <a:gd name="T59" fmla="*/ 232 h 842"/>
              <a:gd name="T60" fmla="*/ 673 w 985"/>
              <a:gd name="T61" fmla="*/ 204 h 842"/>
              <a:gd name="T62" fmla="*/ 579 w 985"/>
              <a:gd name="T63" fmla="*/ 81 h 842"/>
              <a:gd name="T64" fmla="*/ 560 w 985"/>
              <a:gd name="T65" fmla="*/ 0 h 8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5"/>
              <a:gd name="T100" fmla="*/ 0 h 842"/>
              <a:gd name="T101" fmla="*/ 985 w 985"/>
              <a:gd name="T102" fmla="*/ 842 h 8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5" h="842">
                <a:moveTo>
                  <a:pt x="731" y="0"/>
                </a:moveTo>
                <a:lnTo>
                  <a:pt x="661" y="0"/>
                </a:lnTo>
                <a:lnTo>
                  <a:pt x="649" y="68"/>
                </a:lnTo>
                <a:lnTo>
                  <a:pt x="628" y="31"/>
                </a:lnTo>
                <a:lnTo>
                  <a:pt x="321" y="68"/>
                </a:lnTo>
                <a:lnTo>
                  <a:pt x="309" y="39"/>
                </a:lnTo>
                <a:lnTo>
                  <a:pt x="0" y="83"/>
                </a:lnTo>
                <a:lnTo>
                  <a:pt x="21" y="130"/>
                </a:lnTo>
                <a:lnTo>
                  <a:pt x="38" y="154"/>
                </a:lnTo>
                <a:lnTo>
                  <a:pt x="78" y="142"/>
                </a:lnTo>
                <a:lnTo>
                  <a:pt x="83" y="147"/>
                </a:lnTo>
                <a:lnTo>
                  <a:pt x="149" y="126"/>
                </a:lnTo>
                <a:lnTo>
                  <a:pt x="239" y="147"/>
                </a:lnTo>
                <a:lnTo>
                  <a:pt x="301" y="207"/>
                </a:lnTo>
                <a:lnTo>
                  <a:pt x="418" y="179"/>
                </a:lnTo>
                <a:lnTo>
                  <a:pt x="410" y="147"/>
                </a:lnTo>
                <a:lnTo>
                  <a:pt x="456" y="142"/>
                </a:lnTo>
                <a:lnTo>
                  <a:pt x="601" y="266"/>
                </a:lnTo>
                <a:lnTo>
                  <a:pt x="657" y="457"/>
                </a:lnTo>
                <a:lnTo>
                  <a:pt x="735" y="560"/>
                </a:lnTo>
                <a:lnTo>
                  <a:pt x="924" y="745"/>
                </a:lnTo>
                <a:lnTo>
                  <a:pt x="974" y="715"/>
                </a:lnTo>
                <a:lnTo>
                  <a:pt x="984" y="707"/>
                </a:lnTo>
                <a:lnTo>
                  <a:pt x="983" y="750"/>
                </a:lnTo>
                <a:lnTo>
                  <a:pt x="896" y="841"/>
                </a:lnTo>
                <a:lnTo>
                  <a:pt x="980" y="788"/>
                </a:lnTo>
                <a:lnTo>
                  <a:pt x="984" y="707"/>
                </a:lnTo>
                <a:lnTo>
                  <a:pt x="984" y="487"/>
                </a:lnTo>
                <a:lnTo>
                  <a:pt x="892" y="326"/>
                </a:lnTo>
                <a:lnTo>
                  <a:pt x="879" y="316"/>
                </a:lnTo>
                <a:lnTo>
                  <a:pt x="879" y="279"/>
                </a:lnTo>
                <a:lnTo>
                  <a:pt x="757" y="111"/>
                </a:lnTo>
                <a:lnTo>
                  <a:pt x="731" y="0"/>
                </a:lnTo>
              </a:path>
            </a:pathLst>
          </a:custGeom>
          <a:solidFill>
            <a:schemeClr val="bg1"/>
          </a:solidFill>
          <a:ln w="9525"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Graphic 24" descr="Wrench with solid fill">
            <a:extLst>
              <a:ext uri="{FF2B5EF4-FFF2-40B4-BE49-F238E27FC236}">
                <a16:creationId xmlns:a16="http://schemas.microsoft.com/office/drawing/2014/main" id="{97570E75-7322-AB21-4400-8066CDE61E1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2639" y="2892630"/>
            <a:ext cx="514973" cy="514973"/>
          </a:xfrm>
          <a:prstGeom prst="rect">
            <a:avLst/>
          </a:prstGeom>
          <a:effectLst>
            <a:outerShdw blurRad="50800" dist="38100" dir="2700000" algn="tl" rotWithShape="0">
              <a:prstClr val="black">
                <a:alpha val="40000"/>
              </a:prstClr>
            </a:outerShdw>
          </a:effectLst>
        </p:spPr>
      </p:pic>
      <p:pic>
        <p:nvPicPr>
          <p:cNvPr id="27" name="Graphic 26" descr="Books with solid fill">
            <a:extLst>
              <a:ext uri="{FF2B5EF4-FFF2-40B4-BE49-F238E27FC236}">
                <a16:creationId xmlns:a16="http://schemas.microsoft.com/office/drawing/2014/main" id="{FF90089A-151C-80F9-9948-26B3C8AE50C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94824" y="4344831"/>
            <a:ext cx="681195" cy="681195"/>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08C5C214-1239-1ECE-F216-7498326D1582}"/>
              </a:ext>
            </a:extLst>
          </p:cNvPr>
          <p:cNvSpPr>
            <a:spLocks noGrp="1"/>
          </p:cNvSpPr>
          <p:nvPr>
            <p:ph type="sldNum" sz="quarter" idx="12"/>
          </p:nvPr>
        </p:nvSpPr>
        <p:spPr/>
        <p:txBody>
          <a:bodyPr/>
          <a:lstStyle/>
          <a:p>
            <a:fld id="{DBB69489-DF73-4A76-950F-93D686310CE9}" type="slidenum">
              <a:rPr lang="en-US" smtClean="0"/>
              <a:t>23</a:t>
            </a:fld>
            <a:endParaRPr lang="en-US"/>
          </a:p>
        </p:txBody>
      </p:sp>
    </p:spTree>
    <p:extLst>
      <p:ext uri="{BB962C8B-B14F-4D97-AF65-F5344CB8AC3E}">
        <p14:creationId xmlns:p14="http://schemas.microsoft.com/office/powerpoint/2010/main" val="1790904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374176" y="1010740"/>
            <a:ext cx="6177544" cy="5345610"/>
          </a:xfrm>
        </p:spPr>
        <p:txBody>
          <a:bodyPr>
            <a:normAutofit fontScale="55000" lnSpcReduction="20000"/>
          </a:bodyPr>
          <a:lstStyle/>
          <a:p>
            <a:pPr>
              <a:lnSpc>
                <a:spcPct val="120000"/>
              </a:lnSpc>
              <a:spcBef>
                <a:spcPts val="600"/>
              </a:spcBef>
              <a:buClr>
                <a:schemeClr val="tx1"/>
              </a:buClr>
              <a:buFont typeface="Arial" panose="020B0604020202020204" pitchFamily="34" charset="0"/>
              <a:buChar char="•"/>
            </a:pPr>
            <a:r>
              <a:rPr lang="en-US" sz="3400" dirty="0"/>
              <a:t>Stable and safe housing is a key health-related social need and available housing-related resources must be considered to determine the needs of the family holistically.</a:t>
            </a:r>
          </a:p>
          <a:p>
            <a:pPr>
              <a:lnSpc>
                <a:spcPct val="120000"/>
              </a:lnSpc>
              <a:spcBef>
                <a:spcPts val="600"/>
              </a:spcBef>
              <a:buClr>
                <a:schemeClr val="tx1"/>
              </a:buClr>
              <a:buFont typeface="Arial" panose="020B0604020202020204" pitchFamily="34" charset="0"/>
              <a:buChar char="•"/>
            </a:pPr>
            <a:r>
              <a:rPr lang="en-US" sz="3400" dirty="0"/>
              <a:t>Several Florida resources include:</a:t>
            </a:r>
          </a:p>
          <a:p>
            <a:pPr lvl="1">
              <a:lnSpc>
                <a:spcPct val="120000"/>
              </a:lnSpc>
              <a:spcBef>
                <a:spcPts val="600"/>
              </a:spcBef>
              <a:buClr>
                <a:schemeClr val="tx1"/>
              </a:buClr>
              <a:buFont typeface="Courier New" panose="02070309020205020404" pitchFamily="49" charset="0"/>
              <a:buChar char="o"/>
            </a:pPr>
            <a:r>
              <a:rPr lang="en-US" sz="3400" dirty="0">
                <a:hlinkClick r:id="rId3"/>
              </a:rPr>
              <a:t>Hope Florida Pathways to Prosperity </a:t>
            </a:r>
            <a:r>
              <a:rPr lang="en-US" sz="3400" dirty="0"/>
              <a:t>– Hope Navigators can assist families with all their health-related social needs, including housing.</a:t>
            </a:r>
          </a:p>
          <a:p>
            <a:pPr lvl="1">
              <a:lnSpc>
                <a:spcPct val="120000"/>
              </a:lnSpc>
              <a:spcBef>
                <a:spcPts val="600"/>
              </a:spcBef>
              <a:buClr>
                <a:schemeClr val="tx1"/>
              </a:buClr>
              <a:buFont typeface="Courier New" panose="02070309020205020404" pitchFamily="49" charset="0"/>
              <a:buChar char="o"/>
            </a:pPr>
            <a:r>
              <a:rPr lang="en-US" sz="3400" dirty="0">
                <a:hlinkClick r:id="rId4"/>
              </a:rPr>
              <a:t>Legal Aid </a:t>
            </a:r>
            <a:r>
              <a:rPr lang="en-US" sz="3400" dirty="0"/>
              <a:t>and Medical Legal Partners – Can assist with civil issues, including housing/tenant issues. They can also assist with public benefits (food stamps, disability, </a:t>
            </a:r>
            <a:r>
              <a:rPr lang="en-US" sz="3400" dirty="0" err="1"/>
              <a:t>etc</a:t>
            </a:r>
            <a:r>
              <a:rPr lang="en-US" sz="3400" dirty="0"/>
              <a:t>). </a:t>
            </a:r>
          </a:p>
          <a:p>
            <a:pPr lvl="1">
              <a:lnSpc>
                <a:spcPct val="120000"/>
              </a:lnSpc>
              <a:spcBef>
                <a:spcPts val="600"/>
              </a:spcBef>
              <a:buClr>
                <a:schemeClr val="tx1"/>
              </a:buClr>
              <a:buFont typeface="Courier New" panose="02070309020205020404" pitchFamily="49" charset="0"/>
              <a:buChar char="o"/>
            </a:pPr>
            <a:r>
              <a:rPr lang="en-US" sz="3400" dirty="0">
                <a:hlinkClick r:id="rId5"/>
              </a:rPr>
              <a:t>HUD</a:t>
            </a:r>
            <a:r>
              <a:rPr lang="en-US" sz="3400" dirty="0"/>
              <a:t> </a:t>
            </a:r>
            <a:r>
              <a:rPr kumimoji="0" lang="en-US" sz="3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r>
              <a:rPr lang="en-US" sz="3400" dirty="0"/>
              <a:t> </a:t>
            </a:r>
            <a:r>
              <a:rPr lang="en-US" sz="3400" dirty="0">
                <a:hlinkClick r:id="rId6"/>
              </a:rPr>
              <a:t>Florida Emergency Rental Assistance</a:t>
            </a:r>
            <a:r>
              <a:rPr lang="en-US" sz="3400" dirty="0"/>
              <a:t> </a:t>
            </a:r>
            <a:r>
              <a:rPr kumimoji="0" lang="en-US" sz="3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r>
              <a:rPr kumimoji="0" lang="en-US" sz="2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lang="en-US" sz="2800" dirty="0"/>
              <a:t> </a:t>
            </a:r>
            <a:r>
              <a:rPr lang="en-US" sz="3400" dirty="0">
                <a:hlinkClick r:id="rId7"/>
              </a:rPr>
              <a:t>Continuum of Care Providers</a:t>
            </a:r>
            <a:r>
              <a:rPr kumimoji="0" lang="en-US" sz="3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lang="en-US" sz="2800" dirty="0"/>
              <a:t> </a:t>
            </a:r>
            <a:r>
              <a:rPr lang="en-US" sz="3400" dirty="0">
                <a:hlinkClick r:id="rId8"/>
              </a:rPr>
              <a:t>Disability Rights Florida</a:t>
            </a:r>
            <a:r>
              <a:rPr lang="en-US" sz="3400" dirty="0"/>
              <a:t> </a:t>
            </a:r>
            <a:r>
              <a:rPr kumimoji="0" lang="en-US" sz="3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r>
              <a:rPr lang="en-US" sz="2800" b="1" dirty="0"/>
              <a:t> </a:t>
            </a:r>
            <a:r>
              <a:rPr lang="en-US" sz="3400" dirty="0">
                <a:hlinkClick r:id="rId9"/>
              </a:rPr>
              <a:t>FloridaHousingSearch.org</a:t>
            </a:r>
            <a:r>
              <a:rPr lang="en-US" sz="3400" dirty="0"/>
              <a:t>   </a:t>
            </a:r>
            <a:r>
              <a:rPr lang="en-US" sz="3400" dirty="0">
                <a:hlinkClick r:id="rId10"/>
              </a:rPr>
              <a:t>PublicHousing.org</a:t>
            </a:r>
            <a:r>
              <a:rPr kumimoji="0" lang="en-US" sz="3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en-US" sz="2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en-US" sz="3500" b="0" i="0" u="none" strike="noStrike" kern="1200" cap="none" spc="0" normalizeH="0" baseline="0" noProof="0" dirty="0">
                <a:ln>
                  <a:noFill/>
                </a:ln>
                <a:solidFill>
                  <a:srgbClr val="E7E6E6">
                    <a:lumMod val="25000"/>
                  </a:srgbClr>
                </a:solidFill>
                <a:effectLst/>
                <a:uLnTx/>
                <a:uFillTx/>
                <a:hlinkClick r:id="rId11"/>
              </a:rPr>
              <a:t>Florida Housing </a:t>
            </a:r>
            <a:r>
              <a:rPr kumimoji="0" lang="en-US" sz="3500" b="0" i="0" u="none" strike="noStrike" kern="1200" cap="none" spc="0" normalizeH="0" baseline="0" noProof="0" dirty="0" err="1">
                <a:ln>
                  <a:noFill/>
                </a:ln>
                <a:solidFill>
                  <a:srgbClr val="E7E6E6">
                    <a:lumMod val="25000"/>
                  </a:srgbClr>
                </a:solidFill>
                <a:effectLst/>
                <a:uLnTx/>
                <a:uFillTx/>
                <a:hlinkClick r:id="rId11"/>
              </a:rPr>
              <a:t>Financ</a:t>
            </a:r>
            <a:r>
              <a:rPr lang="en-US" sz="3500" dirty="0">
                <a:solidFill>
                  <a:srgbClr val="E7E6E6">
                    <a:lumMod val="25000"/>
                  </a:srgbClr>
                </a:solidFill>
                <a:hlinkClick r:id="rId11"/>
              </a:rPr>
              <a:t>e Corporation</a:t>
            </a:r>
            <a:r>
              <a:rPr kumimoji="0" lang="en-US" sz="3500" b="0" i="0" u="none" strike="noStrike" kern="1200" cap="none" spc="0" normalizeH="0" baseline="0" noProof="0" dirty="0">
                <a:ln>
                  <a:noFill/>
                </a:ln>
                <a:solidFill>
                  <a:srgbClr val="E7E6E6">
                    <a:lumMod val="25000"/>
                  </a:srgbClr>
                </a:solidFill>
                <a:effectLst/>
                <a:uLnTx/>
                <a:uFillTx/>
                <a:ea typeface="+mn-ea"/>
                <a:cs typeface="+mn-cs"/>
              </a:rPr>
              <a:t> </a:t>
            </a:r>
            <a:endParaRPr lang="en-US" sz="3500" dirty="0"/>
          </a:p>
          <a:p>
            <a:pPr lvl="1"/>
            <a:endParaRPr lang="en-US" dirty="0"/>
          </a:p>
          <a:p>
            <a:endParaRPr lang="en-US" dirty="0"/>
          </a:p>
          <a:p>
            <a:endParaRPr lang="en-US" dirty="0"/>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 Health Related Social Needs</a:t>
            </a:r>
          </a:p>
        </p:txBody>
      </p:sp>
      <p:pic>
        <p:nvPicPr>
          <p:cNvPr id="6" name="Picture 5" descr="Different icons of houses">
            <a:extLst>
              <a:ext uri="{FF2B5EF4-FFF2-40B4-BE49-F238E27FC236}">
                <a16:creationId xmlns:a16="http://schemas.microsoft.com/office/drawing/2014/main" id="{7C997613-D2E2-F2E6-1021-1B9BAA0E60E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70982" y="1110124"/>
            <a:ext cx="5146842" cy="51468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a:extLst>
              <a:ext uri="{FF2B5EF4-FFF2-40B4-BE49-F238E27FC236}">
                <a16:creationId xmlns:a16="http://schemas.microsoft.com/office/drawing/2014/main" id="{64CAFA46-9AF0-752D-20C1-89F92A758375}"/>
              </a:ext>
            </a:extLst>
          </p:cNvPr>
          <p:cNvSpPr>
            <a:spLocks noGrp="1"/>
          </p:cNvSpPr>
          <p:nvPr>
            <p:ph type="sldNum" sz="quarter" idx="12"/>
          </p:nvPr>
        </p:nvSpPr>
        <p:spPr/>
        <p:txBody>
          <a:bodyPr/>
          <a:lstStyle/>
          <a:p>
            <a:fld id="{DBB69489-DF73-4A76-950F-93D686310CE9}" type="slidenum">
              <a:rPr lang="en-US" smtClean="0"/>
              <a:t>24</a:t>
            </a:fld>
            <a:endParaRPr lang="en-US"/>
          </a:p>
        </p:txBody>
      </p:sp>
    </p:spTree>
    <p:extLst>
      <p:ext uri="{BB962C8B-B14F-4D97-AF65-F5344CB8AC3E}">
        <p14:creationId xmlns:p14="http://schemas.microsoft.com/office/powerpoint/2010/main" val="344303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1F2CFA75-D93E-48A0-10C5-2700B4C721F2}"/>
              </a:ext>
            </a:extLst>
          </p:cNvPr>
          <p:cNvSpPr txBox="1"/>
          <p:nvPr/>
        </p:nvSpPr>
        <p:spPr>
          <a:xfrm>
            <a:off x="704596" y="2623036"/>
            <a:ext cx="2280345" cy="2925005"/>
          </a:xfrm>
          <a:prstGeom prst="rect">
            <a:avLst/>
          </a:prstGeom>
          <a:noFill/>
        </p:spPr>
        <p:txBody>
          <a:bodyPr wrap="square" lIns="121479" tIns="60739" rIns="121479" bIns="60739" rtlCol="0">
            <a:noAutofit/>
          </a:bodyPr>
          <a:lstStyle/>
          <a:p>
            <a:pPr>
              <a:buClr>
                <a:schemeClr val="tx1"/>
              </a:buClr>
            </a:pPr>
            <a:r>
              <a:rPr lang="en-US" sz="2000">
                <a:solidFill>
                  <a:schemeClr val="tx2"/>
                </a:solidFill>
              </a:rPr>
              <a:t>Be familiar with available services and supports so that you can communicate clearly to promote informed decision-making.</a:t>
            </a:r>
          </a:p>
        </p:txBody>
      </p:sp>
      <p:sp>
        <p:nvSpPr>
          <p:cNvPr id="4" name="Title 3">
            <a:extLst>
              <a:ext uri="{FF2B5EF4-FFF2-40B4-BE49-F238E27FC236}">
                <a16:creationId xmlns:a16="http://schemas.microsoft.com/office/drawing/2014/main" id="{0F32451A-51FF-2CB3-E5AD-23D23E5BB766}"/>
              </a:ext>
            </a:extLst>
          </p:cNvPr>
          <p:cNvSpPr>
            <a:spLocks noGrp="1"/>
          </p:cNvSpPr>
          <p:nvPr>
            <p:ph type="title"/>
          </p:nvPr>
        </p:nvSpPr>
        <p:spPr/>
        <p:txBody>
          <a:bodyPr/>
          <a:lstStyle/>
          <a:p>
            <a:r>
              <a:rPr lang="en-US"/>
              <a:t>AVAILABLE SERVICES AND SUPPORTS: APPLICATION FOR CARE COORDINATORS</a:t>
            </a:r>
          </a:p>
        </p:txBody>
      </p:sp>
      <p:cxnSp>
        <p:nvCxnSpPr>
          <p:cNvPr id="40" name="Straight Connector 39">
            <a:extLst>
              <a:ext uri="{FF2B5EF4-FFF2-40B4-BE49-F238E27FC236}">
                <a16:creationId xmlns:a16="http://schemas.microsoft.com/office/drawing/2014/main" id="{7F7EBDF8-E30F-5DD9-300F-5BE23A1A8741}"/>
              </a:ext>
            </a:extLst>
          </p:cNvPr>
          <p:cNvCxnSpPr/>
          <p:nvPr/>
        </p:nvCxnSpPr>
        <p:spPr>
          <a:xfrm>
            <a:off x="3173291" y="1673991"/>
            <a:ext cx="0" cy="3052426"/>
          </a:xfrm>
          <a:prstGeom prst="line">
            <a:avLst/>
          </a:prstGeom>
          <a:ln w="25400" cap="rnd"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BC7D71A-9F3F-ACC3-0354-3EF2D2F3B7AB}"/>
              </a:ext>
            </a:extLst>
          </p:cNvPr>
          <p:cNvCxnSpPr/>
          <p:nvPr/>
        </p:nvCxnSpPr>
        <p:spPr>
          <a:xfrm>
            <a:off x="6062502" y="1673991"/>
            <a:ext cx="0" cy="3052426"/>
          </a:xfrm>
          <a:prstGeom prst="line">
            <a:avLst/>
          </a:prstGeom>
          <a:ln w="25400" cap="rnd"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C4E13B27-EE11-A007-DDBB-641871076108}"/>
              </a:ext>
            </a:extLst>
          </p:cNvPr>
          <p:cNvSpPr>
            <a:spLocks noChangeAspect="1"/>
          </p:cNvSpPr>
          <p:nvPr/>
        </p:nvSpPr>
        <p:spPr>
          <a:xfrm>
            <a:off x="1108035" y="1375525"/>
            <a:ext cx="1075284" cy="1077328"/>
          </a:xfrm>
          <a:prstGeom prst="ellipse">
            <a:avLst/>
          </a:prstGeom>
          <a:solidFill>
            <a:srgbClr val="1935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21479" tIns="60739" rIns="121479" bIns="60739"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JM" sz="1895">
              <a:solidFill>
                <a:schemeClr val="tx1"/>
              </a:solidFill>
              <a:cs typeface="Roboto Medium"/>
            </a:endParaRPr>
          </a:p>
        </p:txBody>
      </p:sp>
      <p:sp>
        <p:nvSpPr>
          <p:cNvPr id="43" name="Oval 42">
            <a:extLst>
              <a:ext uri="{FF2B5EF4-FFF2-40B4-BE49-F238E27FC236}">
                <a16:creationId xmlns:a16="http://schemas.microsoft.com/office/drawing/2014/main" id="{0C284BAF-BA42-8819-7DD5-13CC27294E77}"/>
              </a:ext>
            </a:extLst>
          </p:cNvPr>
          <p:cNvSpPr>
            <a:spLocks noChangeAspect="1"/>
          </p:cNvSpPr>
          <p:nvPr/>
        </p:nvSpPr>
        <p:spPr>
          <a:xfrm>
            <a:off x="3982442" y="1375526"/>
            <a:ext cx="1050741" cy="105273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21479" tIns="60739" rIns="121479" bIns="60739"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JM" sz="1895">
              <a:solidFill>
                <a:schemeClr val="tx1"/>
              </a:solidFill>
              <a:cs typeface="Roboto Medium"/>
            </a:endParaRPr>
          </a:p>
        </p:txBody>
      </p:sp>
      <p:sp>
        <p:nvSpPr>
          <p:cNvPr id="44" name="Oval 43">
            <a:extLst>
              <a:ext uri="{FF2B5EF4-FFF2-40B4-BE49-F238E27FC236}">
                <a16:creationId xmlns:a16="http://schemas.microsoft.com/office/drawing/2014/main" id="{137623AD-2FE1-23E3-BF4D-469579A8BCC5}"/>
              </a:ext>
            </a:extLst>
          </p:cNvPr>
          <p:cNvSpPr>
            <a:spLocks noChangeAspect="1"/>
          </p:cNvSpPr>
          <p:nvPr/>
        </p:nvSpPr>
        <p:spPr>
          <a:xfrm>
            <a:off x="6855650" y="1375526"/>
            <a:ext cx="1050741" cy="1052738"/>
          </a:xfrm>
          <a:prstGeom prst="ellipse">
            <a:avLst/>
          </a:prstGeom>
          <a:solidFill>
            <a:srgbClr val="1935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21479" tIns="60739" rIns="121479" bIns="60739"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JM" sz="1895">
              <a:solidFill>
                <a:schemeClr val="tx1"/>
              </a:solidFill>
              <a:cs typeface="Roboto Medium"/>
            </a:endParaRPr>
          </a:p>
        </p:txBody>
      </p:sp>
      <p:cxnSp>
        <p:nvCxnSpPr>
          <p:cNvPr id="45" name="Straight Connector 44">
            <a:extLst>
              <a:ext uri="{FF2B5EF4-FFF2-40B4-BE49-F238E27FC236}">
                <a16:creationId xmlns:a16="http://schemas.microsoft.com/office/drawing/2014/main" id="{A120D1C5-1194-29A7-C854-DBF1BAE2ED6F}"/>
              </a:ext>
            </a:extLst>
          </p:cNvPr>
          <p:cNvCxnSpPr/>
          <p:nvPr/>
        </p:nvCxnSpPr>
        <p:spPr>
          <a:xfrm>
            <a:off x="8951711" y="1673991"/>
            <a:ext cx="0" cy="3052426"/>
          </a:xfrm>
          <a:prstGeom prst="line">
            <a:avLst/>
          </a:prstGeom>
          <a:ln w="25400" cap="rnd"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EDA9DD69-D4CD-1C69-9205-1115D8A7FC6F}"/>
              </a:ext>
            </a:extLst>
          </p:cNvPr>
          <p:cNvSpPr>
            <a:spLocks noChangeAspect="1"/>
          </p:cNvSpPr>
          <p:nvPr/>
        </p:nvSpPr>
        <p:spPr>
          <a:xfrm>
            <a:off x="9728855" y="1375526"/>
            <a:ext cx="1050741" cy="1052738"/>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21479" tIns="60739" rIns="121479" bIns="60739"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JM" sz="1895">
              <a:solidFill>
                <a:schemeClr val="tx1"/>
              </a:solidFill>
              <a:cs typeface="Roboto Medium"/>
            </a:endParaRPr>
          </a:p>
        </p:txBody>
      </p:sp>
      <p:sp>
        <p:nvSpPr>
          <p:cNvPr id="48" name="TextBox 47">
            <a:extLst>
              <a:ext uri="{FF2B5EF4-FFF2-40B4-BE49-F238E27FC236}">
                <a16:creationId xmlns:a16="http://schemas.microsoft.com/office/drawing/2014/main" id="{3468341E-250C-8F07-A909-676EFFB37C3E}"/>
              </a:ext>
            </a:extLst>
          </p:cNvPr>
          <p:cNvSpPr txBox="1"/>
          <p:nvPr/>
        </p:nvSpPr>
        <p:spPr>
          <a:xfrm>
            <a:off x="3507601" y="2623036"/>
            <a:ext cx="2280345" cy="2925005"/>
          </a:xfrm>
          <a:prstGeom prst="rect">
            <a:avLst/>
          </a:prstGeom>
          <a:noFill/>
        </p:spPr>
        <p:txBody>
          <a:bodyPr wrap="square" lIns="121479" tIns="60739" rIns="121479" bIns="60739" rtlCol="0">
            <a:noAutofit/>
          </a:bodyPr>
          <a:lstStyle/>
          <a:p>
            <a:pPr lvl="0">
              <a:defRPr/>
            </a:pPr>
            <a:r>
              <a:rPr lang="en-US" sz="2095">
                <a:solidFill>
                  <a:schemeClr val="tx2"/>
                </a:solidFill>
                <a:ea typeface="Calibri"/>
              </a:rPr>
              <a:t>Information is always changing, so make sure you are aware of and have the latest information to share about available services and supports.</a:t>
            </a:r>
          </a:p>
        </p:txBody>
      </p:sp>
      <p:sp>
        <p:nvSpPr>
          <p:cNvPr id="49" name="TextBox 48">
            <a:extLst>
              <a:ext uri="{FF2B5EF4-FFF2-40B4-BE49-F238E27FC236}">
                <a16:creationId xmlns:a16="http://schemas.microsoft.com/office/drawing/2014/main" id="{52241A76-ED66-8FFE-B79B-AF285EC7F208}"/>
              </a:ext>
            </a:extLst>
          </p:cNvPr>
          <p:cNvSpPr txBox="1"/>
          <p:nvPr/>
        </p:nvSpPr>
        <p:spPr>
          <a:xfrm>
            <a:off x="6402692" y="2623036"/>
            <a:ext cx="2280345" cy="2925005"/>
          </a:xfrm>
          <a:prstGeom prst="rect">
            <a:avLst/>
          </a:prstGeom>
          <a:noFill/>
        </p:spPr>
        <p:txBody>
          <a:bodyPr wrap="square" lIns="121479" tIns="60739" rIns="121479" bIns="60739" rtlCol="0">
            <a:noAutofit/>
          </a:bodyPr>
          <a:lstStyle/>
          <a:p>
            <a:pPr lvl="0">
              <a:defRPr/>
            </a:pPr>
            <a:r>
              <a:rPr lang="en-US" sz="2095" dirty="0">
                <a:solidFill>
                  <a:schemeClr val="tx2"/>
                </a:solidFill>
                <a:ea typeface="Calibri"/>
              </a:rPr>
              <a:t>Available services and supports are to be discussed and reviewed during the child or youth’s Transition Planning Process, at a minimum, and documented on the Transition Plan.</a:t>
            </a:r>
          </a:p>
        </p:txBody>
      </p:sp>
      <p:sp>
        <p:nvSpPr>
          <p:cNvPr id="50" name="TextBox 49">
            <a:extLst>
              <a:ext uri="{FF2B5EF4-FFF2-40B4-BE49-F238E27FC236}">
                <a16:creationId xmlns:a16="http://schemas.microsoft.com/office/drawing/2014/main" id="{6859258B-D728-D775-127C-936631C00A70}"/>
              </a:ext>
            </a:extLst>
          </p:cNvPr>
          <p:cNvSpPr txBox="1"/>
          <p:nvPr/>
        </p:nvSpPr>
        <p:spPr>
          <a:xfrm>
            <a:off x="9297782" y="2623036"/>
            <a:ext cx="2280345" cy="2925005"/>
          </a:xfrm>
          <a:prstGeom prst="rect">
            <a:avLst/>
          </a:prstGeom>
          <a:noFill/>
        </p:spPr>
        <p:txBody>
          <a:bodyPr wrap="square" lIns="121479" tIns="60739" rIns="121479" bIns="60739" rtlCol="0">
            <a:noAutofit/>
          </a:bodyPr>
          <a:lstStyle/>
          <a:p>
            <a:pPr>
              <a:buClr>
                <a:schemeClr val="tx1"/>
              </a:buClr>
            </a:pPr>
            <a:r>
              <a:rPr lang="en-US" sz="2000">
                <a:solidFill>
                  <a:schemeClr val="tx2"/>
                </a:solidFill>
              </a:rPr>
              <a:t>Remember to keep the conversation and planning centered on the child and family’s needs and preferences.</a:t>
            </a:r>
          </a:p>
        </p:txBody>
      </p:sp>
      <p:sp>
        <p:nvSpPr>
          <p:cNvPr id="54" name="Freeform 66">
            <a:extLst>
              <a:ext uri="{FF2B5EF4-FFF2-40B4-BE49-F238E27FC236}">
                <a16:creationId xmlns:a16="http://schemas.microsoft.com/office/drawing/2014/main" id="{625F17A7-2077-666F-E849-F069C0E4F7A4}"/>
              </a:ext>
            </a:extLst>
          </p:cNvPr>
          <p:cNvSpPr>
            <a:spLocks noEditPoints="1"/>
          </p:cNvSpPr>
          <p:nvPr/>
        </p:nvSpPr>
        <p:spPr bwMode="auto">
          <a:xfrm>
            <a:off x="4159119" y="1608578"/>
            <a:ext cx="715190" cy="561414"/>
          </a:xfrm>
          <a:custGeom>
            <a:avLst/>
            <a:gdLst>
              <a:gd name="T0" fmla="*/ 167 w 256"/>
              <a:gd name="T1" fmla="*/ 57 h 200"/>
              <a:gd name="T2" fmla="*/ 128 w 256"/>
              <a:gd name="T3" fmla="*/ 0 h 200"/>
              <a:gd name="T4" fmla="*/ 89 w 256"/>
              <a:gd name="T5" fmla="*/ 57 h 200"/>
              <a:gd name="T6" fmla="*/ 101 w 256"/>
              <a:gd name="T7" fmla="*/ 40 h 200"/>
              <a:gd name="T8" fmla="*/ 155 w 256"/>
              <a:gd name="T9" fmla="*/ 40 h 200"/>
              <a:gd name="T10" fmla="*/ 128 w 256"/>
              <a:gd name="T11" fmla="*/ 84 h 200"/>
              <a:gd name="T12" fmla="*/ 101 w 256"/>
              <a:gd name="T13" fmla="*/ 40 h 200"/>
              <a:gd name="T14" fmla="*/ 236 w 256"/>
              <a:gd name="T15" fmla="*/ 74 h 200"/>
              <a:gd name="T16" fmla="*/ 207 w 256"/>
              <a:gd name="T17" fmla="*/ 33 h 200"/>
              <a:gd name="T18" fmla="*/ 178 w 256"/>
              <a:gd name="T19" fmla="*/ 74 h 200"/>
              <a:gd name="T20" fmla="*/ 190 w 256"/>
              <a:gd name="T21" fmla="*/ 62 h 200"/>
              <a:gd name="T22" fmla="*/ 224 w 256"/>
              <a:gd name="T23" fmla="*/ 62 h 200"/>
              <a:gd name="T24" fmla="*/ 207 w 256"/>
              <a:gd name="T25" fmla="*/ 91 h 200"/>
              <a:gd name="T26" fmla="*/ 190 w 256"/>
              <a:gd name="T27" fmla="*/ 62 h 200"/>
              <a:gd name="T28" fmla="*/ 78 w 256"/>
              <a:gd name="T29" fmla="*/ 74 h 200"/>
              <a:gd name="T30" fmla="*/ 49 w 256"/>
              <a:gd name="T31" fmla="*/ 33 h 200"/>
              <a:gd name="T32" fmla="*/ 20 w 256"/>
              <a:gd name="T33" fmla="*/ 74 h 200"/>
              <a:gd name="T34" fmla="*/ 32 w 256"/>
              <a:gd name="T35" fmla="*/ 62 h 200"/>
              <a:gd name="T36" fmla="*/ 66 w 256"/>
              <a:gd name="T37" fmla="*/ 62 h 200"/>
              <a:gd name="T38" fmla="*/ 49 w 256"/>
              <a:gd name="T39" fmla="*/ 91 h 200"/>
              <a:gd name="T40" fmla="*/ 32 w 256"/>
              <a:gd name="T41" fmla="*/ 62 h 200"/>
              <a:gd name="T42" fmla="*/ 173 w 256"/>
              <a:gd name="T43" fmla="*/ 127 h 200"/>
              <a:gd name="T44" fmla="*/ 10 w 256"/>
              <a:gd name="T45" fmla="*/ 134 h 200"/>
              <a:gd name="T46" fmla="*/ 0 w 256"/>
              <a:gd name="T47" fmla="*/ 194 h 200"/>
              <a:gd name="T48" fmla="*/ 250 w 256"/>
              <a:gd name="T49" fmla="*/ 200 h 200"/>
              <a:gd name="T50" fmla="*/ 256 w 256"/>
              <a:gd name="T51" fmla="*/ 151 h 200"/>
              <a:gd name="T52" fmla="*/ 67 w 256"/>
              <a:gd name="T53" fmla="*/ 140 h 200"/>
              <a:gd name="T54" fmla="*/ 59 w 256"/>
              <a:gd name="T55" fmla="*/ 188 h 200"/>
              <a:gd name="T56" fmla="*/ 12 w 256"/>
              <a:gd name="T57" fmla="*/ 151 h 200"/>
              <a:gd name="T58" fmla="*/ 70 w 256"/>
              <a:gd name="T59" fmla="*/ 136 h 200"/>
              <a:gd name="T60" fmla="*/ 185 w 256"/>
              <a:gd name="T61" fmla="*/ 188 h 200"/>
              <a:gd name="T62" fmla="*/ 71 w 256"/>
              <a:gd name="T63" fmla="*/ 159 h 200"/>
              <a:gd name="T64" fmla="*/ 169 w 256"/>
              <a:gd name="T65" fmla="*/ 139 h 200"/>
              <a:gd name="T66" fmla="*/ 181 w 256"/>
              <a:gd name="T67" fmla="*/ 148 h 200"/>
              <a:gd name="T68" fmla="*/ 185 w 256"/>
              <a:gd name="T69" fmla="*/ 188 h 200"/>
              <a:gd name="T70" fmla="*/ 197 w 256"/>
              <a:gd name="T71" fmla="*/ 188 h 200"/>
              <a:gd name="T72" fmla="*/ 189 w 256"/>
              <a:gd name="T73" fmla="*/ 140 h 200"/>
              <a:gd name="T74" fmla="*/ 240 w 256"/>
              <a:gd name="T75" fmla="*/ 145 h 200"/>
              <a:gd name="T76" fmla="*/ 244 w 256"/>
              <a:gd name="T77"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6" h="200">
                <a:moveTo>
                  <a:pt x="128" y="96"/>
                </a:moveTo>
                <a:cubicBezTo>
                  <a:pt x="150" y="96"/>
                  <a:pt x="167" y="78"/>
                  <a:pt x="167" y="57"/>
                </a:cubicBezTo>
                <a:cubicBezTo>
                  <a:pt x="167" y="40"/>
                  <a:pt x="167" y="40"/>
                  <a:pt x="167" y="40"/>
                </a:cubicBezTo>
                <a:cubicBezTo>
                  <a:pt x="167" y="18"/>
                  <a:pt x="150" y="0"/>
                  <a:pt x="128" y="0"/>
                </a:cubicBezTo>
                <a:cubicBezTo>
                  <a:pt x="106" y="0"/>
                  <a:pt x="89" y="18"/>
                  <a:pt x="89" y="40"/>
                </a:cubicBezTo>
                <a:cubicBezTo>
                  <a:pt x="89" y="57"/>
                  <a:pt x="89" y="57"/>
                  <a:pt x="89" y="57"/>
                </a:cubicBezTo>
                <a:cubicBezTo>
                  <a:pt x="89" y="78"/>
                  <a:pt x="106" y="96"/>
                  <a:pt x="128" y="96"/>
                </a:cubicBezTo>
                <a:close/>
                <a:moveTo>
                  <a:pt x="101" y="40"/>
                </a:moveTo>
                <a:cubicBezTo>
                  <a:pt x="101" y="25"/>
                  <a:pt x="113" y="12"/>
                  <a:pt x="128" y="12"/>
                </a:cubicBezTo>
                <a:cubicBezTo>
                  <a:pt x="143" y="12"/>
                  <a:pt x="155" y="25"/>
                  <a:pt x="155" y="40"/>
                </a:cubicBezTo>
                <a:cubicBezTo>
                  <a:pt x="155" y="57"/>
                  <a:pt x="155" y="57"/>
                  <a:pt x="155" y="57"/>
                </a:cubicBezTo>
                <a:cubicBezTo>
                  <a:pt x="155" y="72"/>
                  <a:pt x="143" y="84"/>
                  <a:pt x="128" y="84"/>
                </a:cubicBezTo>
                <a:cubicBezTo>
                  <a:pt x="113" y="84"/>
                  <a:pt x="101" y="72"/>
                  <a:pt x="101" y="57"/>
                </a:cubicBezTo>
                <a:lnTo>
                  <a:pt x="101" y="40"/>
                </a:lnTo>
                <a:close/>
                <a:moveTo>
                  <a:pt x="207" y="103"/>
                </a:moveTo>
                <a:cubicBezTo>
                  <a:pt x="223" y="103"/>
                  <a:pt x="236" y="90"/>
                  <a:pt x="236" y="74"/>
                </a:cubicBezTo>
                <a:cubicBezTo>
                  <a:pt x="236" y="62"/>
                  <a:pt x="236" y="62"/>
                  <a:pt x="236" y="62"/>
                </a:cubicBezTo>
                <a:cubicBezTo>
                  <a:pt x="236" y="46"/>
                  <a:pt x="223" y="33"/>
                  <a:pt x="207" y="33"/>
                </a:cubicBezTo>
                <a:cubicBezTo>
                  <a:pt x="191" y="33"/>
                  <a:pt x="178" y="46"/>
                  <a:pt x="178" y="62"/>
                </a:cubicBezTo>
                <a:cubicBezTo>
                  <a:pt x="178" y="74"/>
                  <a:pt x="178" y="74"/>
                  <a:pt x="178" y="74"/>
                </a:cubicBezTo>
                <a:cubicBezTo>
                  <a:pt x="178" y="90"/>
                  <a:pt x="191" y="103"/>
                  <a:pt x="207" y="103"/>
                </a:cubicBezTo>
                <a:close/>
                <a:moveTo>
                  <a:pt x="190" y="62"/>
                </a:moveTo>
                <a:cubicBezTo>
                  <a:pt x="190" y="53"/>
                  <a:pt x="198" y="45"/>
                  <a:pt x="207" y="45"/>
                </a:cubicBezTo>
                <a:cubicBezTo>
                  <a:pt x="217" y="45"/>
                  <a:pt x="224" y="53"/>
                  <a:pt x="224" y="62"/>
                </a:cubicBezTo>
                <a:cubicBezTo>
                  <a:pt x="224" y="74"/>
                  <a:pt x="224" y="74"/>
                  <a:pt x="224" y="74"/>
                </a:cubicBezTo>
                <a:cubicBezTo>
                  <a:pt x="224" y="83"/>
                  <a:pt x="217" y="91"/>
                  <a:pt x="207" y="91"/>
                </a:cubicBezTo>
                <a:cubicBezTo>
                  <a:pt x="198" y="91"/>
                  <a:pt x="190" y="83"/>
                  <a:pt x="190" y="74"/>
                </a:cubicBezTo>
                <a:lnTo>
                  <a:pt x="190" y="62"/>
                </a:lnTo>
                <a:close/>
                <a:moveTo>
                  <a:pt x="49" y="103"/>
                </a:moveTo>
                <a:cubicBezTo>
                  <a:pt x="65" y="103"/>
                  <a:pt x="78" y="90"/>
                  <a:pt x="78" y="74"/>
                </a:cubicBezTo>
                <a:cubicBezTo>
                  <a:pt x="78" y="62"/>
                  <a:pt x="78" y="62"/>
                  <a:pt x="78" y="62"/>
                </a:cubicBezTo>
                <a:cubicBezTo>
                  <a:pt x="78" y="46"/>
                  <a:pt x="65" y="33"/>
                  <a:pt x="49" y="33"/>
                </a:cubicBezTo>
                <a:cubicBezTo>
                  <a:pt x="33" y="33"/>
                  <a:pt x="20" y="46"/>
                  <a:pt x="20" y="62"/>
                </a:cubicBezTo>
                <a:cubicBezTo>
                  <a:pt x="20" y="74"/>
                  <a:pt x="20" y="74"/>
                  <a:pt x="20" y="74"/>
                </a:cubicBezTo>
                <a:cubicBezTo>
                  <a:pt x="20" y="90"/>
                  <a:pt x="33" y="103"/>
                  <a:pt x="49" y="103"/>
                </a:cubicBezTo>
                <a:close/>
                <a:moveTo>
                  <a:pt x="32" y="62"/>
                </a:moveTo>
                <a:cubicBezTo>
                  <a:pt x="32" y="53"/>
                  <a:pt x="39" y="45"/>
                  <a:pt x="49" y="45"/>
                </a:cubicBezTo>
                <a:cubicBezTo>
                  <a:pt x="58" y="45"/>
                  <a:pt x="66" y="53"/>
                  <a:pt x="66" y="62"/>
                </a:cubicBezTo>
                <a:cubicBezTo>
                  <a:pt x="66" y="74"/>
                  <a:pt x="66" y="74"/>
                  <a:pt x="66" y="74"/>
                </a:cubicBezTo>
                <a:cubicBezTo>
                  <a:pt x="66" y="83"/>
                  <a:pt x="58" y="91"/>
                  <a:pt x="49" y="91"/>
                </a:cubicBezTo>
                <a:cubicBezTo>
                  <a:pt x="39" y="91"/>
                  <a:pt x="32" y="83"/>
                  <a:pt x="32" y="74"/>
                </a:cubicBezTo>
                <a:lnTo>
                  <a:pt x="32" y="62"/>
                </a:lnTo>
                <a:close/>
                <a:moveTo>
                  <a:pt x="246" y="134"/>
                </a:moveTo>
                <a:cubicBezTo>
                  <a:pt x="224" y="122"/>
                  <a:pt x="197" y="120"/>
                  <a:pt x="173" y="127"/>
                </a:cubicBezTo>
                <a:cubicBezTo>
                  <a:pt x="146" y="111"/>
                  <a:pt x="110" y="111"/>
                  <a:pt x="83" y="127"/>
                </a:cubicBezTo>
                <a:cubicBezTo>
                  <a:pt x="59" y="120"/>
                  <a:pt x="32" y="122"/>
                  <a:pt x="10" y="134"/>
                </a:cubicBezTo>
                <a:cubicBezTo>
                  <a:pt x="4" y="138"/>
                  <a:pt x="0" y="144"/>
                  <a:pt x="0" y="151"/>
                </a:cubicBezTo>
                <a:cubicBezTo>
                  <a:pt x="0" y="194"/>
                  <a:pt x="0" y="194"/>
                  <a:pt x="0" y="194"/>
                </a:cubicBezTo>
                <a:cubicBezTo>
                  <a:pt x="0" y="198"/>
                  <a:pt x="3" y="200"/>
                  <a:pt x="6" y="200"/>
                </a:cubicBezTo>
                <a:cubicBezTo>
                  <a:pt x="250" y="200"/>
                  <a:pt x="250" y="200"/>
                  <a:pt x="250" y="200"/>
                </a:cubicBezTo>
                <a:cubicBezTo>
                  <a:pt x="253" y="200"/>
                  <a:pt x="256" y="198"/>
                  <a:pt x="256" y="194"/>
                </a:cubicBezTo>
                <a:cubicBezTo>
                  <a:pt x="256" y="151"/>
                  <a:pt x="256" y="151"/>
                  <a:pt x="256" y="151"/>
                </a:cubicBezTo>
                <a:cubicBezTo>
                  <a:pt x="256" y="144"/>
                  <a:pt x="252" y="138"/>
                  <a:pt x="246" y="134"/>
                </a:cubicBezTo>
                <a:close/>
                <a:moveTo>
                  <a:pt x="67" y="140"/>
                </a:moveTo>
                <a:cubicBezTo>
                  <a:pt x="62" y="145"/>
                  <a:pt x="59" y="151"/>
                  <a:pt x="59" y="159"/>
                </a:cubicBezTo>
                <a:cubicBezTo>
                  <a:pt x="59" y="188"/>
                  <a:pt x="59" y="188"/>
                  <a:pt x="59" y="188"/>
                </a:cubicBezTo>
                <a:cubicBezTo>
                  <a:pt x="12" y="188"/>
                  <a:pt x="12" y="188"/>
                  <a:pt x="12" y="188"/>
                </a:cubicBezTo>
                <a:cubicBezTo>
                  <a:pt x="12" y="151"/>
                  <a:pt x="12" y="151"/>
                  <a:pt x="12" y="151"/>
                </a:cubicBezTo>
                <a:cubicBezTo>
                  <a:pt x="12" y="149"/>
                  <a:pt x="13" y="146"/>
                  <a:pt x="16" y="145"/>
                </a:cubicBezTo>
                <a:cubicBezTo>
                  <a:pt x="32" y="136"/>
                  <a:pt x="52" y="133"/>
                  <a:pt x="70" y="136"/>
                </a:cubicBezTo>
                <a:cubicBezTo>
                  <a:pt x="69" y="138"/>
                  <a:pt x="68" y="139"/>
                  <a:pt x="67" y="140"/>
                </a:cubicBezTo>
                <a:close/>
                <a:moveTo>
                  <a:pt x="185" y="188"/>
                </a:moveTo>
                <a:cubicBezTo>
                  <a:pt x="71" y="188"/>
                  <a:pt x="71" y="188"/>
                  <a:pt x="71" y="188"/>
                </a:cubicBezTo>
                <a:cubicBezTo>
                  <a:pt x="71" y="159"/>
                  <a:pt x="71" y="159"/>
                  <a:pt x="71" y="159"/>
                </a:cubicBezTo>
                <a:cubicBezTo>
                  <a:pt x="71" y="155"/>
                  <a:pt x="72" y="151"/>
                  <a:pt x="75" y="148"/>
                </a:cubicBezTo>
                <a:cubicBezTo>
                  <a:pt x="100" y="123"/>
                  <a:pt x="140" y="120"/>
                  <a:pt x="169" y="139"/>
                </a:cubicBezTo>
                <a:cubicBezTo>
                  <a:pt x="169" y="139"/>
                  <a:pt x="169" y="139"/>
                  <a:pt x="169" y="139"/>
                </a:cubicBezTo>
                <a:cubicBezTo>
                  <a:pt x="173" y="142"/>
                  <a:pt x="177" y="145"/>
                  <a:pt x="181" y="148"/>
                </a:cubicBezTo>
                <a:cubicBezTo>
                  <a:pt x="184" y="151"/>
                  <a:pt x="185" y="155"/>
                  <a:pt x="185" y="159"/>
                </a:cubicBezTo>
                <a:lnTo>
                  <a:pt x="185" y="188"/>
                </a:lnTo>
                <a:close/>
                <a:moveTo>
                  <a:pt x="244" y="188"/>
                </a:moveTo>
                <a:cubicBezTo>
                  <a:pt x="197" y="188"/>
                  <a:pt x="197" y="188"/>
                  <a:pt x="197" y="188"/>
                </a:cubicBezTo>
                <a:cubicBezTo>
                  <a:pt x="197" y="159"/>
                  <a:pt x="197" y="159"/>
                  <a:pt x="197" y="159"/>
                </a:cubicBezTo>
                <a:cubicBezTo>
                  <a:pt x="197" y="151"/>
                  <a:pt x="194" y="145"/>
                  <a:pt x="189" y="140"/>
                </a:cubicBezTo>
                <a:cubicBezTo>
                  <a:pt x="188" y="139"/>
                  <a:pt x="187" y="138"/>
                  <a:pt x="186" y="136"/>
                </a:cubicBezTo>
                <a:cubicBezTo>
                  <a:pt x="204" y="133"/>
                  <a:pt x="223" y="136"/>
                  <a:pt x="240" y="145"/>
                </a:cubicBezTo>
                <a:cubicBezTo>
                  <a:pt x="242" y="146"/>
                  <a:pt x="244" y="149"/>
                  <a:pt x="244" y="151"/>
                </a:cubicBezTo>
                <a:lnTo>
                  <a:pt x="244" y="188"/>
                </a:lnTo>
                <a:close/>
              </a:path>
            </a:pathLst>
          </a:custGeom>
          <a:solidFill>
            <a:schemeClr val="bg1"/>
          </a:solidFill>
          <a:ln>
            <a:solidFill>
              <a:schemeClr val="bg1"/>
            </a:solidFill>
          </a:ln>
        </p:spPr>
        <p:txBody>
          <a:bodyPr vert="horz" wrap="square" lIns="91214" tIns="45607" rIns="91214" bIns="45607" numCol="1" anchor="t" anchorCtr="0" compatLnSpc="1">
            <a:prstTxWarp prst="textNoShape">
              <a:avLst/>
            </a:prstTxWarp>
            <a:noAutofit/>
          </a:bodyPr>
          <a:lstStyle/>
          <a:p>
            <a:endParaRPr lang="en-US" sz="1795"/>
          </a:p>
        </p:txBody>
      </p:sp>
      <p:pic>
        <p:nvPicPr>
          <p:cNvPr id="56" name="Graphic 55" descr="Care outline">
            <a:extLst>
              <a:ext uri="{FF2B5EF4-FFF2-40B4-BE49-F238E27FC236}">
                <a16:creationId xmlns:a16="http://schemas.microsoft.com/office/drawing/2014/main" id="{C453A8EE-5979-4A6C-565C-C18D598D71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66237" y="1513864"/>
            <a:ext cx="914400" cy="914400"/>
          </a:xfrm>
          <a:prstGeom prst="rect">
            <a:avLst/>
          </a:prstGeom>
        </p:spPr>
      </p:pic>
      <p:pic>
        <p:nvPicPr>
          <p:cNvPr id="58" name="Graphic 57" descr="Chat outline">
            <a:extLst>
              <a:ext uri="{FF2B5EF4-FFF2-40B4-BE49-F238E27FC236}">
                <a16:creationId xmlns:a16="http://schemas.microsoft.com/office/drawing/2014/main" id="{62D3D937-4A81-2B92-06F5-3AD7D04AAA6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66197" y="1552525"/>
            <a:ext cx="808539" cy="808539"/>
          </a:xfrm>
          <a:prstGeom prst="rect">
            <a:avLst/>
          </a:prstGeom>
        </p:spPr>
      </p:pic>
      <p:pic>
        <p:nvPicPr>
          <p:cNvPr id="60" name="Graphic 59" descr="Lotus Flower outline">
            <a:extLst>
              <a:ext uri="{FF2B5EF4-FFF2-40B4-BE49-F238E27FC236}">
                <a16:creationId xmlns:a16="http://schemas.microsoft.com/office/drawing/2014/main" id="{A53C058E-F1CC-09D2-115C-92A5EE01B9C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797025" y="1456989"/>
            <a:ext cx="914400" cy="914400"/>
          </a:xfrm>
          <a:prstGeom prst="rect">
            <a:avLst/>
          </a:prstGeom>
        </p:spPr>
      </p:pic>
      <p:sp>
        <p:nvSpPr>
          <p:cNvPr id="2" name="Slide Number Placeholder 1">
            <a:extLst>
              <a:ext uri="{FF2B5EF4-FFF2-40B4-BE49-F238E27FC236}">
                <a16:creationId xmlns:a16="http://schemas.microsoft.com/office/drawing/2014/main" id="{681306C5-5FDE-6097-3FDB-88D8C5B1310A}"/>
              </a:ext>
            </a:extLst>
          </p:cNvPr>
          <p:cNvSpPr>
            <a:spLocks noGrp="1"/>
          </p:cNvSpPr>
          <p:nvPr>
            <p:ph type="sldNum" sz="quarter" idx="12"/>
          </p:nvPr>
        </p:nvSpPr>
        <p:spPr/>
        <p:txBody>
          <a:bodyPr/>
          <a:lstStyle/>
          <a:p>
            <a:fld id="{DBB69489-DF73-4A76-950F-93D686310CE9}" type="slidenum">
              <a:rPr lang="en-US" smtClean="0"/>
              <a:t>25</a:t>
            </a:fld>
            <a:endParaRPr lang="en-US"/>
          </a:p>
        </p:txBody>
      </p:sp>
    </p:spTree>
    <p:extLst>
      <p:ext uri="{BB962C8B-B14F-4D97-AF65-F5344CB8AC3E}">
        <p14:creationId xmlns:p14="http://schemas.microsoft.com/office/powerpoint/2010/main" val="17377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5D651-6743-DC65-F18B-BA1D149AA9D9}"/>
              </a:ext>
            </a:extLst>
          </p:cNvPr>
          <p:cNvSpPr>
            <a:spLocks noGrp="1"/>
          </p:cNvSpPr>
          <p:nvPr>
            <p:ph type="title"/>
          </p:nvPr>
        </p:nvSpPr>
        <p:spPr/>
        <p:txBody>
          <a:bodyPr/>
          <a:lstStyle/>
          <a:p>
            <a:r>
              <a:rPr lang="en-US"/>
              <a:t>AVAILABLE SERVICES AND SUPPORTS: SCENARIO</a:t>
            </a:r>
          </a:p>
        </p:txBody>
      </p:sp>
      <p:grpSp>
        <p:nvGrpSpPr>
          <p:cNvPr id="5" name="Group 4">
            <a:extLst>
              <a:ext uri="{FF2B5EF4-FFF2-40B4-BE49-F238E27FC236}">
                <a16:creationId xmlns:a16="http://schemas.microsoft.com/office/drawing/2014/main" id="{DA296B22-3BFF-D923-4214-842B3C7C33A2}"/>
              </a:ext>
            </a:extLst>
          </p:cNvPr>
          <p:cNvGrpSpPr/>
          <p:nvPr/>
        </p:nvGrpSpPr>
        <p:grpSpPr>
          <a:xfrm>
            <a:off x="838199" y="1447141"/>
            <a:ext cx="5780459" cy="4306419"/>
            <a:chOff x="1931437" y="1865524"/>
            <a:chExt cx="4744583" cy="3461113"/>
          </a:xfrm>
          <a:solidFill>
            <a:schemeClr val="accent3">
              <a:lumMod val="40000"/>
              <a:lumOff val="60000"/>
            </a:schemeClr>
          </a:solidFill>
        </p:grpSpPr>
        <p:sp>
          <p:nvSpPr>
            <p:cNvPr id="6" name="Rounded Rectangle 5">
              <a:extLst>
                <a:ext uri="{FF2B5EF4-FFF2-40B4-BE49-F238E27FC236}">
                  <a16:creationId xmlns:a16="http://schemas.microsoft.com/office/drawing/2014/main" id="{1AF65EC8-4EC6-E766-0721-36650117C3A1}"/>
                </a:ext>
              </a:extLst>
            </p:cNvPr>
            <p:cNvSpPr/>
            <p:nvPr/>
          </p:nvSpPr>
          <p:spPr>
            <a:xfrm>
              <a:off x="1931437" y="1865524"/>
              <a:ext cx="3181739" cy="346111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3956D2-AC1F-8964-ABCE-3C569818FFCB}"/>
                </a:ext>
              </a:extLst>
            </p:cNvPr>
            <p:cNvSpPr/>
            <p:nvPr/>
          </p:nvSpPr>
          <p:spPr>
            <a:xfrm>
              <a:off x="4287384" y="1865524"/>
              <a:ext cx="2388636" cy="34611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Content Placeholder 12">
            <a:extLst>
              <a:ext uri="{FF2B5EF4-FFF2-40B4-BE49-F238E27FC236}">
                <a16:creationId xmlns:a16="http://schemas.microsoft.com/office/drawing/2014/main" id="{2C89C436-012F-96D1-18F2-9400BE34D3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7610" y="1447142"/>
            <a:ext cx="5092918" cy="4306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4E013A08-7A53-736E-471A-9D3CC8E81E3A}"/>
              </a:ext>
            </a:extLst>
          </p:cNvPr>
          <p:cNvSpPr txBox="1"/>
          <p:nvPr/>
        </p:nvSpPr>
        <p:spPr>
          <a:xfrm>
            <a:off x="1050120" y="1586285"/>
            <a:ext cx="4810624" cy="4047262"/>
          </a:xfrm>
          <a:prstGeom prst="rect">
            <a:avLst/>
          </a:prstGeom>
          <a:noFill/>
        </p:spPr>
        <p:txBody>
          <a:bodyPr wrap="square">
            <a:spAutoFit/>
          </a:bodyPr>
          <a:lstStyle/>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Will is 6 months old, currently living in a nursing facility, and is involved in the child welfare system.</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His birth </a:t>
            </a:r>
            <a:r>
              <a:rPr kumimoji="0" lang="en-US" sz="20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parents are not </a:t>
            </a:r>
            <a:r>
              <a:rPr kumimoji="0" lang="en-US" sz="2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involved, but his grandmother visits him semi-regularly.</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Will experiences seizures, has congenital heart disease, and severe anemia. He is taking multiple medications, including infusions, and his breathing needs to be monitored regularly.</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The CMAT is meeting today to explore options for Medical Foster Care.</a:t>
            </a:r>
            <a:endParaRPr kumimoji="0" lang="en-US" sz="2000" b="0" i="0" u="none" strike="noStrike" kern="1200" cap="none" spc="0" normalizeH="0" baseline="0" noProof="0" dirty="0">
              <a:ln>
                <a:noFill/>
              </a:ln>
              <a:solidFill>
                <a:srgbClr val="E7E6E6">
                  <a:lumMod val="25000"/>
                </a:srgbClr>
              </a:solidFill>
              <a:effectLst/>
              <a:uLnTx/>
              <a:uFillTx/>
              <a:latin typeface="Calibri" panose="020F0502020204030204"/>
              <a:ea typeface="Calibri"/>
              <a:cs typeface="Calibri"/>
            </a:endParaRPr>
          </a:p>
          <a:p>
            <a:endParaRPr lang="en-US" sz="1600" dirty="0"/>
          </a:p>
        </p:txBody>
      </p:sp>
      <p:sp>
        <p:nvSpPr>
          <p:cNvPr id="13" name="Content Placeholder 9">
            <a:extLst>
              <a:ext uri="{FF2B5EF4-FFF2-40B4-BE49-F238E27FC236}">
                <a16:creationId xmlns:a16="http://schemas.microsoft.com/office/drawing/2014/main" id="{A7682819-74CB-E37D-E091-FEF42295A27F}"/>
              </a:ext>
            </a:extLst>
          </p:cNvPr>
          <p:cNvSpPr txBox="1">
            <a:spLocks/>
          </p:cNvSpPr>
          <p:nvPr/>
        </p:nvSpPr>
        <p:spPr>
          <a:xfrm>
            <a:off x="953255" y="947454"/>
            <a:ext cx="5004355" cy="48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MEET WILL</a:t>
            </a:r>
          </a:p>
        </p:txBody>
      </p:sp>
      <p:sp>
        <p:nvSpPr>
          <p:cNvPr id="4" name="Slide Number Placeholder 3">
            <a:extLst>
              <a:ext uri="{FF2B5EF4-FFF2-40B4-BE49-F238E27FC236}">
                <a16:creationId xmlns:a16="http://schemas.microsoft.com/office/drawing/2014/main" id="{4CE6849E-DA3A-8D9A-424C-8D66297EA9B1}"/>
              </a:ext>
            </a:extLst>
          </p:cNvPr>
          <p:cNvSpPr>
            <a:spLocks noGrp="1"/>
          </p:cNvSpPr>
          <p:nvPr>
            <p:ph type="sldNum" sz="quarter" idx="12"/>
          </p:nvPr>
        </p:nvSpPr>
        <p:spPr/>
        <p:txBody>
          <a:bodyPr/>
          <a:lstStyle/>
          <a:p>
            <a:fld id="{DBB69489-DF73-4A76-950F-93D686310CE9}" type="slidenum">
              <a:rPr lang="en-US" smtClean="0"/>
              <a:t>26</a:t>
            </a:fld>
            <a:endParaRPr lang="en-US"/>
          </a:p>
        </p:txBody>
      </p:sp>
    </p:spTree>
    <p:extLst>
      <p:ext uri="{BB962C8B-B14F-4D97-AF65-F5344CB8AC3E}">
        <p14:creationId xmlns:p14="http://schemas.microsoft.com/office/powerpoint/2010/main" val="2072822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228599" y="1399713"/>
            <a:ext cx="6690815" cy="5078601"/>
          </a:xfrm>
        </p:spPr>
        <p:txBody>
          <a:bodyPr>
            <a:normAutofit/>
          </a:bodyPr>
          <a:lstStyle/>
          <a:p>
            <a:pPr marL="0" indent="0">
              <a:buNone/>
            </a:pPr>
            <a:r>
              <a:rPr lang="en-US" sz="2400"/>
              <a:t>To effectively transition Will to a medical foster family:</a:t>
            </a:r>
          </a:p>
          <a:p>
            <a:pPr marL="347345" indent="-347345"/>
            <a:r>
              <a:rPr lang="en-US" sz="2400"/>
              <a:t>What will your transition planning process look like? </a:t>
            </a:r>
          </a:p>
          <a:p>
            <a:pPr marL="347345" indent="-347345"/>
            <a:r>
              <a:rPr lang="en-US" sz="2400"/>
              <a:t>What services and supports will he need? The medical foster family? The grandmother?</a:t>
            </a:r>
          </a:p>
          <a:p>
            <a:pPr marL="347345" indent="-347345"/>
            <a:r>
              <a:rPr lang="en-US" sz="2400"/>
              <a:t>How will you incorporate these services and supports into your transition planning process?</a:t>
            </a:r>
            <a:endParaRPr lang="en-US" sz="2400">
              <a:ea typeface="Calibri" panose="020F0502020204030204"/>
              <a:cs typeface="Calibri" panose="020F0502020204030204"/>
            </a:endParaRPr>
          </a:p>
          <a:p>
            <a:endParaRPr lang="en-US"/>
          </a:p>
          <a:p>
            <a:endParaRPr lang="en-US"/>
          </a:p>
          <a:p>
            <a:pPr lvl="1"/>
            <a:endParaRPr lang="en-US"/>
          </a:p>
          <a:p>
            <a:pPr lvl="1"/>
            <a:endParaRPr lang="en-US"/>
          </a:p>
          <a:p>
            <a:pPr lvl="1"/>
            <a:endParaRPr lang="en-US"/>
          </a:p>
          <a:p>
            <a:endParaRPr lang="en-US"/>
          </a:p>
          <a:p>
            <a:endParaRPr lang="en-US"/>
          </a:p>
        </p:txBody>
      </p:sp>
      <p:sp>
        <p:nvSpPr>
          <p:cNvPr id="7" name="Content Placeholder 6">
            <a:extLst>
              <a:ext uri="{FF2B5EF4-FFF2-40B4-BE49-F238E27FC236}">
                <a16:creationId xmlns:a16="http://schemas.microsoft.com/office/drawing/2014/main" id="{2DB90633-4BB8-1A19-9E44-2761ACD7AA26}"/>
              </a:ext>
            </a:extLst>
          </p:cNvPr>
          <p:cNvSpPr>
            <a:spLocks noGrp="1"/>
          </p:cNvSpPr>
          <p:nvPr>
            <p:ph idx="14"/>
          </p:nvPr>
        </p:nvSpPr>
        <p:spPr>
          <a:xfrm>
            <a:off x="147576" y="919583"/>
            <a:ext cx="5004355" cy="480131"/>
          </a:xfrm>
        </p:spPr>
        <p:txBody>
          <a:bodyPr/>
          <a:lstStyle/>
          <a:p>
            <a:r>
              <a:rPr lang="en-US"/>
              <a:t>Consider:</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 SELF-REFLECTION</a:t>
            </a:r>
          </a:p>
        </p:txBody>
      </p:sp>
      <p:pic>
        <p:nvPicPr>
          <p:cNvPr id="10" name="Content Placeholder 12">
            <a:extLst>
              <a:ext uri="{FF2B5EF4-FFF2-40B4-BE49-F238E27FC236}">
                <a16:creationId xmlns:a16="http://schemas.microsoft.com/office/drawing/2014/main" id="{F9965FFE-314E-4037-ABF7-4CDA53EE53E1}"/>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7364361" y="781610"/>
            <a:ext cx="4827639" cy="6076389"/>
          </a:xfrm>
          <a:effectLst>
            <a:softEdge rad="317500"/>
          </a:effectLst>
        </p:spPr>
      </p:pic>
      <p:sp>
        <p:nvSpPr>
          <p:cNvPr id="5" name="Slide Number Placeholder 4">
            <a:extLst>
              <a:ext uri="{FF2B5EF4-FFF2-40B4-BE49-F238E27FC236}">
                <a16:creationId xmlns:a16="http://schemas.microsoft.com/office/drawing/2014/main" id="{DE62DE4C-6226-5CA2-42E6-21F768C58FF2}"/>
              </a:ext>
            </a:extLst>
          </p:cNvPr>
          <p:cNvSpPr>
            <a:spLocks noGrp="1"/>
          </p:cNvSpPr>
          <p:nvPr>
            <p:ph type="sldNum" sz="quarter" idx="12"/>
          </p:nvPr>
        </p:nvSpPr>
        <p:spPr/>
        <p:txBody>
          <a:bodyPr/>
          <a:lstStyle/>
          <a:p>
            <a:fld id="{DBB69489-DF73-4A76-950F-93D686310CE9}" type="slidenum">
              <a:rPr lang="en-US" smtClean="0"/>
              <a:t>27</a:t>
            </a:fld>
            <a:endParaRPr lang="en-US"/>
          </a:p>
        </p:txBody>
      </p:sp>
    </p:spTree>
    <p:extLst>
      <p:ext uri="{BB962C8B-B14F-4D97-AF65-F5344CB8AC3E}">
        <p14:creationId xmlns:p14="http://schemas.microsoft.com/office/powerpoint/2010/main" val="19097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97429" y="3581257"/>
            <a:ext cx="5990211" cy="3661772"/>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dirty="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dirty="0">
                <a:solidFill>
                  <a:schemeClr val="bg1"/>
                </a:solidFill>
              </a:rPr>
              <a:t>What services and supports are available to children, youth, and young adults and their families as they transition from nursing facilities to home?</a:t>
            </a:r>
          </a:p>
          <a:p>
            <a:pPr>
              <a:defRPr/>
            </a:pPr>
            <a:endParaRPr lang="en-US" sz="1700" dirty="0">
              <a:solidFill>
                <a:schemeClr val="bg1"/>
              </a:solidFill>
            </a:endParaRPr>
          </a:p>
          <a:p>
            <a:pPr marL="342900" indent="-342900">
              <a:buFont typeface="Arial" panose="020B0604020202020204" pitchFamily="34" charset="0"/>
              <a:buChar char="•"/>
              <a:defRPr/>
            </a:pPr>
            <a:r>
              <a:rPr lang="en-US" sz="1700" dirty="0">
                <a:solidFill>
                  <a:schemeClr val="bg1"/>
                </a:solidFill>
              </a:rPr>
              <a:t>How should you seek out up-to-date information?</a:t>
            </a:r>
          </a:p>
          <a:p>
            <a:pPr>
              <a:defRPr/>
            </a:pPr>
            <a:endParaRPr lang="en-US" sz="1700" dirty="0">
              <a:solidFill>
                <a:schemeClr val="bg1"/>
              </a:solidFill>
            </a:endParaRPr>
          </a:p>
          <a:p>
            <a:pPr marL="342900" indent="-342900">
              <a:buFont typeface="Arial" panose="020B0604020202020204" pitchFamily="34" charset="0"/>
              <a:buChar char="•"/>
              <a:defRPr/>
            </a:pPr>
            <a:r>
              <a:rPr lang="en-US" sz="1800" dirty="0">
                <a:solidFill>
                  <a:schemeClr val="bg1"/>
                </a:solidFill>
              </a:rPr>
              <a:t>How will you incorporate these services and supports into your transition planning process?</a:t>
            </a:r>
            <a:endParaRPr lang="en-US" sz="1800" dirty="0">
              <a:solidFill>
                <a:schemeClr val="bg1"/>
              </a:solidFill>
              <a:ea typeface="Calibri" panose="020F0502020204030204"/>
              <a:cs typeface="Calibri" panose="020F0502020204030204"/>
            </a:endParaRPr>
          </a:p>
          <a:p>
            <a:pPr>
              <a:lnSpc>
                <a:spcPct val="155971"/>
              </a:lnSpc>
              <a:defRPr/>
            </a:pPr>
            <a:endParaRPr lang="en-US" sz="1700" dirty="0">
              <a:solidFill>
                <a:schemeClr val="bg1"/>
              </a:solidFill>
              <a:cs typeface="Calibri" panose="020F0502020204030204"/>
            </a:endParaRPr>
          </a:p>
          <a:p>
            <a:pPr>
              <a:lnSpc>
                <a:spcPct val="155971"/>
              </a:lnSpc>
              <a:defRPr/>
            </a:pPr>
            <a:endParaRPr lang="en-US" sz="1700" dirty="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sp>
        <p:nvSpPr>
          <p:cNvPr id="2" name="Slide Number Placeholder 1">
            <a:extLst>
              <a:ext uri="{FF2B5EF4-FFF2-40B4-BE49-F238E27FC236}">
                <a16:creationId xmlns:a16="http://schemas.microsoft.com/office/drawing/2014/main" id="{44C4265C-5CA7-29C1-450E-961363B8C75D}"/>
              </a:ext>
            </a:extLst>
          </p:cNvPr>
          <p:cNvSpPr>
            <a:spLocks noGrp="1"/>
          </p:cNvSpPr>
          <p:nvPr>
            <p:ph type="sldNum" sz="quarter" idx="12"/>
          </p:nvPr>
        </p:nvSpPr>
        <p:spPr/>
        <p:txBody>
          <a:bodyPr/>
          <a:lstStyle/>
          <a:p>
            <a:fld id="{DBB69489-DF73-4A76-950F-93D686310CE9}" type="slidenum">
              <a:rPr lang="en-US" smtClean="0"/>
              <a:t>28</a:t>
            </a:fld>
            <a:endParaRPr lang="en-US"/>
          </a:p>
        </p:txBody>
      </p:sp>
    </p:spTree>
    <p:extLst>
      <p:ext uri="{BB962C8B-B14F-4D97-AF65-F5344CB8AC3E}">
        <p14:creationId xmlns:p14="http://schemas.microsoft.com/office/powerpoint/2010/main" val="34371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Available Services and Supports: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1583140" y="898182"/>
            <a:ext cx="8707272" cy="5458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251579" y="3547044"/>
            <a:ext cx="6842033" cy="3657668"/>
          </a:xfrm>
          <a:prstGeom prst="rect">
            <a:avLst/>
          </a:prstGeom>
          <a:noFill/>
        </p:spPr>
        <p:txBody>
          <a:bodyPr wrap="square" lIns="91440" tIns="45720" rIns="91440" bIns="45720" rtlCol="0" anchor="t">
            <a:spAutoFit/>
          </a:bodyPr>
          <a:lstStyle/>
          <a:p>
            <a:pPr algn="r">
              <a:defRPr/>
            </a:pPr>
            <a:r>
              <a:rPr lang="en-US" sz="1400" b="1" dirty="0">
                <a:solidFill>
                  <a:schemeClr val="bg1"/>
                </a:solidFill>
              </a:rPr>
              <a:t>ANSWERS</a:t>
            </a:r>
          </a:p>
          <a:p>
            <a:pPr>
              <a:defRPr/>
            </a:pPr>
            <a:endParaRPr lang="en-US" sz="800" dirty="0">
              <a:solidFill>
                <a:schemeClr val="bg1"/>
              </a:solidFill>
            </a:endParaRPr>
          </a:p>
          <a:p>
            <a:pPr marL="342900" indent="-342900">
              <a:buFont typeface="Arial" panose="020B0604020202020204" pitchFamily="34" charset="0"/>
              <a:buChar char="•"/>
              <a:defRPr/>
            </a:pPr>
            <a:r>
              <a:rPr lang="en-US" sz="1200" dirty="0">
                <a:solidFill>
                  <a:schemeClr val="bg1"/>
                </a:solidFill>
              </a:rPr>
              <a:t>What services and supports are available to children, youth, and young adults and their families as they transition from nursing facilities to home?</a:t>
            </a:r>
          </a:p>
          <a:p>
            <a:pPr marL="800100" lvl="1" indent="-342900">
              <a:buFont typeface="Arial" panose="020B0604020202020204" pitchFamily="34" charset="0"/>
              <a:buChar char="•"/>
              <a:defRPr/>
            </a:pPr>
            <a:r>
              <a:rPr lang="en-US" sz="1200" b="1" dirty="0">
                <a:solidFill>
                  <a:schemeClr val="bg1"/>
                </a:solidFill>
              </a:rPr>
              <a:t>Things such as private duty nursing, medical equipment and supplies, transportation, PPEC, Medical Foster Care, Family-to-Family Home Visits, Family-to-Family Peer Support, Expanded Benefits, and the iBudget Waiver </a:t>
            </a:r>
            <a:endParaRPr lang="en-US" sz="1200" dirty="0">
              <a:solidFill>
                <a:schemeClr val="bg1"/>
              </a:solidFill>
            </a:endParaRPr>
          </a:p>
          <a:p>
            <a:pPr marL="342900" indent="-342900">
              <a:buFont typeface="Arial" panose="020B0604020202020204" pitchFamily="34" charset="0"/>
              <a:buChar char="•"/>
              <a:defRPr/>
            </a:pPr>
            <a:r>
              <a:rPr lang="en-US" sz="1200" dirty="0">
                <a:solidFill>
                  <a:schemeClr val="bg1"/>
                </a:solidFill>
              </a:rPr>
              <a:t>How should you seek out up-to-date information?</a:t>
            </a:r>
          </a:p>
          <a:p>
            <a:pPr marL="800100" lvl="1" indent="-342900">
              <a:buFont typeface="Arial" panose="020B0604020202020204" pitchFamily="34" charset="0"/>
              <a:buChar char="•"/>
              <a:defRPr/>
            </a:pPr>
            <a:r>
              <a:rPr lang="en-US" sz="1200" b="1" dirty="0">
                <a:solidFill>
                  <a:schemeClr val="bg1"/>
                </a:solidFill>
              </a:rPr>
              <a:t>By being familiar with Florida Medicaid covered services as well as plan-specific services and programs, using your plan’s find-a-provider tool, and by using sites such as: 2-1-1, Florida Alliance of Information and Referral Services, Unite US, </a:t>
            </a:r>
            <a:r>
              <a:rPr lang="en-US" sz="1200" b="1" dirty="0" err="1">
                <a:solidFill>
                  <a:schemeClr val="bg1"/>
                </a:solidFill>
              </a:rPr>
              <a:t>findhelp</a:t>
            </a:r>
            <a:r>
              <a:rPr lang="en-US" sz="1200" b="1" dirty="0">
                <a:solidFill>
                  <a:schemeClr val="bg1"/>
                </a:solidFill>
              </a:rPr>
              <a:t>, Hope for Healing Florida,  Florida Youth to Adult Transition – FLY2AT</a:t>
            </a:r>
            <a:endParaRPr lang="en-US" sz="1200" dirty="0">
              <a:solidFill>
                <a:schemeClr val="bg1"/>
              </a:solidFill>
            </a:endParaRPr>
          </a:p>
          <a:p>
            <a:pPr marL="342900" indent="-342900">
              <a:buFont typeface="Arial" panose="020B0604020202020204" pitchFamily="34" charset="0"/>
              <a:buChar char="•"/>
              <a:defRPr/>
            </a:pPr>
            <a:r>
              <a:rPr lang="en-US" sz="1200" dirty="0">
                <a:solidFill>
                  <a:schemeClr val="bg1"/>
                </a:solidFill>
              </a:rPr>
              <a:t>How will you incorporate these services and supports into your transition planning process?</a:t>
            </a:r>
          </a:p>
          <a:p>
            <a:pPr marL="800100" lvl="1" indent="-342900">
              <a:buFont typeface="Arial" panose="020B0604020202020204" pitchFamily="34" charset="0"/>
              <a:buChar char="•"/>
              <a:defRPr/>
            </a:pPr>
            <a:r>
              <a:rPr lang="en-US" sz="1200" b="1" dirty="0">
                <a:solidFill>
                  <a:schemeClr val="bg1"/>
                </a:solidFill>
                <a:ea typeface="Calibri" panose="020F0502020204030204"/>
                <a:cs typeface="Calibri" panose="020F0502020204030204"/>
              </a:rPr>
              <a:t>Ensuring informed decision-making by making sure I communicate frequently and clearly with families about available services and supports</a:t>
            </a:r>
          </a:p>
          <a:p>
            <a:pPr>
              <a:lnSpc>
                <a:spcPct val="220959"/>
              </a:lnSpc>
              <a:defRPr/>
            </a:pPr>
            <a:endParaRPr lang="en-US" sz="1200" dirty="0">
              <a:solidFill>
                <a:schemeClr val="bg1"/>
              </a:solidFill>
              <a:cs typeface="Calibri" panose="020F0502020204030204"/>
            </a:endParaRPr>
          </a:p>
          <a:p>
            <a:pPr>
              <a:lnSpc>
                <a:spcPct val="220959"/>
              </a:lnSpc>
              <a:defRPr/>
            </a:pPr>
            <a:endParaRPr lang="en-US" sz="1200" dirty="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111"/>
          <a:stretch/>
        </p:blipFill>
        <p:spPr>
          <a:xfrm>
            <a:off x="1583140" y="898182"/>
            <a:ext cx="8707272" cy="2683075"/>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84621" y="3549056"/>
            <a:ext cx="466358" cy="429528"/>
          </a:xfrm>
          <a:prstGeom prst="rect">
            <a:avLst/>
          </a:prstGeom>
        </p:spPr>
      </p:pic>
      <p:grpSp>
        <p:nvGrpSpPr>
          <p:cNvPr id="2" name="Group 1">
            <a:extLst>
              <a:ext uri="{FF2B5EF4-FFF2-40B4-BE49-F238E27FC236}">
                <a16:creationId xmlns:a16="http://schemas.microsoft.com/office/drawing/2014/main" id="{4D3B7DCE-0E71-40F9-FB01-1A0155B27FF6}"/>
              </a:ext>
            </a:extLst>
          </p:cNvPr>
          <p:cNvGrpSpPr/>
          <p:nvPr/>
        </p:nvGrpSpPr>
        <p:grpSpPr>
          <a:xfrm>
            <a:off x="2250881" y="3154950"/>
            <a:ext cx="815271" cy="2952283"/>
            <a:chOff x="2842327" y="3168598"/>
            <a:chExt cx="815271" cy="2952283"/>
          </a:xfrm>
        </p:grpSpPr>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27753" y="4272046"/>
              <a:ext cx="444419" cy="444419"/>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grpSp>
      <p:sp>
        <p:nvSpPr>
          <p:cNvPr id="9" name="Slide Number Placeholder 8">
            <a:extLst>
              <a:ext uri="{FF2B5EF4-FFF2-40B4-BE49-F238E27FC236}">
                <a16:creationId xmlns:a16="http://schemas.microsoft.com/office/drawing/2014/main" id="{A9F51081-7835-C146-9DBB-0A6D4D465A96}"/>
              </a:ext>
            </a:extLst>
          </p:cNvPr>
          <p:cNvSpPr>
            <a:spLocks noGrp="1"/>
          </p:cNvSpPr>
          <p:nvPr>
            <p:ph type="sldNum" sz="quarter" idx="12"/>
          </p:nvPr>
        </p:nvSpPr>
        <p:spPr/>
        <p:txBody>
          <a:bodyPr/>
          <a:lstStyle/>
          <a:p>
            <a:fld id="{DBB69489-DF73-4A76-950F-93D686310CE9}" type="slidenum">
              <a:rPr lang="en-US" smtClean="0"/>
              <a:t>29</a:t>
            </a:fld>
            <a:endParaRPr lang="en-US"/>
          </a:p>
        </p:txBody>
      </p:sp>
    </p:spTree>
    <p:extLst>
      <p:ext uri="{BB962C8B-B14F-4D97-AF65-F5344CB8AC3E}">
        <p14:creationId xmlns:p14="http://schemas.microsoft.com/office/powerpoint/2010/main" val="260084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9451B8-0180-3A3F-64AA-CED236B97A17}"/>
              </a:ext>
            </a:extLst>
          </p:cNvPr>
          <p:cNvSpPr>
            <a:spLocks noGrp="1"/>
          </p:cNvSpPr>
          <p:nvPr>
            <p:ph type="title"/>
          </p:nvPr>
        </p:nvSpPr>
        <p:spPr>
          <a:xfrm>
            <a:off x="382138" y="235560"/>
            <a:ext cx="10515601" cy="387798"/>
          </a:xfrm>
        </p:spPr>
        <p:txBody>
          <a:bodyPr/>
          <a:lstStyle/>
          <a:p>
            <a:r>
              <a:rPr lang="en-US" sz="2800">
                <a:solidFill>
                  <a:schemeClr val="tx1"/>
                </a:solidFill>
              </a:rPr>
              <a:t>INTENDED AUDIENCE</a:t>
            </a:r>
            <a:endParaRPr lang="en-US" sz="2800"/>
          </a:p>
        </p:txBody>
      </p:sp>
      <p:sp>
        <p:nvSpPr>
          <p:cNvPr id="3" name="Rectangle 2">
            <a:extLst>
              <a:ext uri="{FF2B5EF4-FFF2-40B4-BE49-F238E27FC236}">
                <a16:creationId xmlns:a16="http://schemas.microsoft.com/office/drawing/2014/main" id="{5B1432E3-B17E-853F-925C-C07A52812FB2}"/>
              </a:ext>
            </a:extLst>
          </p:cNvPr>
          <p:cNvSpPr/>
          <p:nvPr/>
        </p:nvSpPr>
        <p:spPr>
          <a:xfrm>
            <a:off x="660971" y="878088"/>
            <a:ext cx="10870058" cy="53069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0F1661-3966-6C45-6FBC-F48A8B060A41}"/>
              </a:ext>
            </a:extLst>
          </p:cNvPr>
          <p:cNvSpPr txBox="1"/>
          <p:nvPr/>
        </p:nvSpPr>
        <p:spPr>
          <a:xfrm>
            <a:off x="914400" y="878088"/>
            <a:ext cx="10258426" cy="4339650"/>
          </a:xfrm>
          <a:prstGeom prst="rect">
            <a:avLst/>
          </a:prstGeom>
          <a:noFill/>
        </p:spPr>
        <p:txBody>
          <a:bodyPr wrap="square" rtlCol="0">
            <a:spAutoFit/>
          </a:bodyPr>
          <a:lstStyle/>
          <a:p>
            <a:endParaRPr lang="en-US" sz="2400" dirty="0">
              <a:solidFill>
                <a:schemeClr val="bg1"/>
              </a:solidFill>
            </a:endParaRPr>
          </a:p>
          <a:p>
            <a:r>
              <a:rPr lang="en-US" sz="2400" dirty="0">
                <a:solidFill>
                  <a:schemeClr val="bg1"/>
                </a:solidFill>
              </a:rPr>
              <a:t>This training is for Care Coordinators in Florida who serve Medicaid enrollees who have medical complexity.</a:t>
            </a:r>
          </a:p>
          <a:p>
            <a:endParaRPr lang="en-US" sz="2400" dirty="0">
              <a:solidFill>
                <a:schemeClr val="bg1"/>
              </a:solidFill>
            </a:endParaRPr>
          </a:p>
          <a:p>
            <a:r>
              <a:rPr lang="en-US" sz="2400" dirty="0">
                <a:solidFill>
                  <a:schemeClr val="bg1"/>
                </a:solidFill>
              </a:rPr>
              <a:t>This is the second module in a three-part series. Complete </a:t>
            </a:r>
            <a:r>
              <a:rPr lang="en-US" sz="2400" i="1" dirty="0">
                <a:solidFill>
                  <a:schemeClr val="bg2"/>
                </a:solidFill>
              </a:rPr>
              <a:t>Module 1 – Care Coordination Training: Working with Children, Youth, and Young Adults with Medical Complexity and their Families</a:t>
            </a:r>
            <a:r>
              <a:rPr lang="en-US" sz="2400" dirty="0">
                <a:solidFill>
                  <a:schemeClr val="bg2"/>
                </a:solidFill>
              </a:rPr>
              <a:t> </a:t>
            </a:r>
            <a:r>
              <a:rPr lang="en-US" sz="2400" dirty="0">
                <a:solidFill>
                  <a:schemeClr val="bg1"/>
                </a:solidFill>
              </a:rPr>
              <a:t>before continuing. Once you complete this module (Module 2), complete </a:t>
            </a:r>
            <a:r>
              <a:rPr lang="en-US" sz="2400" i="1" dirty="0">
                <a:solidFill>
                  <a:schemeClr val="bg2"/>
                </a:solidFill>
              </a:rPr>
              <a:t>Module 3 – Care Coordination Training: Coordinating Care for Children, Youth, and Young Adults with Medical Complexity in the Home and Community Setting</a:t>
            </a:r>
            <a:r>
              <a:rPr lang="en-US" sz="2400" dirty="0">
                <a:solidFill>
                  <a:schemeClr val="bg1"/>
                </a:solidFill>
              </a:rPr>
              <a:t>.</a:t>
            </a: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p:txBody>
      </p:sp>
      <p:sp>
        <p:nvSpPr>
          <p:cNvPr id="7" name="Slide Number Placeholder 6">
            <a:extLst>
              <a:ext uri="{FF2B5EF4-FFF2-40B4-BE49-F238E27FC236}">
                <a16:creationId xmlns:a16="http://schemas.microsoft.com/office/drawing/2014/main" id="{F8A33AA9-BFF2-E2A4-1384-617D432B2E65}"/>
              </a:ext>
            </a:extLst>
          </p:cNvPr>
          <p:cNvSpPr>
            <a:spLocks noGrp="1"/>
          </p:cNvSpPr>
          <p:nvPr>
            <p:ph type="sldNum" sz="quarter" idx="12"/>
          </p:nvPr>
        </p:nvSpPr>
        <p:spPr/>
        <p:txBody>
          <a:bodyPr/>
          <a:lstStyle/>
          <a:p>
            <a:fld id="{DBB69489-DF73-4A76-950F-93D686310CE9}" type="slidenum">
              <a:rPr lang="en-US" smtClean="0"/>
              <a:t>3</a:t>
            </a:fld>
            <a:endParaRPr lang="en-US"/>
          </a:p>
        </p:txBody>
      </p:sp>
    </p:spTree>
    <p:extLst>
      <p:ext uri="{BB962C8B-B14F-4D97-AF65-F5344CB8AC3E}">
        <p14:creationId xmlns:p14="http://schemas.microsoft.com/office/powerpoint/2010/main" val="2467299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67C-4EB8-D3A4-5D9C-F2E72CF6CB65}"/>
              </a:ext>
            </a:extLst>
          </p:cNvPr>
          <p:cNvSpPr>
            <a:spLocks noGrp="1"/>
          </p:cNvSpPr>
          <p:nvPr>
            <p:ph type="title"/>
          </p:nvPr>
        </p:nvSpPr>
        <p:spPr/>
        <p:txBody>
          <a:bodyPr>
            <a:normAutofit fontScale="90000"/>
          </a:bodyPr>
          <a:lstStyle/>
          <a:p>
            <a:r>
              <a:rPr lang="en-US"/>
              <a:t>Your Liaising Role as a Care Coordinator in the Transition Planning Process</a:t>
            </a:r>
          </a:p>
        </p:txBody>
      </p:sp>
      <p:sp>
        <p:nvSpPr>
          <p:cNvPr id="3" name="Slide Number Placeholder 2">
            <a:extLst>
              <a:ext uri="{FF2B5EF4-FFF2-40B4-BE49-F238E27FC236}">
                <a16:creationId xmlns:a16="http://schemas.microsoft.com/office/drawing/2014/main" id="{FEC21620-37DA-373E-EF27-2E40618A7B70}"/>
              </a:ext>
            </a:extLst>
          </p:cNvPr>
          <p:cNvSpPr>
            <a:spLocks noGrp="1"/>
          </p:cNvSpPr>
          <p:nvPr>
            <p:ph type="sldNum" sz="quarter" idx="12"/>
          </p:nvPr>
        </p:nvSpPr>
        <p:spPr/>
        <p:txBody>
          <a:bodyPr/>
          <a:lstStyle/>
          <a:p>
            <a:fld id="{DBB69489-DF73-4A76-950F-93D686310CE9}" type="slidenum">
              <a:rPr lang="en-US" smtClean="0"/>
              <a:t>30</a:t>
            </a:fld>
            <a:endParaRPr lang="en-US"/>
          </a:p>
        </p:txBody>
      </p:sp>
    </p:spTree>
    <p:extLst>
      <p:ext uri="{BB962C8B-B14F-4D97-AF65-F5344CB8AC3E}">
        <p14:creationId xmlns:p14="http://schemas.microsoft.com/office/powerpoint/2010/main" val="853711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Your Liaising Role as a Care Coordinator</a:t>
            </a:r>
          </a:p>
        </p:txBody>
      </p:sp>
      <p:sp>
        <p:nvSpPr>
          <p:cNvPr id="5" name="TextBox 4">
            <a:extLst>
              <a:ext uri="{FF2B5EF4-FFF2-40B4-BE49-F238E27FC236}">
                <a16:creationId xmlns:a16="http://schemas.microsoft.com/office/drawing/2014/main" id="{3B2E45B6-7A72-0ACE-40DB-57F521CDF8B7}"/>
              </a:ext>
            </a:extLst>
          </p:cNvPr>
          <p:cNvSpPr txBox="1"/>
          <p:nvPr/>
        </p:nvSpPr>
        <p:spPr>
          <a:xfrm>
            <a:off x="1346606" y="1592547"/>
            <a:ext cx="5859886" cy="827200"/>
          </a:xfrm>
          <a:prstGeom prst="rect">
            <a:avLst/>
          </a:prstGeom>
        </p:spPr>
        <p:txBody>
          <a:bodyPr wrap="square" lIns="36486" tIns="36486" rIns="36486" bIns="36486">
            <a:noAutofit/>
          </a:bodyPr>
          <a:lstStyle>
            <a:lvl1pPr lvl="0" algn="just" defTabSz="914400">
              <a:lnSpc>
                <a:spcPct val="140000"/>
              </a:lnSpc>
              <a:defRPr sz="1600">
                <a:solidFill>
                  <a:schemeClr val="tx2"/>
                </a:solidFill>
                <a:latin typeface="CalibriLight"/>
                <a:ea typeface="CalibriLight"/>
                <a:cs typeface="CalibriLight"/>
                <a:sym typeface="CalibriLight"/>
              </a:defRPr>
            </a:lvl1pPr>
            <a:lvl2pPr algn="just">
              <a:defRPr sz="2000">
                <a:solidFill>
                  <a:srgbClr val="7C7F86"/>
                </a:solidFill>
                <a:latin typeface="CalibriLight"/>
                <a:ea typeface="CalibriLight"/>
                <a:cs typeface="CalibriLight"/>
                <a:sym typeface="CalibriLight"/>
              </a:defRPr>
            </a:lvl2pPr>
            <a:lvl3pPr algn="just">
              <a:defRPr sz="2000">
                <a:solidFill>
                  <a:srgbClr val="7C7F86"/>
                </a:solidFill>
                <a:latin typeface="CalibriLight"/>
                <a:ea typeface="CalibriLight"/>
                <a:cs typeface="CalibriLight"/>
                <a:sym typeface="CalibriLight"/>
              </a:defRPr>
            </a:lvl3pPr>
            <a:lvl4pPr algn="just">
              <a:defRPr sz="2000">
                <a:solidFill>
                  <a:srgbClr val="7C7F86"/>
                </a:solidFill>
                <a:latin typeface="CalibriLight"/>
                <a:ea typeface="CalibriLight"/>
                <a:cs typeface="CalibriLight"/>
                <a:sym typeface="CalibriLight"/>
              </a:defRPr>
            </a:lvl4pPr>
            <a:lvl5pPr algn="just">
              <a:defRPr sz="2000">
                <a:solidFill>
                  <a:srgbClr val="7C7F86"/>
                </a:solidFill>
                <a:latin typeface="CalibriLight"/>
                <a:ea typeface="CalibriLight"/>
                <a:cs typeface="CalibriLight"/>
                <a:sym typeface="CalibriLight"/>
              </a:defRPr>
            </a:lvl5pPr>
            <a:lvl6pPr algn="just">
              <a:defRPr sz="2000">
                <a:solidFill>
                  <a:srgbClr val="7C7F86"/>
                </a:solidFill>
                <a:latin typeface="CalibriLight"/>
                <a:ea typeface="CalibriLight"/>
                <a:cs typeface="CalibriLight"/>
                <a:sym typeface="CalibriLight"/>
              </a:defRPr>
            </a:lvl6pPr>
            <a:lvl7pPr algn="just">
              <a:defRPr sz="2000">
                <a:solidFill>
                  <a:srgbClr val="7C7F86"/>
                </a:solidFill>
                <a:latin typeface="CalibriLight"/>
                <a:ea typeface="CalibriLight"/>
                <a:cs typeface="CalibriLight"/>
                <a:sym typeface="CalibriLight"/>
              </a:defRPr>
            </a:lvl7pPr>
            <a:lvl8pPr algn="just">
              <a:defRPr sz="2000">
                <a:solidFill>
                  <a:srgbClr val="7C7F86"/>
                </a:solidFill>
                <a:latin typeface="CalibriLight"/>
                <a:ea typeface="CalibriLight"/>
                <a:cs typeface="CalibriLight"/>
                <a:sym typeface="CalibriLight"/>
              </a:defRPr>
            </a:lvl8pPr>
            <a:lvl9pPr algn="just">
              <a:defRPr sz="2000">
                <a:solidFill>
                  <a:srgbClr val="7C7F86"/>
                </a:solidFill>
                <a:latin typeface="CalibriLight"/>
                <a:ea typeface="CalibriLight"/>
                <a:cs typeface="CalibriLight"/>
                <a:sym typeface="CalibriLight"/>
              </a:defRPr>
            </a:lvl9pPr>
          </a:lstStyle>
          <a:p>
            <a:pPr algn="l">
              <a:lnSpc>
                <a:spcPct val="100000"/>
              </a:lnSpc>
            </a:pPr>
            <a:r>
              <a:rPr lang="en-US" sz="2400" dirty="0"/>
              <a:t>A Care Coordinator’s role is to facilitate information sharing and coordination of care among and between providers and others involved in the enrollee’s care needs</a:t>
            </a:r>
            <a:r>
              <a:rPr lang="en-US" sz="2095" dirty="0">
                <a:latin typeface="+mn-lt"/>
                <a:ea typeface="Calibri"/>
                <a:cs typeface="Calibri"/>
              </a:rPr>
              <a:t>.</a:t>
            </a:r>
          </a:p>
        </p:txBody>
      </p:sp>
      <p:sp>
        <p:nvSpPr>
          <p:cNvPr id="6" name="TextBox 5">
            <a:extLst>
              <a:ext uri="{FF2B5EF4-FFF2-40B4-BE49-F238E27FC236}">
                <a16:creationId xmlns:a16="http://schemas.microsoft.com/office/drawing/2014/main" id="{B41F3572-AA85-D945-7E3F-DB5667584390}"/>
              </a:ext>
            </a:extLst>
          </p:cNvPr>
          <p:cNvSpPr txBox="1"/>
          <p:nvPr/>
        </p:nvSpPr>
        <p:spPr>
          <a:xfrm>
            <a:off x="1295989" y="3809248"/>
            <a:ext cx="5859886" cy="2870117"/>
          </a:xfrm>
          <a:prstGeom prst="rect">
            <a:avLst/>
          </a:prstGeom>
        </p:spPr>
        <p:txBody>
          <a:bodyPr wrap="square" lIns="36486" tIns="36486" rIns="36486" bIns="36486">
            <a:noAutofit/>
          </a:bodyPr>
          <a:lstStyle>
            <a:lvl1pPr lvl="0" algn="just" defTabSz="914400">
              <a:lnSpc>
                <a:spcPct val="140000"/>
              </a:lnSpc>
              <a:defRPr sz="1600">
                <a:solidFill>
                  <a:schemeClr val="tx2"/>
                </a:solidFill>
                <a:latin typeface="CalibriLight"/>
                <a:ea typeface="CalibriLight"/>
                <a:cs typeface="CalibriLight"/>
                <a:sym typeface="CalibriLight"/>
              </a:defRPr>
            </a:lvl1pPr>
            <a:lvl2pPr algn="just">
              <a:defRPr sz="2000">
                <a:solidFill>
                  <a:srgbClr val="7C7F86"/>
                </a:solidFill>
                <a:latin typeface="CalibriLight"/>
                <a:ea typeface="CalibriLight"/>
                <a:cs typeface="CalibriLight"/>
                <a:sym typeface="CalibriLight"/>
              </a:defRPr>
            </a:lvl2pPr>
            <a:lvl3pPr algn="just">
              <a:defRPr sz="2000">
                <a:solidFill>
                  <a:srgbClr val="7C7F86"/>
                </a:solidFill>
                <a:latin typeface="CalibriLight"/>
                <a:ea typeface="CalibriLight"/>
                <a:cs typeface="CalibriLight"/>
                <a:sym typeface="CalibriLight"/>
              </a:defRPr>
            </a:lvl3pPr>
            <a:lvl4pPr algn="just">
              <a:defRPr sz="2000">
                <a:solidFill>
                  <a:srgbClr val="7C7F86"/>
                </a:solidFill>
                <a:latin typeface="CalibriLight"/>
                <a:ea typeface="CalibriLight"/>
                <a:cs typeface="CalibriLight"/>
                <a:sym typeface="CalibriLight"/>
              </a:defRPr>
            </a:lvl4pPr>
            <a:lvl5pPr algn="just">
              <a:defRPr sz="2000">
                <a:solidFill>
                  <a:srgbClr val="7C7F86"/>
                </a:solidFill>
                <a:latin typeface="CalibriLight"/>
                <a:ea typeface="CalibriLight"/>
                <a:cs typeface="CalibriLight"/>
                <a:sym typeface="CalibriLight"/>
              </a:defRPr>
            </a:lvl5pPr>
            <a:lvl6pPr algn="just">
              <a:defRPr sz="2000">
                <a:solidFill>
                  <a:srgbClr val="7C7F86"/>
                </a:solidFill>
                <a:latin typeface="CalibriLight"/>
                <a:ea typeface="CalibriLight"/>
                <a:cs typeface="CalibriLight"/>
                <a:sym typeface="CalibriLight"/>
              </a:defRPr>
            </a:lvl6pPr>
            <a:lvl7pPr algn="just">
              <a:defRPr sz="2000">
                <a:solidFill>
                  <a:srgbClr val="7C7F86"/>
                </a:solidFill>
                <a:latin typeface="CalibriLight"/>
                <a:ea typeface="CalibriLight"/>
                <a:cs typeface="CalibriLight"/>
                <a:sym typeface="CalibriLight"/>
              </a:defRPr>
            </a:lvl7pPr>
            <a:lvl8pPr algn="just">
              <a:defRPr sz="2000">
                <a:solidFill>
                  <a:srgbClr val="7C7F86"/>
                </a:solidFill>
                <a:latin typeface="CalibriLight"/>
                <a:ea typeface="CalibriLight"/>
                <a:cs typeface="CalibriLight"/>
                <a:sym typeface="CalibriLight"/>
              </a:defRPr>
            </a:lvl8pPr>
            <a:lvl9pPr algn="just">
              <a:defRPr sz="2000">
                <a:solidFill>
                  <a:srgbClr val="7C7F86"/>
                </a:solidFill>
                <a:latin typeface="CalibriLight"/>
                <a:ea typeface="CalibriLight"/>
                <a:cs typeface="CalibriLight"/>
                <a:sym typeface="CalibriLight"/>
              </a:defRPr>
            </a:lvl9pPr>
          </a:lstStyle>
          <a:p>
            <a:pPr algn="l">
              <a:lnSpc>
                <a:spcPct val="100000"/>
              </a:lnSpc>
            </a:pPr>
            <a:r>
              <a:rPr lang="en-US" sz="2400" dirty="0">
                <a:latin typeface="+mn-lt"/>
                <a:ea typeface="Calibri"/>
                <a:cs typeface="Calibri"/>
              </a:rPr>
              <a:t>You work in such a way that promotes cooperation, coordination, and effective communication. For children in nursing facilities transitioning to the community, this includes liaising with entities such as providers (including PPECs), schools, CMATs, and community-based organizations.</a:t>
            </a:r>
          </a:p>
        </p:txBody>
      </p:sp>
      <p:sp>
        <p:nvSpPr>
          <p:cNvPr id="8" name="TextBox 7">
            <a:extLst>
              <a:ext uri="{FF2B5EF4-FFF2-40B4-BE49-F238E27FC236}">
                <a16:creationId xmlns:a16="http://schemas.microsoft.com/office/drawing/2014/main" id="{8B81CD50-FD37-E80B-5EA4-CA08C49A74AA}"/>
              </a:ext>
            </a:extLst>
          </p:cNvPr>
          <p:cNvSpPr txBox="1"/>
          <p:nvPr/>
        </p:nvSpPr>
        <p:spPr>
          <a:xfrm>
            <a:off x="1340433" y="1286238"/>
            <a:ext cx="1045770"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a:solidFill>
                  <a:schemeClr val="tx2"/>
                </a:solidFill>
                <a:sym typeface="Helvetica Light"/>
              </a:rPr>
              <a:t>Facilitator</a:t>
            </a:r>
          </a:p>
        </p:txBody>
      </p:sp>
      <p:sp>
        <p:nvSpPr>
          <p:cNvPr id="9" name="TextBox 8">
            <a:extLst>
              <a:ext uri="{FF2B5EF4-FFF2-40B4-BE49-F238E27FC236}">
                <a16:creationId xmlns:a16="http://schemas.microsoft.com/office/drawing/2014/main" id="{99FD9D2E-FEEF-DF1D-E1E3-71965523C654}"/>
              </a:ext>
            </a:extLst>
          </p:cNvPr>
          <p:cNvSpPr txBox="1"/>
          <p:nvPr/>
        </p:nvSpPr>
        <p:spPr>
          <a:xfrm>
            <a:off x="1295989" y="3481244"/>
            <a:ext cx="1134658"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a:solidFill>
                  <a:schemeClr val="tx2"/>
                </a:solidFill>
                <a:sym typeface="Helvetica Light"/>
              </a:rPr>
              <a:t>Liaison</a:t>
            </a:r>
          </a:p>
        </p:txBody>
      </p:sp>
      <p:sp>
        <p:nvSpPr>
          <p:cNvPr id="11" name="Shape 126">
            <a:extLst>
              <a:ext uri="{FF2B5EF4-FFF2-40B4-BE49-F238E27FC236}">
                <a16:creationId xmlns:a16="http://schemas.microsoft.com/office/drawing/2014/main" id="{73D914A6-CF33-875C-86D4-1C35DBFC7C42}"/>
              </a:ext>
            </a:extLst>
          </p:cNvPr>
          <p:cNvSpPr>
            <a:spLocks noChangeAspect="1"/>
          </p:cNvSpPr>
          <p:nvPr/>
        </p:nvSpPr>
        <p:spPr>
          <a:xfrm>
            <a:off x="418172" y="1286238"/>
            <a:ext cx="827201" cy="8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lvl="0">
              <a:defRPr sz="2400">
                <a:solidFill>
                  <a:srgbClr val="FFFFFF"/>
                </a:solidFill>
              </a:defRPr>
            </a:pPr>
            <a:endParaRPr sz="2394">
              <a:ea typeface="Calibri"/>
              <a:cs typeface="Calibri"/>
            </a:endParaRPr>
          </a:p>
        </p:txBody>
      </p:sp>
      <p:sp>
        <p:nvSpPr>
          <p:cNvPr id="12" name="Shape 126">
            <a:extLst>
              <a:ext uri="{FF2B5EF4-FFF2-40B4-BE49-F238E27FC236}">
                <a16:creationId xmlns:a16="http://schemas.microsoft.com/office/drawing/2014/main" id="{839734A0-ED24-D3B5-1C18-13A6D64AB478}"/>
              </a:ext>
            </a:extLst>
          </p:cNvPr>
          <p:cNvSpPr>
            <a:spLocks noChangeAspect="1"/>
          </p:cNvSpPr>
          <p:nvPr/>
        </p:nvSpPr>
        <p:spPr>
          <a:xfrm>
            <a:off x="354506" y="3249821"/>
            <a:ext cx="827201" cy="8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19" name="Graphic 18" descr="Call center outline">
            <a:extLst>
              <a:ext uri="{FF2B5EF4-FFF2-40B4-BE49-F238E27FC236}">
                <a16:creationId xmlns:a16="http://schemas.microsoft.com/office/drawing/2014/main" id="{5F8E64F6-3851-C655-C65A-37B888C2CB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68461" y="1311832"/>
            <a:ext cx="713246" cy="713246"/>
          </a:xfrm>
          <a:prstGeom prst="rect">
            <a:avLst/>
          </a:prstGeom>
          <a:effectLst>
            <a:outerShdw blurRad="50800" dist="38100" dir="2700000" algn="tl" rotWithShape="0">
              <a:prstClr val="black">
                <a:alpha val="40000"/>
              </a:prstClr>
            </a:outerShdw>
          </a:effectLst>
        </p:spPr>
      </p:pic>
      <p:pic>
        <p:nvPicPr>
          <p:cNvPr id="21" name="Graphic 20" descr="Handshake with solid fill">
            <a:extLst>
              <a:ext uri="{FF2B5EF4-FFF2-40B4-BE49-F238E27FC236}">
                <a16:creationId xmlns:a16="http://schemas.microsoft.com/office/drawing/2014/main" id="{7F2FDB10-B7C9-28D1-294A-9EE0BDBC263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884" y="3313075"/>
            <a:ext cx="813823" cy="813823"/>
          </a:xfrm>
          <a:prstGeom prst="rect">
            <a:avLst/>
          </a:prstGeom>
          <a:effectLst>
            <a:outerShdw blurRad="50800" dist="38100" dir="2700000" algn="tl" rotWithShape="0">
              <a:prstClr val="black">
                <a:alpha val="40000"/>
              </a:prstClr>
            </a:outerShdw>
          </a:effectLst>
        </p:spPr>
      </p:pic>
      <p:pic>
        <p:nvPicPr>
          <p:cNvPr id="23" name="Picture 22" descr="Healthcare professional with tablet">
            <a:extLst>
              <a:ext uri="{FF2B5EF4-FFF2-40B4-BE49-F238E27FC236}">
                <a16:creationId xmlns:a16="http://schemas.microsoft.com/office/drawing/2014/main" id="{151C253B-7E7A-E7D3-A5BB-A83502D63B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01552" y="1064102"/>
            <a:ext cx="4753969" cy="4884830"/>
          </a:xfrm>
          <a:prstGeom prst="rect">
            <a:avLst/>
          </a:prstGeom>
        </p:spPr>
      </p:pic>
      <p:sp>
        <p:nvSpPr>
          <p:cNvPr id="2" name="Slide Number Placeholder 1">
            <a:extLst>
              <a:ext uri="{FF2B5EF4-FFF2-40B4-BE49-F238E27FC236}">
                <a16:creationId xmlns:a16="http://schemas.microsoft.com/office/drawing/2014/main" id="{967B44E0-BE06-6450-F81C-CABAA316CA77}"/>
              </a:ext>
            </a:extLst>
          </p:cNvPr>
          <p:cNvSpPr>
            <a:spLocks noGrp="1"/>
          </p:cNvSpPr>
          <p:nvPr>
            <p:ph type="sldNum" sz="quarter" idx="12"/>
          </p:nvPr>
        </p:nvSpPr>
        <p:spPr/>
        <p:txBody>
          <a:bodyPr/>
          <a:lstStyle/>
          <a:p>
            <a:fld id="{DBB69489-DF73-4A76-950F-93D686310CE9}" type="slidenum">
              <a:rPr lang="en-US" smtClean="0"/>
              <a:t>31</a:t>
            </a:fld>
            <a:endParaRPr lang="en-US"/>
          </a:p>
        </p:txBody>
      </p:sp>
    </p:spTree>
    <p:extLst>
      <p:ext uri="{BB962C8B-B14F-4D97-AF65-F5344CB8AC3E}">
        <p14:creationId xmlns:p14="http://schemas.microsoft.com/office/powerpoint/2010/main" val="363010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marL="457200" lvl="1" indent="0">
              <a:buNone/>
            </a:pPr>
            <a:endParaRPr lang="en-US"/>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729405" cy="276999"/>
          </a:xfrm>
        </p:spPr>
        <p:txBody>
          <a:bodyPr/>
          <a:lstStyle/>
          <a:p>
            <a:r>
              <a:rPr lang="en-US"/>
              <a:t>Promoting effective Coordination and Communication</a:t>
            </a:r>
          </a:p>
        </p:txBody>
      </p:sp>
      <p:graphicFrame>
        <p:nvGraphicFramePr>
          <p:cNvPr id="5" name="Diagram 4">
            <a:extLst>
              <a:ext uri="{FF2B5EF4-FFF2-40B4-BE49-F238E27FC236}">
                <a16:creationId xmlns:a16="http://schemas.microsoft.com/office/drawing/2014/main" id="{46CF1FA7-B6D8-973A-DEF0-4E30C4721931}"/>
              </a:ext>
            </a:extLst>
          </p:cNvPr>
          <p:cNvGraphicFramePr/>
          <p:nvPr>
            <p:extLst>
              <p:ext uri="{D42A27DB-BD31-4B8C-83A1-F6EECF244321}">
                <p14:modId xmlns:p14="http://schemas.microsoft.com/office/powerpoint/2010/main" val="3390560126"/>
              </p:ext>
            </p:extLst>
          </p:nvPr>
        </p:nvGraphicFramePr>
        <p:xfrm>
          <a:off x="542061" y="1033695"/>
          <a:ext cx="10811739" cy="4959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4">
            <a:extLst>
              <a:ext uri="{FF2B5EF4-FFF2-40B4-BE49-F238E27FC236}">
                <a16:creationId xmlns:a16="http://schemas.microsoft.com/office/drawing/2014/main" id="{294D7BE3-F17E-A42F-4510-F7A22914F288}"/>
              </a:ext>
            </a:extLst>
          </p:cNvPr>
          <p:cNvSpPr>
            <a:spLocks noGrp="1"/>
          </p:cNvSpPr>
          <p:nvPr>
            <p:ph type="body" sz="quarter" idx="13"/>
          </p:nvPr>
        </p:nvSpPr>
        <p:spPr>
          <a:xfrm>
            <a:off x="838200" y="5891213"/>
            <a:ext cx="10515600" cy="365125"/>
          </a:xfrm>
        </p:spPr>
        <p:txBody>
          <a:bodyPr/>
          <a:lstStyle/>
          <a:p>
            <a:r>
              <a:rPr lang="en-US"/>
              <a:t>Adapted from the National Care Coordination Standards for Children and Youth with Special Health Care Needs</a:t>
            </a:r>
          </a:p>
        </p:txBody>
      </p:sp>
      <p:sp>
        <p:nvSpPr>
          <p:cNvPr id="7" name="Slide Number Placeholder 6">
            <a:extLst>
              <a:ext uri="{FF2B5EF4-FFF2-40B4-BE49-F238E27FC236}">
                <a16:creationId xmlns:a16="http://schemas.microsoft.com/office/drawing/2014/main" id="{52D799D8-562E-BA03-3300-253FECDF4B5E}"/>
              </a:ext>
            </a:extLst>
          </p:cNvPr>
          <p:cNvSpPr>
            <a:spLocks noGrp="1"/>
          </p:cNvSpPr>
          <p:nvPr>
            <p:ph type="sldNum" sz="quarter" idx="12"/>
          </p:nvPr>
        </p:nvSpPr>
        <p:spPr/>
        <p:txBody>
          <a:bodyPr/>
          <a:lstStyle/>
          <a:p>
            <a:fld id="{DBB69489-DF73-4A76-950F-93D686310CE9}" type="slidenum">
              <a:rPr lang="en-US" smtClean="0"/>
              <a:t>32</a:t>
            </a:fld>
            <a:endParaRPr lang="en-US"/>
          </a:p>
        </p:txBody>
      </p:sp>
    </p:spTree>
    <p:extLst>
      <p:ext uri="{BB962C8B-B14F-4D97-AF65-F5344CB8AC3E}">
        <p14:creationId xmlns:p14="http://schemas.microsoft.com/office/powerpoint/2010/main" val="3371250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276999"/>
          </a:xfrm>
        </p:spPr>
        <p:txBody>
          <a:bodyPr/>
          <a:lstStyle/>
          <a:p>
            <a:r>
              <a:rPr lang="en-US"/>
              <a:t>Your Liaising Role as a Care Coordinator</a:t>
            </a:r>
          </a:p>
        </p:txBody>
      </p:sp>
      <p:sp>
        <p:nvSpPr>
          <p:cNvPr id="6" name="TextBox 5">
            <a:extLst>
              <a:ext uri="{FF2B5EF4-FFF2-40B4-BE49-F238E27FC236}">
                <a16:creationId xmlns:a16="http://schemas.microsoft.com/office/drawing/2014/main" id="{1B632C62-B6EB-EDA1-425E-0B1459AC75C1}"/>
              </a:ext>
            </a:extLst>
          </p:cNvPr>
          <p:cNvSpPr txBox="1"/>
          <p:nvPr/>
        </p:nvSpPr>
        <p:spPr>
          <a:xfrm>
            <a:off x="281456" y="6062815"/>
            <a:ext cx="10192376" cy="276999"/>
          </a:xfrm>
          <a:prstGeom prst="rect">
            <a:avLst/>
          </a:prstGeom>
          <a:noFill/>
        </p:spPr>
        <p:txBody>
          <a:bodyPr wrap="square">
            <a:spAutoFit/>
          </a:bodyPr>
          <a:lstStyle/>
          <a:p>
            <a:r>
              <a:rPr lang="en-US" sz="1200">
                <a:hlinkClick r:id="rId3"/>
              </a:rPr>
              <a:t>https://www.floridahealth.gov/programs-and-services/childrens-health/cms-specialty-programs/cmat/index.html</a:t>
            </a:r>
            <a:r>
              <a:rPr lang="en-US" sz="1200"/>
              <a:t> </a:t>
            </a:r>
          </a:p>
        </p:txBody>
      </p:sp>
      <p:pic>
        <p:nvPicPr>
          <p:cNvPr id="9" name="Picture 8" descr="Notebook and laptop on desk">
            <a:extLst>
              <a:ext uri="{FF2B5EF4-FFF2-40B4-BE49-F238E27FC236}">
                <a16:creationId xmlns:a16="http://schemas.microsoft.com/office/drawing/2014/main" id="{D414A4A2-2AE9-700A-7796-649C2249C75F}"/>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tretch>
            <a:fillRect/>
          </a:stretch>
        </p:blipFill>
        <p:spPr>
          <a:xfrm>
            <a:off x="4172804" y="838200"/>
            <a:ext cx="7772400" cy="5181600"/>
          </a:xfrm>
          <a:prstGeom prst="rect">
            <a:avLst/>
          </a:prstGeom>
        </p:spPr>
      </p:pic>
      <p:sp>
        <p:nvSpPr>
          <p:cNvPr id="10" name="TextBox 9">
            <a:extLst>
              <a:ext uri="{FF2B5EF4-FFF2-40B4-BE49-F238E27FC236}">
                <a16:creationId xmlns:a16="http://schemas.microsoft.com/office/drawing/2014/main" id="{2E889047-BCA9-4792-0775-9CC21257E962}"/>
              </a:ext>
            </a:extLst>
          </p:cNvPr>
          <p:cNvSpPr txBox="1"/>
          <p:nvPr/>
        </p:nvSpPr>
        <p:spPr>
          <a:xfrm>
            <a:off x="458877" y="1228397"/>
            <a:ext cx="6221828" cy="440120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buClr>
                <a:schemeClr val="tx1"/>
              </a:buClr>
              <a:buFont typeface="Arial" panose="020B0604020202020204" pitchFamily="34" charset="0"/>
              <a:buChar char="•"/>
            </a:pPr>
            <a:r>
              <a:rPr lang="en-US" sz="2800"/>
              <a:t>Identify your organization’s policies and procedures for:</a:t>
            </a:r>
          </a:p>
          <a:p>
            <a:pPr lvl="1">
              <a:buClr>
                <a:schemeClr val="tx1"/>
              </a:buClr>
              <a:buFont typeface="Arial" panose="020B0604020202020204" pitchFamily="34" charset="0"/>
              <a:buChar char="•"/>
            </a:pPr>
            <a:r>
              <a:rPr lang="en-US" sz="2800"/>
              <a:t>Data and information sharing guidelines</a:t>
            </a:r>
          </a:p>
          <a:p>
            <a:pPr lvl="1">
              <a:buClr>
                <a:schemeClr val="tx1"/>
              </a:buClr>
              <a:buFont typeface="Arial" panose="020B0604020202020204" pitchFamily="34" charset="0"/>
              <a:buChar char="•"/>
            </a:pPr>
            <a:r>
              <a:rPr lang="en-US" sz="2800"/>
              <a:t>MDT and transition planning requirements, including timeframes and responsibilities</a:t>
            </a:r>
          </a:p>
          <a:p>
            <a:pPr lvl="1">
              <a:buClr>
                <a:schemeClr val="tx1"/>
              </a:buClr>
              <a:buFont typeface="Arial" panose="020B0604020202020204" pitchFamily="34" charset="0"/>
              <a:buChar char="•"/>
            </a:pPr>
            <a:r>
              <a:rPr lang="en-US" sz="2800"/>
              <a:t>Workflows or desk guides</a:t>
            </a:r>
          </a:p>
          <a:p>
            <a:pPr>
              <a:buClr>
                <a:schemeClr val="tx1"/>
              </a:buClr>
              <a:buFont typeface="Arial" panose="020B0604020202020204" pitchFamily="34" charset="0"/>
              <a:buChar char="•"/>
            </a:pPr>
            <a:r>
              <a:rPr lang="en-US" sz="2800"/>
              <a:t>Be familiar with the CMAT process, tool, and your local team.</a:t>
            </a:r>
            <a:r>
              <a:rPr lang="en-US" sz="2800" baseline="30000"/>
              <a:t>1</a:t>
            </a:r>
          </a:p>
        </p:txBody>
      </p:sp>
      <p:sp>
        <p:nvSpPr>
          <p:cNvPr id="2" name="Slide Number Placeholder 1">
            <a:extLst>
              <a:ext uri="{FF2B5EF4-FFF2-40B4-BE49-F238E27FC236}">
                <a16:creationId xmlns:a16="http://schemas.microsoft.com/office/drawing/2014/main" id="{B72C2804-E815-590F-68EB-29164D1DAC0A}"/>
              </a:ext>
            </a:extLst>
          </p:cNvPr>
          <p:cNvSpPr>
            <a:spLocks noGrp="1"/>
          </p:cNvSpPr>
          <p:nvPr>
            <p:ph type="sldNum" sz="quarter" idx="12"/>
          </p:nvPr>
        </p:nvSpPr>
        <p:spPr/>
        <p:txBody>
          <a:bodyPr/>
          <a:lstStyle/>
          <a:p>
            <a:fld id="{DBB69489-DF73-4A76-950F-93D686310CE9}" type="slidenum">
              <a:rPr lang="en-US" smtClean="0"/>
              <a:t>33</a:t>
            </a:fld>
            <a:endParaRPr lang="en-US"/>
          </a:p>
        </p:txBody>
      </p:sp>
    </p:spTree>
    <p:extLst>
      <p:ext uri="{BB962C8B-B14F-4D97-AF65-F5344CB8AC3E}">
        <p14:creationId xmlns:p14="http://schemas.microsoft.com/office/powerpoint/2010/main" val="4093514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276999"/>
          </a:xfrm>
        </p:spPr>
        <p:txBody>
          <a:bodyPr/>
          <a:lstStyle/>
          <a:p>
            <a:r>
              <a:rPr lang="en-US"/>
              <a:t>Your Liaising Role as a Care Coordinator: Application</a:t>
            </a:r>
          </a:p>
        </p:txBody>
      </p:sp>
      <p:sp>
        <p:nvSpPr>
          <p:cNvPr id="5" name="TextBox 4">
            <a:extLst>
              <a:ext uri="{FF2B5EF4-FFF2-40B4-BE49-F238E27FC236}">
                <a16:creationId xmlns:a16="http://schemas.microsoft.com/office/drawing/2014/main" id="{03747131-67CF-0567-9C72-FAB45322679D}"/>
              </a:ext>
            </a:extLst>
          </p:cNvPr>
          <p:cNvSpPr txBox="1"/>
          <p:nvPr/>
        </p:nvSpPr>
        <p:spPr>
          <a:xfrm>
            <a:off x="1439829" y="1254612"/>
            <a:ext cx="1915432"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dirty="0">
                <a:solidFill>
                  <a:schemeClr val="tx2"/>
                </a:solidFill>
                <a:sym typeface="Helvetica Light"/>
              </a:rPr>
              <a:t>Effective Communication</a:t>
            </a:r>
          </a:p>
        </p:txBody>
      </p:sp>
      <p:sp>
        <p:nvSpPr>
          <p:cNvPr id="6" name="TextBox 5">
            <a:extLst>
              <a:ext uri="{FF2B5EF4-FFF2-40B4-BE49-F238E27FC236}">
                <a16:creationId xmlns:a16="http://schemas.microsoft.com/office/drawing/2014/main" id="{948F4BF4-3BE9-2BEC-5625-1243659CFA1E}"/>
              </a:ext>
            </a:extLst>
          </p:cNvPr>
          <p:cNvSpPr txBox="1"/>
          <p:nvPr/>
        </p:nvSpPr>
        <p:spPr>
          <a:xfrm>
            <a:off x="1458081" y="1559859"/>
            <a:ext cx="8643181" cy="34855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marL="0" indent="0">
              <a:buNone/>
            </a:pPr>
            <a:r>
              <a:rPr lang="en-US" sz="1600">
                <a:solidFill>
                  <a:schemeClr val="tx2"/>
                </a:solidFill>
              </a:rPr>
              <a:t>Establish clear communication pathways upfront.</a:t>
            </a:r>
          </a:p>
        </p:txBody>
      </p:sp>
      <p:sp>
        <p:nvSpPr>
          <p:cNvPr id="8" name="TextBox 7">
            <a:extLst>
              <a:ext uri="{FF2B5EF4-FFF2-40B4-BE49-F238E27FC236}">
                <a16:creationId xmlns:a16="http://schemas.microsoft.com/office/drawing/2014/main" id="{82A33BBE-7450-11A2-5B7C-27801910633D}"/>
              </a:ext>
            </a:extLst>
          </p:cNvPr>
          <p:cNvSpPr txBox="1"/>
          <p:nvPr/>
        </p:nvSpPr>
        <p:spPr>
          <a:xfrm>
            <a:off x="1439828" y="2115894"/>
            <a:ext cx="2158576"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dirty="0">
                <a:solidFill>
                  <a:schemeClr val="tx2"/>
                </a:solidFill>
                <a:sym typeface="Helvetica Light"/>
              </a:rPr>
              <a:t>Clear Roles</a:t>
            </a:r>
          </a:p>
        </p:txBody>
      </p:sp>
      <p:sp>
        <p:nvSpPr>
          <p:cNvPr id="9" name="TextBox 8">
            <a:extLst>
              <a:ext uri="{FF2B5EF4-FFF2-40B4-BE49-F238E27FC236}">
                <a16:creationId xmlns:a16="http://schemas.microsoft.com/office/drawing/2014/main" id="{C18C15AA-56F6-72BA-1C10-A3E9C71D0166}"/>
              </a:ext>
            </a:extLst>
          </p:cNvPr>
          <p:cNvSpPr txBox="1"/>
          <p:nvPr/>
        </p:nvSpPr>
        <p:spPr>
          <a:xfrm>
            <a:off x="1439829" y="2388328"/>
            <a:ext cx="5476119" cy="10872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marL="0" indent="0">
              <a:buNone/>
            </a:pPr>
            <a:r>
              <a:rPr lang="en-US" sz="1600" dirty="0">
                <a:solidFill>
                  <a:schemeClr val="tx2"/>
                </a:solidFill>
              </a:rPr>
              <a:t>Review and agree on roles, functions, and responsibilities. (Begin with the roles, functions, and responsibilities of care coordinators outlined in </a:t>
            </a:r>
            <a:r>
              <a:rPr lang="en-US" sz="1600" dirty="0">
                <a:solidFill>
                  <a:schemeClr val="accent5"/>
                </a:solidFill>
                <a:hlinkClick r:id="rId3">
                  <a:extLst>
                    <a:ext uri="{A12FA001-AC4F-418D-AE19-62706E023703}">
                      <ahyp:hlinkClr xmlns:ahyp="http://schemas.microsoft.com/office/drawing/2018/hyperlinkcolor" val="tx"/>
                    </a:ext>
                  </a:extLst>
                </a:hlinkClick>
              </a:rPr>
              <a:t>AHCA’s PT 2023-14</a:t>
            </a:r>
            <a:r>
              <a:rPr lang="en-US" sz="1600" dirty="0">
                <a:solidFill>
                  <a:schemeClr val="accent5"/>
                </a:solidFill>
              </a:rPr>
              <a:t> </a:t>
            </a:r>
            <a:r>
              <a:rPr lang="en-US" sz="1600" dirty="0">
                <a:solidFill>
                  <a:schemeClr val="tx2">
                    <a:lumMod val="75000"/>
                  </a:schemeClr>
                </a:solidFill>
              </a:rPr>
              <a:t>or any subsequent updates). </a:t>
            </a:r>
          </a:p>
        </p:txBody>
      </p:sp>
      <p:sp>
        <p:nvSpPr>
          <p:cNvPr id="10" name="TextBox 9">
            <a:extLst>
              <a:ext uri="{FF2B5EF4-FFF2-40B4-BE49-F238E27FC236}">
                <a16:creationId xmlns:a16="http://schemas.microsoft.com/office/drawing/2014/main" id="{64FEAF18-584C-C2BE-BEA0-1C7B2C1F8854}"/>
              </a:ext>
            </a:extLst>
          </p:cNvPr>
          <p:cNvSpPr txBox="1"/>
          <p:nvPr/>
        </p:nvSpPr>
        <p:spPr>
          <a:xfrm>
            <a:off x="1439830" y="3393868"/>
            <a:ext cx="3396946"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a:solidFill>
                  <a:schemeClr val="tx2"/>
                </a:solidFill>
                <a:sym typeface="Helvetica Light"/>
              </a:rPr>
              <a:t>Promote Trust</a:t>
            </a:r>
          </a:p>
        </p:txBody>
      </p:sp>
      <p:sp>
        <p:nvSpPr>
          <p:cNvPr id="11" name="TextBox 10">
            <a:extLst>
              <a:ext uri="{FF2B5EF4-FFF2-40B4-BE49-F238E27FC236}">
                <a16:creationId xmlns:a16="http://schemas.microsoft.com/office/drawing/2014/main" id="{112E5157-C4D1-8AB6-5934-3E3722CCDC24}"/>
              </a:ext>
            </a:extLst>
          </p:cNvPr>
          <p:cNvSpPr txBox="1"/>
          <p:nvPr/>
        </p:nvSpPr>
        <p:spPr>
          <a:xfrm>
            <a:off x="1439830" y="3705683"/>
            <a:ext cx="5476119" cy="8410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marL="0" indent="0">
              <a:buNone/>
            </a:pPr>
            <a:r>
              <a:rPr lang="en-US" sz="1600">
                <a:solidFill>
                  <a:schemeClr val="tx2"/>
                </a:solidFill>
              </a:rPr>
              <a:t>Promote trust among the providers and entities you work with by remaining accountable for action items and follow up/follow through steps.</a:t>
            </a:r>
          </a:p>
        </p:txBody>
      </p:sp>
      <p:sp>
        <p:nvSpPr>
          <p:cNvPr id="12" name="Oval 11">
            <a:extLst>
              <a:ext uri="{FF2B5EF4-FFF2-40B4-BE49-F238E27FC236}">
                <a16:creationId xmlns:a16="http://schemas.microsoft.com/office/drawing/2014/main" id="{01C8D01F-BE94-74B8-E7D8-487FE59E3B5D}"/>
              </a:ext>
            </a:extLst>
          </p:cNvPr>
          <p:cNvSpPr/>
          <p:nvPr/>
        </p:nvSpPr>
        <p:spPr>
          <a:xfrm>
            <a:off x="518319" y="1300596"/>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1</a:t>
            </a:r>
          </a:p>
        </p:txBody>
      </p:sp>
      <p:sp>
        <p:nvSpPr>
          <p:cNvPr id="13" name="Oval 12">
            <a:extLst>
              <a:ext uri="{FF2B5EF4-FFF2-40B4-BE49-F238E27FC236}">
                <a16:creationId xmlns:a16="http://schemas.microsoft.com/office/drawing/2014/main" id="{D49CECCD-D5A8-21E0-9426-66A3D2020ADB}"/>
              </a:ext>
            </a:extLst>
          </p:cNvPr>
          <p:cNvSpPr/>
          <p:nvPr/>
        </p:nvSpPr>
        <p:spPr>
          <a:xfrm>
            <a:off x="518319" y="2527881"/>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2</a:t>
            </a:r>
          </a:p>
        </p:txBody>
      </p:sp>
      <p:sp>
        <p:nvSpPr>
          <p:cNvPr id="14" name="Oval 13">
            <a:extLst>
              <a:ext uri="{FF2B5EF4-FFF2-40B4-BE49-F238E27FC236}">
                <a16:creationId xmlns:a16="http://schemas.microsoft.com/office/drawing/2014/main" id="{BBCADD93-3DDA-DFCB-9E24-A2E66BBDFD59}"/>
              </a:ext>
            </a:extLst>
          </p:cNvPr>
          <p:cNvSpPr/>
          <p:nvPr/>
        </p:nvSpPr>
        <p:spPr>
          <a:xfrm>
            <a:off x="518319" y="3691624"/>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3</a:t>
            </a:r>
          </a:p>
        </p:txBody>
      </p:sp>
      <p:sp>
        <p:nvSpPr>
          <p:cNvPr id="7" name="TextBox 6">
            <a:extLst>
              <a:ext uri="{FF2B5EF4-FFF2-40B4-BE49-F238E27FC236}">
                <a16:creationId xmlns:a16="http://schemas.microsoft.com/office/drawing/2014/main" id="{26BC7CD6-2D61-8088-9F1B-B83A93F4F806}"/>
              </a:ext>
            </a:extLst>
          </p:cNvPr>
          <p:cNvSpPr txBox="1"/>
          <p:nvPr/>
        </p:nvSpPr>
        <p:spPr>
          <a:xfrm>
            <a:off x="1439830" y="4638471"/>
            <a:ext cx="3396946"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a:solidFill>
                  <a:schemeClr val="tx2"/>
                </a:solidFill>
                <a:sym typeface="Helvetica Light"/>
              </a:rPr>
              <a:t>Relationship Building</a:t>
            </a:r>
          </a:p>
        </p:txBody>
      </p:sp>
      <p:sp>
        <p:nvSpPr>
          <p:cNvPr id="15" name="TextBox 14">
            <a:extLst>
              <a:ext uri="{FF2B5EF4-FFF2-40B4-BE49-F238E27FC236}">
                <a16:creationId xmlns:a16="http://schemas.microsoft.com/office/drawing/2014/main" id="{51CD5816-C29D-1B67-15F2-94D2479614EB}"/>
              </a:ext>
            </a:extLst>
          </p:cNvPr>
          <p:cNvSpPr txBox="1"/>
          <p:nvPr/>
        </p:nvSpPr>
        <p:spPr>
          <a:xfrm>
            <a:off x="1439829" y="4974188"/>
            <a:ext cx="5830983" cy="8410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marL="0" indent="0">
              <a:buNone/>
            </a:pPr>
            <a:r>
              <a:rPr lang="en-US" sz="1600">
                <a:solidFill>
                  <a:schemeClr val="tx2"/>
                </a:solidFill>
              </a:rPr>
              <a:t>Build the relationship using cultural competence and a trauma-informed approach, centering your work in family-centered care principles, and promoting family engagement in all your interactions.</a:t>
            </a:r>
          </a:p>
        </p:txBody>
      </p:sp>
      <p:sp>
        <p:nvSpPr>
          <p:cNvPr id="17" name="Oval 16">
            <a:extLst>
              <a:ext uri="{FF2B5EF4-FFF2-40B4-BE49-F238E27FC236}">
                <a16:creationId xmlns:a16="http://schemas.microsoft.com/office/drawing/2014/main" id="{D6FB78DD-DA8F-40DF-0C6F-45EFD416D3AE}"/>
              </a:ext>
            </a:extLst>
          </p:cNvPr>
          <p:cNvSpPr/>
          <p:nvPr/>
        </p:nvSpPr>
        <p:spPr>
          <a:xfrm>
            <a:off x="518319" y="4827522"/>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4</a:t>
            </a:r>
          </a:p>
        </p:txBody>
      </p:sp>
      <p:pic>
        <p:nvPicPr>
          <p:cNvPr id="20" name="Picture 19" descr="Smiling medical staff">
            <a:extLst>
              <a:ext uri="{FF2B5EF4-FFF2-40B4-BE49-F238E27FC236}">
                <a16:creationId xmlns:a16="http://schemas.microsoft.com/office/drawing/2014/main" id="{1AB9511F-A56D-4BE0-1E71-2D518FC9FE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7917" y="2024582"/>
            <a:ext cx="4204015" cy="2802940"/>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2715CC13-D9CA-2840-BD71-F690E099A5AE}"/>
              </a:ext>
            </a:extLst>
          </p:cNvPr>
          <p:cNvSpPr>
            <a:spLocks noGrp="1"/>
          </p:cNvSpPr>
          <p:nvPr>
            <p:ph type="sldNum" sz="quarter" idx="12"/>
          </p:nvPr>
        </p:nvSpPr>
        <p:spPr/>
        <p:txBody>
          <a:bodyPr/>
          <a:lstStyle/>
          <a:p>
            <a:fld id="{DBB69489-DF73-4A76-950F-93D686310CE9}" type="slidenum">
              <a:rPr lang="en-US" smtClean="0"/>
              <a:t>34</a:t>
            </a:fld>
            <a:endParaRPr lang="en-US"/>
          </a:p>
        </p:txBody>
      </p:sp>
    </p:spTree>
    <p:extLst>
      <p:ext uri="{BB962C8B-B14F-4D97-AF65-F5344CB8AC3E}">
        <p14:creationId xmlns:p14="http://schemas.microsoft.com/office/powerpoint/2010/main" val="1442048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5D651-6743-DC65-F18B-BA1D149AA9D9}"/>
              </a:ext>
            </a:extLst>
          </p:cNvPr>
          <p:cNvSpPr>
            <a:spLocks noGrp="1"/>
          </p:cNvSpPr>
          <p:nvPr>
            <p:ph type="title"/>
          </p:nvPr>
        </p:nvSpPr>
        <p:spPr/>
        <p:txBody>
          <a:bodyPr/>
          <a:lstStyle/>
          <a:p>
            <a:r>
              <a:rPr lang="en-US"/>
              <a:t>Your Liaising Role as a Care Coordinator: SCENARIO</a:t>
            </a:r>
          </a:p>
        </p:txBody>
      </p:sp>
      <p:grpSp>
        <p:nvGrpSpPr>
          <p:cNvPr id="5" name="Group 4">
            <a:extLst>
              <a:ext uri="{FF2B5EF4-FFF2-40B4-BE49-F238E27FC236}">
                <a16:creationId xmlns:a16="http://schemas.microsoft.com/office/drawing/2014/main" id="{DA296B22-3BFF-D923-4214-842B3C7C33A2}"/>
              </a:ext>
            </a:extLst>
          </p:cNvPr>
          <p:cNvGrpSpPr/>
          <p:nvPr/>
        </p:nvGrpSpPr>
        <p:grpSpPr>
          <a:xfrm>
            <a:off x="838199" y="1447141"/>
            <a:ext cx="5780459" cy="4306419"/>
            <a:chOff x="1931437" y="1865524"/>
            <a:chExt cx="4744583" cy="3461113"/>
          </a:xfrm>
          <a:solidFill>
            <a:schemeClr val="accent3">
              <a:lumMod val="40000"/>
              <a:lumOff val="60000"/>
            </a:schemeClr>
          </a:solidFill>
        </p:grpSpPr>
        <p:sp>
          <p:nvSpPr>
            <p:cNvPr id="6" name="Rounded Rectangle 5">
              <a:extLst>
                <a:ext uri="{FF2B5EF4-FFF2-40B4-BE49-F238E27FC236}">
                  <a16:creationId xmlns:a16="http://schemas.microsoft.com/office/drawing/2014/main" id="{1AF65EC8-4EC6-E766-0721-36650117C3A1}"/>
                </a:ext>
              </a:extLst>
            </p:cNvPr>
            <p:cNvSpPr/>
            <p:nvPr/>
          </p:nvSpPr>
          <p:spPr>
            <a:xfrm>
              <a:off x="1931437" y="1865524"/>
              <a:ext cx="3181739" cy="346111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3956D2-AC1F-8964-ABCE-3C569818FFCB}"/>
                </a:ext>
              </a:extLst>
            </p:cNvPr>
            <p:cNvSpPr/>
            <p:nvPr/>
          </p:nvSpPr>
          <p:spPr>
            <a:xfrm>
              <a:off x="4287384" y="1865524"/>
              <a:ext cx="2388636" cy="34611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Content Placeholder 12">
            <a:extLst>
              <a:ext uri="{FF2B5EF4-FFF2-40B4-BE49-F238E27FC236}">
                <a16:creationId xmlns:a16="http://schemas.microsoft.com/office/drawing/2014/main" id="{2C89C436-012F-96D1-18F2-9400BE34D3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7610" y="1447142"/>
            <a:ext cx="5092918" cy="4306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4E013A08-7A53-736E-471A-9D3CC8E81E3A}"/>
              </a:ext>
            </a:extLst>
          </p:cNvPr>
          <p:cNvSpPr txBox="1"/>
          <p:nvPr/>
        </p:nvSpPr>
        <p:spPr>
          <a:xfrm>
            <a:off x="953255" y="1954774"/>
            <a:ext cx="4810624" cy="3662541"/>
          </a:xfrm>
          <a:prstGeom prst="rect">
            <a:avLst/>
          </a:prstGeom>
          <a:noFill/>
        </p:spPr>
        <p:txBody>
          <a:bodyPr wrap="square">
            <a:spAutoFit/>
          </a:bodyPr>
          <a:lstStyle/>
          <a:p>
            <a:pPr marL="342900" indent="-342900">
              <a:buFont typeface="Arial" panose="020B0604020202020204" pitchFamily="34" charset="0"/>
              <a:buChar char="•"/>
            </a:pPr>
            <a:r>
              <a:rPr lang="en-US" sz="2400"/>
              <a:t>Ben is 11 years old and has cerebral palsy and developmental delay.</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His parents are ready to transition him home, but they need help identifying community providers, including PT/OT/ST, and the right school environment for him.</a:t>
            </a:r>
          </a:p>
          <a:p>
            <a:endParaRPr lang="en-US" sz="1600"/>
          </a:p>
        </p:txBody>
      </p:sp>
      <p:sp>
        <p:nvSpPr>
          <p:cNvPr id="13" name="Content Placeholder 9">
            <a:extLst>
              <a:ext uri="{FF2B5EF4-FFF2-40B4-BE49-F238E27FC236}">
                <a16:creationId xmlns:a16="http://schemas.microsoft.com/office/drawing/2014/main" id="{A7682819-74CB-E37D-E091-FEF42295A27F}"/>
              </a:ext>
            </a:extLst>
          </p:cNvPr>
          <p:cNvSpPr txBox="1">
            <a:spLocks/>
          </p:cNvSpPr>
          <p:nvPr/>
        </p:nvSpPr>
        <p:spPr>
          <a:xfrm>
            <a:off x="953255" y="947454"/>
            <a:ext cx="5004355" cy="48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MEET BEN</a:t>
            </a:r>
          </a:p>
        </p:txBody>
      </p:sp>
      <p:sp>
        <p:nvSpPr>
          <p:cNvPr id="4" name="Slide Number Placeholder 3">
            <a:extLst>
              <a:ext uri="{FF2B5EF4-FFF2-40B4-BE49-F238E27FC236}">
                <a16:creationId xmlns:a16="http://schemas.microsoft.com/office/drawing/2014/main" id="{4A562894-1409-7DB4-EFC4-593A3A258D23}"/>
              </a:ext>
            </a:extLst>
          </p:cNvPr>
          <p:cNvSpPr>
            <a:spLocks noGrp="1"/>
          </p:cNvSpPr>
          <p:nvPr>
            <p:ph type="sldNum" sz="quarter" idx="12"/>
          </p:nvPr>
        </p:nvSpPr>
        <p:spPr/>
        <p:txBody>
          <a:bodyPr/>
          <a:lstStyle/>
          <a:p>
            <a:fld id="{DBB69489-DF73-4A76-950F-93D686310CE9}" type="slidenum">
              <a:rPr lang="en-US" smtClean="0"/>
              <a:t>35</a:t>
            </a:fld>
            <a:endParaRPr lang="en-US"/>
          </a:p>
        </p:txBody>
      </p:sp>
    </p:spTree>
    <p:extLst>
      <p:ext uri="{BB962C8B-B14F-4D97-AF65-F5344CB8AC3E}">
        <p14:creationId xmlns:p14="http://schemas.microsoft.com/office/powerpoint/2010/main" val="2241018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228599" y="1399713"/>
            <a:ext cx="6690815" cy="5078601"/>
          </a:xfrm>
        </p:spPr>
        <p:txBody>
          <a:bodyPr>
            <a:normAutofit/>
          </a:bodyPr>
          <a:lstStyle/>
          <a:p>
            <a:pPr marL="0" indent="0">
              <a:buNone/>
            </a:pPr>
            <a:r>
              <a:rPr lang="en-US" sz="2400"/>
              <a:t>To effectively help plan for and connect Ben to the providers and services he needs:</a:t>
            </a:r>
          </a:p>
          <a:p>
            <a:pPr marL="347345" indent="-347345"/>
            <a:r>
              <a:rPr lang="en-US" sz="2400"/>
              <a:t>How will you engage the providers and school in the multidisciplinary team meeting and the transition planning process?</a:t>
            </a:r>
            <a:endParaRPr lang="en-US" sz="2400">
              <a:ea typeface="Calibri"/>
              <a:cs typeface="Calibri"/>
            </a:endParaRPr>
          </a:p>
          <a:p>
            <a:pPr marL="347345" indent="-347345"/>
            <a:r>
              <a:rPr lang="en-US" sz="2400"/>
              <a:t>What will you need to put in place for effective communication and collaboration?</a:t>
            </a:r>
            <a:endParaRPr lang="en-US" sz="2400">
              <a:ea typeface="Calibri"/>
              <a:cs typeface="Calibri"/>
            </a:endParaRPr>
          </a:p>
          <a:p>
            <a:pPr marL="0" indent="0">
              <a:buNone/>
            </a:pPr>
            <a:endParaRPr lang="en-US"/>
          </a:p>
          <a:p>
            <a:endParaRPr lang="en-US"/>
          </a:p>
          <a:p>
            <a:pPr lvl="1"/>
            <a:endParaRPr lang="en-US"/>
          </a:p>
          <a:p>
            <a:pPr lvl="1"/>
            <a:endParaRPr lang="en-US"/>
          </a:p>
          <a:p>
            <a:pPr lvl="1"/>
            <a:endParaRPr lang="en-US"/>
          </a:p>
          <a:p>
            <a:endParaRPr lang="en-US"/>
          </a:p>
          <a:p>
            <a:endParaRPr lang="en-US"/>
          </a:p>
        </p:txBody>
      </p:sp>
      <p:sp>
        <p:nvSpPr>
          <p:cNvPr id="7" name="Content Placeholder 6">
            <a:extLst>
              <a:ext uri="{FF2B5EF4-FFF2-40B4-BE49-F238E27FC236}">
                <a16:creationId xmlns:a16="http://schemas.microsoft.com/office/drawing/2014/main" id="{2DB90633-4BB8-1A19-9E44-2761ACD7AA26}"/>
              </a:ext>
            </a:extLst>
          </p:cNvPr>
          <p:cNvSpPr>
            <a:spLocks noGrp="1"/>
          </p:cNvSpPr>
          <p:nvPr>
            <p:ph idx="14"/>
          </p:nvPr>
        </p:nvSpPr>
        <p:spPr>
          <a:xfrm>
            <a:off x="147576" y="919583"/>
            <a:ext cx="5004355" cy="480131"/>
          </a:xfrm>
        </p:spPr>
        <p:txBody>
          <a:bodyPr/>
          <a:lstStyle/>
          <a:p>
            <a:r>
              <a:rPr lang="en-US"/>
              <a:t>Consider:</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Your Liaising Role as a Care Coordinator: SELF-REFLECTION</a:t>
            </a:r>
          </a:p>
        </p:txBody>
      </p:sp>
      <p:pic>
        <p:nvPicPr>
          <p:cNvPr id="10" name="Content Placeholder 12">
            <a:extLst>
              <a:ext uri="{FF2B5EF4-FFF2-40B4-BE49-F238E27FC236}">
                <a16:creationId xmlns:a16="http://schemas.microsoft.com/office/drawing/2014/main" id="{F9965FFE-314E-4037-ABF7-4CDA53EE53E1}"/>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7364361" y="781610"/>
            <a:ext cx="4827639" cy="6076389"/>
          </a:xfrm>
          <a:effectLst>
            <a:softEdge rad="317500"/>
          </a:effectLst>
        </p:spPr>
      </p:pic>
      <p:sp>
        <p:nvSpPr>
          <p:cNvPr id="5" name="Slide Number Placeholder 4">
            <a:extLst>
              <a:ext uri="{FF2B5EF4-FFF2-40B4-BE49-F238E27FC236}">
                <a16:creationId xmlns:a16="http://schemas.microsoft.com/office/drawing/2014/main" id="{72134F45-AE81-025D-D750-725779C0AFAD}"/>
              </a:ext>
            </a:extLst>
          </p:cNvPr>
          <p:cNvSpPr>
            <a:spLocks noGrp="1"/>
          </p:cNvSpPr>
          <p:nvPr>
            <p:ph type="sldNum" sz="quarter" idx="12"/>
          </p:nvPr>
        </p:nvSpPr>
        <p:spPr/>
        <p:txBody>
          <a:bodyPr/>
          <a:lstStyle/>
          <a:p>
            <a:fld id="{DBB69489-DF73-4A76-950F-93D686310CE9}" type="slidenum">
              <a:rPr lang="en-US" smtClean="0"/>
              <a:t>36</a:t>
            </a:fld>
            <a:endParaRPr lang="en-US"/>
          </a:p>
        </p:txBody>
      </p:sp>
    </p:spTree>
    <p:extLst>
      <p:ext uri="{BB962C8B-B14F-4D97-AF65-F5344CB8AC3E}">
        <p14:creationId xmlns:p14="http://schemas.microsoft.com/office/powerpoint/2010/main" val="3191799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Your Liaising Role as a Care Coordinator: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689371" y="3581257"/>
            <a:ext cx="6257061" cy="3846438"/>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600" b="1" i="0" u="none" strike="noStrike" kern="1200" cap="none" spc="0" normalizeH="0" baseline="0" noProof="0" dirty="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600" dirty="0">
                <a:solidFill>
                  <a:schemeClr val="bg1"/>
                </a:solidFill>
              </a:rPr>
              <a:t>Why is it important to facilitate information sharing and coordination of care among and between providers and others involved in the individual’s care needs? </a:t>
            </a:r>
          </a:p>
          <a:p>
            <a:pPr>
              <a:defRPr/>
            </a:pPr>
            <a:endParaRPr lang="en-US" sz="1600" dirty="0">
              <a:solidFill>
                <a:schemeClr val="bg1"/>
              </a:solidFill>
            </a:endParaRPr>
          </a:p>
          <a:p>
            <a:pPr marL="342900" indent="-342900">
              <a:buFont typeface="Arial" panose="020B0604020202020204" pitchFamily="34" charset="0"/>
              <a:buChar char="•"/>
              <a:defRPr/>
            </a:pPr>
            <a:r>
              <a:rPr lang="en-US" sz="1600" dirty="0">
                <a:solidFill>
                  <a:schemeClr val="bg1"/>
                </a:solidFill>
              </a:rPr>
              <a:t>Name two techniques for effectively liaising with providers and other entities such as schools and CMATs.</a:t>
            </a:r>
          </a:p>
          <a:p>
            <a:pPr>
              <a:defRPr/>
            </a:pPr>
            <a:endParaRPr lang="en-US" sz="1600" dirty="0">
              <a:solidFill>
                <a:schemeClr val="bg1"/>
              </a:solidFill>
            </a:endParaRPr>
          </a:p>
          <a:p>
            <a:pPr marL="342900" indent="-342900">
              <a:buFont typeface="Arial" panose="020B0604020202020204" pitchFamily="34" charset="0"/>
              <a:buChar char="•"/>
              <a:defRPr/>
            </a:pPr>
            <a:r>
              <a:rPr lang="en-US" sz="1600" dirty="0">
                <a:solidFill>
                  <a:schemeClr val="bg1"/>
                </a:solidFill>
              </a:rPr>
              <a:t>What is one way you can be a more effective liaison in your role?</a:t>
            </a:r>
          </a:p>
          <a:p>
            <a:pPr marL="342900" indent="-342900">
              <a:buFont typeface="Arial" panose="020B0604020202020204" pitchFamily="34" charset="0"/>
              <a:buChar char="•"/>
              <a:defRPr/>
            </a:pPr>
            <a:endParaRPr lang="en-US" sz="1600" dirty="0"/>
          </a:p>
          <a:p>
            <a:pPr>
              <a:lnSpc>
                <a:spcPct val="155971"/>
              </a:lnSpc>
              <a:defRPr/>
            </a:pPr>
            <a:endParaRPr lang="en-US" sz="1700" dirty="0">
              <a:solidFill>
                <a:schemeClr val="bg1"/>
              </a:solidFill>
              <a:cs typeface="Calibri" panose="020F0502020204030204"/>
            </a:endParaRPr>
          </a:p>
          <a:p>
            <a:pPr>
              <a:lnSpc>
                <a:spcPct val="155971"/>
              </a:lnSpc>
              <a:defRPr/>
            </a:pPr>
            <a:endParaRPr lang="en-US" sz="1700" dirty="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09190" y="362726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sp>
        <p:nvSpPr>
          <p:cNvPr id="2" name="Slide Number Placeholder 1">
            <a:extLst>
              <a:ext uri="{FF2B5EF4-FFF2-40B4-BE49-F238E27FC236}">
                <a16:creationId xmlns:a16="http://schemas.microsoft.com/office/drawing/2014/main" id="{CF2684C8-2D49-1D43-7B2F-6DCA754DDCB0}"/>
              </a:ext>
            </a:extLst>
          </p:cNvPr>
          <p:cNvSpPr>
            <a:spLocks noGrp="1"/>
          </p:cNvSpPr>
          <p:nvPr>
            <p:ph type="sldNum" sz="quarter" idx="12"/>
          </p:nvPr>
        </p:nvSpPr>
        <p:spPr/>
        <p:txBody>
          <a:bodyPr/>
          <a:lstStyle/>
          <a:p>
            <a:fld id="{DBB69489-DF73-4A76-950F-93D686310CE9}" type="slidenum">
              <a:rPr lang="en-US" smtClean="0"/>
              <a:t>37</a:t>
            </a:fld>
            <a:endParaRPr lang="en-US"/>
          </a:p>
        </p:txBody>
      </p:sp>
    </p:spTree>
    <p:extLst>
      <p:ext uri="{BB962C8B-B14F-4D97-AF65-F5344CB8AC3E}">
        <p14:creationId xmlns:p14="http://schemas.microsoft.com/office/powerpoint/2010/main" val="420464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Your Liaising Role as a Care Coordinator: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1583140" y="898182"/>
            <a:ext cx="8707272" cy="5458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251579" y="3534758"/>
            <a:ext cx="6842033" cy="2572499"/>
          </a:xfrm>
          <a:prstGeom prst="rect">
            <a:avLst/>
          </a:prstGeom>
          <a:noFill/>
        </p:spPr>
        <p:txBody>
          <a:bodyPr wrap="square" lIns="91440" tIns="45720" rIns="91440" bIns="45720" rtlCol="0" anchor="t">
            <a:spAutoFit/>
          </a:bodyPr>
          <a:lstStyle/>
          <a:p>
            <a:pPr marR="0" lvl="0" algn="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ea typeface="+mn-ea"/>
                <a:cs typeface="+mn-cs"/>
              </a:rPr>
              <a:t>ANSWERS</a:t>
            </a:r>
            <a:endParaRPr lang="en-US" sz="800" b="1" i="0" u="none" strike="noStrike" kern="1200" cap="none" spc="0" normalizeH="0" baseline="0" noProof="0" dirty="0">
              <a:ln>
                <a:noFill/>
              </a:ln>
              <a:solidFill>
                <a:schemeClr val="bg1"/>
              </a:solidFill>
              <a:effectLst/>
              <a:uLnTx/>
              <a:uFillTx/>
              <a:cs typeface="Calibri" panose="020F0502020204030204"/>
            </a:endParaRPr>
          </a:p>
          <a:p>
            <a:pPr marL="342900" indent="-342900">
              <a:buFont typeface="Arial" panose="020B0604020202020204" pitchFamily="34" charset="0"/>
              <a:buChar char="•"/>
              <a:defRPr/>
            </a:pPr>
            <a:r>
              <a:rPr lang="en-US" sz="1200" dirty="0">
                <a:solidFill>
                  <a:schemeClr val="bg1"/>
                </a:solidFill>
              </a:rPr>
              <a:t>Why is it important to facilitate information sharing and coordination of care among and between providers and others involved in the individual’s care needs?</a:t>
            </a:r>
          </a:p>
          <a:p>
            <a:pPr marL="800100" lvl="1" indent="-342900">
              <a:buFont typeface="Arial" panose="020B0604020202020204" pitchFamily="34" charset="0"/>
              <a:buChar char="•"/>
              <a:defRPr/>
            </a:pPr>
            <a:r>
              <a:rPr lang="en-US" sz="1200" b="1" dirty="0">
                <a:solidFill>
                  <a:schemeClr val="bg1"/>
                </a:solidFill>
              </a:rPr>
              <a:t>Effective facilitation promotes cooperation, coordination, and effective communication; ultimately this improves the child and family’s experience and outcomes.  </a:t>
            </a:r>
            <a:endParaRPr lang="en-US" sz="1200" dirty="0">
              <a:solidFill>
                <a:schemeClr val="bg1"/>
              </a:solidFill>
            </a:endParaRPr>
          </a:p>
          <a:p>
            <a:pPr marL="342900" indent="-342900">
              <a:buFont typeface="Arial" panose="020B0604020202020204" pitchFamily="34" charset="0"/>
              <a:buChar char="•"/>
              <a:defRPr/>
            </a:pPr>
            <a:r>
              <a:rPr lang="en-US" sz="1200" dirty="0">
                <a:solidFill>
                  <a:schemeClr val="bg1"/>
                </a:solidFill>
              </a:rPr>
              <a:t>Name two techniques for effectively liaising with providers and other entities such as schools and CMATs.</a:t>
            </a:r>
          </a:p>
          <a:p>
            <a:pPr marL="800100" lvl="1" indent="-342900">
              <a:buFont typeface="Arial" panose="020B0604020202020204" pitchFamily="34" charset="0"/>
              <a:buChar char="•"/>
              <a:defRPr/>
            </a:pPr>
            <a:r>
              <a:rPr lang="en-US" sz="1200" b="1" dirty="0">
                <a:solidFill>
                  <a:schemeClr val="bg1"/>
                </a:solidFill>
              </a:rPr>
              <a:t>Making sure that everyone has access to the child’s Transition Plan, along with other pertinent information, and making sure that the MDT has clearly delineated roles, functions, and responsibilities</a:t>
            </a:r>
            <a:endParaRPr lang="en-US" sz="1200" dirty="0">
              <a:solidFill>
                <a:schemeClr val="bg1"/>
              </a:solidFill>
            </a:endParaRPr>
          </a:p>
          <a:p>
            <a:pPr marL="342900" indent="-342900">
              <a:buFont typeface="Arial" panose="020B0604020202020204" pitchFamily="34" charset="0"/>
              <a:buChar char="•"/>
              <a:defRPr/>
            </a:pPr>
            <a:r>
              <a:rPr lang="en-US" sz="1200" dirty="0">
                <a:solidFill>
                  <a:schemeClr val="bg1"/>
                </a:solidFill>
              </a:rPr>
              <a:t>What is one way you can be a more effective liaison in your role?</a:t>
            </a:r>
          </a:p>
          <a:p>
            <a:pPr marL="800100" lvl="1" indent="-342900">
              <a:buFont typeface="Arial" panose="020B0604020202020204" pitchFamily="34" charset="0"/>
              <a:buChar char="•"/>
              <a:defRPr/>
            </a:pPr>
            <a:r>
              <a:rPr lang="en-US" sz="1200" b="1" dirty="0">
                <a:solidFill>
                  <a:schemeClr val="bg1"/>
                </a:solidFill>
              </a:rPr>
              <a:t>By establishing clear communication pathways upfront.</a:t>
            </a: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111"/>
          <a:stretch/>
        </p:blipFill>
        <p:spPr>
          <a:xfrm>
            <a:off x="1583140" y="898182"/>
            <a:ext cx="8707272" cy="2683075"/>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89951" y="3581257"/>
            <a:ext cx="466358" cy="429528"/>
          </a:xfrm>
          <a:prstGeom prst="rect">
            <a:avLst/>
          </a:prstGeom>
        </p:spPr>
      </p:pic>
      <p:grpSp>
        <p:nvGrpSpPr>
          <p:cNvPr id="2" name="Group 1">
            <a:extLst>
              <a:ext uri="{FF2B5EF4-FFF2-40B4-BE49-F238E27FC236}">
                <a16:creationId xmlns:a16="http://schemas.microsoft.com/office/drawing/2014/main" id="{4D3B7DCE-0E71-40F9-FB01-1A0155B27FF6}"/>
              </a:ext>
            </a:extLst>
          </p:cNvPr>
          <p:cNvGrpSpPr/>
          <p:nvPr/>
        </p:nvGrpSpPr>
        <p:grpSpPr>
          <a:xfrm>
            <a:off x="2250881" y="3154950"/>
            <a:ext cx="815271" cy="2952283"/>
            <a:chOff x="2842327" y="3168598"/>
            <a:chExt cx="815271" cy="2952283"/>
          </a:xfrm>
        </p:grpSpPr>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27753" y="4272046"/>
              <a:ext cx="444419" cy="444419"/>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grpSp>
      <p:sp>
        <p:nvSpPr>
          <p:cNvPr id="9" name="Slide Number Placeholder 8">
            <a:extLst>
              <a:ext uri="{FF2B5EF4-FFF2-40B4-BE49-F238E27FC236}">
                <a16:creationId xmlns:a16="http://schemas.microsoft.com/office/drawing/2014/main" id="{65CA8A0C-3D5B-C2B5-EEEF-87306ADA21DF}"/>
              </a:ext>
            </a:extLst>
          </p:cNvPr>
          <p:cNvSpPr>
            <a:spLocks noGrp="1"/>
          </p:cNvSpPr>
          <p:nvPr>
            <p:ph type="sldNum" sz="quarter" idx="12"/>
          </p:nvPr>
        </p:nvSpPr>
        <p:spPr/>
        <p:txBody>
          <a:bodyPr/>
          <a:lstStyle/>
          <a:p>
            <a:fld id="{DBB69489-DF73-4A76-950F-93D686310CE9}" type="slidenum">
              <a:rPr lang="en-US" smtClean="0"/>
              <a:t>38</a:t>
            </a:fld>
            <a:endParaRPr lang="en-US"/>
          </a:p>
        </p:txBody>
      </p:sp>
    </p:spTree>
    <p:extLst>
      <p:ext uri="{BB962C8B-B14F-4D97-AF65-F5344CB8AC3E}">
        <p14:creationId xmlns:p14="http://schemas.microsoft.com/office/powerpoint/2010/main" val="3120003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67C-4EB8-D3A4-5D9C-F2E72CF6CB65}"/>
              </a:ext>
            </a:extLst>
          </p:cNvPr>
          <p:cNvSpPr>
            <a:spLocks noGrp="1"/>
          </p:cNvSpPr>
          <p:nvPr>
            <p:ph type="title"/>
          </p:nvPr>
        </p:nvSpPr>
        <p:spPr/>
        <p:txBody>
          <a:bodyPr>
            <a:normAutofit fontScale="90000"/>
          </a:bodyPr>
          <a:lstStyle/>
          <a:p>
            <a:r>
              <a:rPr lang="en-US"/>
              <a:t>Removing Barriers to Community Integration</a:t>
            </a:r>
          </a:p>
        </p:txBody>
      </p:sp>
      <p:sp>
        <p:nvSpPr>
          <p:cNvPr id="3" name="Slide Number Placeholder 2">
            <a:extLst>
              <a:ext uri="{FF2B5EF4-FFF2-40B4-BE49-F238E27FC236}">
                <a16:creationId xmlns:a16="http://schemas.microsoft.com/office/drawing/2014/main" id="{CCA53022-4B2D-5E8D-1FFB-C81B52119C29}"/>
              </a:ext>
            </a:extLst>
          </p:cNvPr>
          <p:cNvSpPr>
            <a:spLocks noGrp="1"/>
          </p:cNvSpPr>
          <p:nvPr>
            <p:ph type="sldNum" sz="quarter" idx="12"/>
          </p:nvPr>
        </p:nvSpPr>
        <p:spPr/>
        <p:txBody>
          <a:bodyPr/>
          <a:lstStyle/>
          <a:p>
            <a:fld id="{DBB69489-DF73-4A76-950F-93D686310CE9}" type="slidenum">
              <a:rPr lang="en-US" smtClean="0"/>
              <a:t>39</a:t>
            </a:fld>
            <a:endParaRPr lang="en-US"/>
          </a:p>
        </p:txBody>
      </p:sp>
    </p:spTree>
    <p:extLst>
      <p:ext uri="{BB962C8B-B14F-4D97-AF65-F5344CB8AC3E}">
        <p14:creationId xmlns:p14="http://schemas.microsoft.com/office/powerpoint/2010/main" val="219127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hlinkClick r:id="rId3" action="ppaction://hlinksldjump"/>
            <a:extLst>
              <a:ext uri="{FF2B5EF4-FFF2-40B4-BE49-F238E27FC236}">
                <a16:creationId xmlns:a16="http://schemas.microsoft.com/office/drawing/2014/main" id="{46927C67-CE3C-425A-86E2-3C7AE2F73BF0}"/>
              </a:ext>
            </a:extLst>
          </p:cNvPr>
          <p:cNvSpPr/>
          <p:nvPr/>
        </p:nvSpPr>
        <p:spPr>
          <a:xfrm flipH="1">
            <a:off x="6880920" y="2927807"/>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Available Services and Supports</a:t>
            </a:r>
          </a:p>
        </p:txBody>
      </p:sp>
      <p:sp>
        <p:nvSpPr>
          <p:cNvPr id="24" name="Rectangle 23">
            <a:hlinkClick r:id="" action="ppaction://noaction"/>
            <a:extLst>
              <a:ext uri="{FF2B5EF4-FFF2-40B4-BE49-F238E27FC236}">
                <a16:creationId xmlns:a16="http://schemas.microsoft.com/office/drawing/2014/main" id="{9D7F0587-58BF-46A7-B9B3-1860671C439D}"/>
              </a:ext>
            </a:extLst>
          </p:cNvPr>
          <p:cNvSpPr/>
          <p:nvPr/>
        </p:nvSpPr>
        <p:spPr>
          <a:xfrm flipH="1">
            <a:off x="6578919" y="3553683"/>
            <a:ext cx="4282120"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Your Liaising Role as a Care Coordinator in the Transition Planning Process</a:t>
            </a:r>
          </a:p>
        </p:txBody>
      </p:sp>
      <p:sp>
        <p:nvSpPr>
          <p:cNvPr id="25" name="Rectangle 24">
            <a:hlinkClick r:id="" action="ppaction://noaction"/>
            <a:extLst>
              <a:ext uri="{FF2B5EF4-FFF2-40B4-BE49-F238E27FC236}">
                <a16:creationId xmlns:a16="http://schemas.microsoft.com/office/drawing/2014/main" id="{416AC5EE-CC2B-4427-A600-3608E525960E}"/>
              </a:ext>
            </a:extLst>
          </p:cNvPr>
          <p:cNvSpPr/>
          <p:nvPr/>
        </p:nvSpPr>
        <p:spPr>
          <a:xfrm flipH="1">
            <a:off x="6880920" y="4209596"/>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Removing Barriers to Community Integration</a:t>
            </a:r>
          </a:p>
        </p:txBody>
      </p:sp>
      <p:sp>
        <p:nvSpPr>
          <p:cNvPr id="26" name="Rectangle 25">
            <a:hlinkClick r:id="" action="ppaction://noaction"/>
            <a:extLst>
              <a:ext uri="{FF2B5EF4-FFF2-40B4-BE49-F238E27FC236}">
                <a16:creationId xmlns:a16="http://schemas.microsoft.com/office/drawing/2014/main" id="{F20CD59A-D98D-4984-A274-CFBBFF60F5C7}"/>
              </a:ext>
            </a:extLst>
          </p:cNvPr>
          <p:cNvSpPr/>
          <p:nvPr/>
        </p:nvSpPr>
        <p:spPr>
          <a:xfrm flipH="1">
            <a:off x="6372645" y="4861598"/>
            <a:ext cx="4035811"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Putting it all in Practice – A Case Study</a:t>
            </a:r>
          </a:p>
        </p:txBody>
      </p:sp>
      <p:sp>
        <p:nvSpPr>
          <p:cNvPr id="35" name="Freeform 9">
            <a:hlinkClick r:id="rId3" action="ppaction://hlinksldjump"/>
            <a:extLst>
              <a:ext uri="{FF2B5EF4-FFF2-40B4-BE49-F238E27FC236}">
                <a16:creationId xmlns:a16="http://schemas.microsoft.com/office/drawing/2014/main" id="{014D6E12-C585-450C-A343-37D6BD269038}"/>
              </a:ext>
            </a:extLst>
          </p:cNvPr>
          <p:cNvSpPr>
            <a:spLocks/>
          </p:cNvSpPr>
          <p:nvPr/>
        </p:nvSpPr>
        <p:spPr bwMode="auto">
          <a:xfrm rot="16627444">
            <a:off x="6134814" y="2745438"/>
            <a:ext cx="747335" cy="635145"/>
          </a:xfrm>
          <a:prstGeom prst="hexagon">
            <a:avLst/>
          </a:prstGeom>
          <a:solidFill>
            <a:schemeClr val="accent6"/>
          </a:solidFill>
          <a:ln w="57150">
            <a:noFill/>
          </a:ln>
          <a:effectLst/>
        </p:spPr>
        <p:txBody>
          <a:bodyPr vert="horz" wrap="square" lIns="45601" tIns="22800" rIns="45601" bIns="22800" numCol="1" anchor="t" anchorCtr="0" compatLnSpc="1">
            <a:prstTxWarp prst="textNoShape">
              <a:avLst/>
            </a:prstTxWarp>
          </a:bodyPr>
          <a:lstStyle/>
          <a:p>
            <a:endParaRPr lang="en-US" sz="898">
              <a:solidFill>
                <a:schemeClr val="accent6"/>
              </a:solidFill>
            </a:endParaRPr>
          </a:p>
        </p:txBody>
      </p:sp>
      <p:sp>
        <p:nvSpPr>
          <p:cNvPr id="36" name="Freeform 9">
            <a:hlinkClick r:id="" action="ppaction://noaction"/>
            <a:extLst>
              <a:ext uri="{FF2B5EF4-FFF2-40B4-BE49-F238E27FC236}">
                <a16:creationId xmlns:a16="http://schemas.microsoft.com/office/drawing/2014/main" id="{85D04F23-AD86-473D-8230-76CC45BB307A}"/>
              </a:ext>
            </a:extLst>
          </p:cNvPr>
          <p:cNvSpPr>
            <a:spLocks/>
          </p:cNvSpPr>
          <p:nvPr/>
        </p:nvSpPr>
        <p:spPr bwMode="auto">
          <a:xfrm rot="16627444">
            <a:off x="5970437" y="4060643"/>
            <a:ext cx="747335" cy="635145"/>
          </a:xfrm>
          <a:prstGeom prst="hexagon">
            <a:avLst/>
          </a:prstGeom>
          <a:solidFill>
            <a:schemeClr val="accent2"/>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38" name="Freeform 9">
            <a:hlinkClick r:id="" action="ppaction://noaction"/>
            <a:extLst>
              <a:ext uri="{FF2B5EF4-FFF2-40B4-BE49-F238E27FC236}">
                <a16:creationId xmlns:a16="http://schemas.microsoft.com/office/drawing/2014/main" id="{66B632AC-7091-4EF8-8F62-55A75FA289F6}"/>
              </a:ext>
            </a:extLst>
          </p:cNvPr>
          <p:cNvSpPr>
            <a:spLocks/>
          </p:cNvSpPr>
          <p:nvPr/>
        </p:nvSpPr>
        <p:spPr bwMode="auto">
          <a:xfrm rot="5827444">
            <a:off x="5524593" y="4672795"/>
            <a:ext cx="747335" cy="635145"/>
          </a:xfrm>
          <a:prstGeom prst="hexagon">
            <a:avLst/>
          </a:prstGeom>
          <a:solidFill>
            <a:schemeClr val="accent3"/>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39" name="Freeform 9">
            <a:hlinkClick r:id="" action="ppaction://noaction"/>
            <a:extLst>
              <a:ext uri="{FF2B5EF4-FFF2-40B4-BE49-F238E27FC236}">
                <a16:creationId xmlns:a16="http://schemas.microsoft.com/office/drawing/2014/main" id="{60649943-767E-41A4-8D2A-1A89A61B5C94}"/>
              </a:ext>
            </a:extLst>
          </p:cNvPr>
          <p:cNvSpPr>
            <a:spLocks/>
          </p:cNvSpPr>
          <p:nvPr/>
        </p:nvSpPr>
        <p:spPr bwMode="auto">
          <a:xfrm rot="5827444">
            <a:off x="5688970" y="3357589"/>
            <a:ext cx="747335" cy="635145"/>
          </a:xfrm>
          <a:prstGeom prst="hexagon">
            <a:avLst/>
          </a:prstGeom>
          <a:solidFill>
            <a:schemeClr val="tx2"/>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42" name="Freeform 9">
            <a:extLst>
              <a:ext uri="{FF2B5EF4-FFF2-40B4-BE49-F238E27FC236}">
                <a16:creationId xmlns:a16="http://schemas.microsoft.com/office/drawing/2014/main" id="{50094F19-9EB9-4150-A0A4-A13C36CA8A8B}"/>
              </a:ext>
            </a:extLst>
          </p:cNvPr>
          <p:cNvSpPr>
            <a:spLocks/>
          </p:cNvSpPr>
          <p:nvPr/>
        </p:nvSpPr>
        <p:spPr bwMode="auto">
          <a:xfrm rot="5827444">
            <a:off x="5843790" y="2042382"/>
            <a:ext cx="747335" cy="635145"/>
          </a:xfrm>
          <a:prstGeom prst="hexagon">
            <a:avLst/>
          </a:prstGeom>
          <a:solidFill>
            <a:schemeClr val="accent5"/>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43" name="Freeform 9">
            <a:extLst>
              <a:ext uri="{FF2B5EF4-FFF2-40B4-BE49-F238E27FC236}">
                <a16:creationId xmlns:a16="http://schemas.microsoft.com/office/drawing/2014/main" id="{442AE5F5-45E5-409A-9067-8E789B299DA6}"/>
              </a:ext>
            </a:extLst>
          </p:cNvPr>
          <p:cNvSpPr>
            <a:spLocks/>
          </p:cNvSpPr>
          <p:nvPr/>
        </p:nvSpPr>
        <p:spPr bwMode="auto">
          <a:xfrm rot="16627444">
            <a:off x="6261672" y="1425032"/>
            <a:ext cx="747335" cy="635145"/>
          </a:xfrm>
          <a:prstGeom prst="hexagon">
            <a:avLst/>
          </a:prstGeom>
          <a:noFill/>
          <a:ln w="57150">
            <a:solidFill>
              <a:schemeClr val="bg2">
                <a:lumMod val="90000"/>
              </a:schemeClr>
            </a:solidFill>
          </a:ln>
          <a:effectLst/>
        </p:spPr>
        <p:txBody>
          <a:bodyPr vert="horz" wrap="square" lIns="45601" tIns="22800" rIns="45601" bIns="22800" numCol="1" anchor="t" anchorCtr="0" compatLnSpc="1">
            <a:prstTxWarp prst="textNoShape">
              <a:avLst/>
            </a:prstTxWarp>
          </a:bodyPr>
          <a:lstStyle/>
          <a:p>
            <a:endParaRPr lang="en-US" sz="898"/>
          </a:p>
        </p:txBody>
      </p:sp>
      <p:sp>
        <p:nvSpPr>
          <p:cNvPr id="46" name="Rectangle 45">
            <a:extLst>
              <a:ext uri="{FF2B5EF4-FFF2-40B4-BE49-F238E27FC236}">
                <a16:creationId xmlns:a16="http://schemas.microsoft.com/office/drawing/2014/main" id="{289409AB-D851-4E7B-A4F1-103CEF75B39D}"/>
              </a:ext>
            </a:extLst>
          </p:cNvPr>
          <p:cNvSpPr/>
          <p:nvPr/>
        </p:nvSpPr>
        <p:spPr>
          <a:xfrm flipH="1">
            <a:off x="7064263" y="1663885"/>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5400" b="1">
                <a:solidFill>
                  <a:schemeClr val="tx2"/>
                </a:solidFill>
                <a:latin typeface="Franklin Gothic Book" panose="020B0503020102020204" pitchFamily="34" charset="0"/>
              </a:rPr>
              <a:t>Outline</a:t>
            </a:r>
            <a:endParaRPr lang="en-US" sz="4800" b="1">
              <a:solidFill>
                <a:schemeClr val="tx2"/>
              </a:solidFill>
              <a:latin typeface="Franklin Gothic Book" panose="020B0503020102020204" pitchFamily="34" charset="0"/>
            </a:endParaRPr>
          </a:p>
        </p:txBody>
      </p:sp>
      <p:sp>
        <p:nvSpPr>
          <p:cNvPr id="14" name="Freeform 9">
            <a:hlinkClick r:id="" action="ppaction://noaction"/>
            <a:extLst>
              <a:ext uri="{FF2B5EF4-FFF2-40B4-BE49-F238E27FC236}">
                <a16:creationId xmlns:a16="http://schemas.microsoft.com/office/drawing/2014/main" id="{7A6D19B8-C46D-4E13-A353-7FC85C8D4CD4}"/>
              </a:ext>
            </a:extLst>
          </p:cNvPr>
          <p:cNvSpPr>
            <a:spLocks/>
          </p:cNvSpPr>
          <p:nvPr/>
        </p:nvSpPr>
        <p:spPr bwMode="auto">
          <a:xfrm rot="5827444">
            <a:off x="5843789" y="5396859"/>
            <a:ext cx="747335" cy="635145"/>
          </a:xfrm>
          <a:prstGeom prst="hexagon">
            <a:avLst/>
          </a:prstGeom>
          <a:solidFill>
            <a:schemeClr val="accent4"/>
          </a:solidFill>
          <a:ln w="12700">
            <a:solidFill>
              <a:schemeClr val="accent4"/>
            </a:solidFill>
          </a:ln>
          <a:effectLst/>
        </p:spPr>
        <p:txBody>
          <a:bodyPr vert="horz" wrap="square" lIns="45601" tIns="22800" rIns="45601" bIns="22800" numCol="1" anchor="t" anchorCtr="0" compatLnSpc="1">
            <a:prstTxWarp prst="textNoShape">
              <a:avLst/>
            </a:prstTxWarp>
          </a:bodyPr>
          <a:lstStyle/>
          <a:p>
            <a:endParaRPr lang="en-US" sz="898"/>
          </a:p>
        </p:txBody>
      </p:sp>
      <p:sp>
        <p:nvSpPr>
          <p:cNvPr id="2" name="Rectangle 1">
            <a:hlinkClick r:id="" action="ppaction://noaction"/>
            <a:extLst>
              <a:ext uri="{FF2B5EF4-FFF2-40B4-BE49-F238E27FC236}">
                <a16:creationId xmlns:a16="http://schemas.microsoft.com/office/drawing/2014/main" id="{72AC7A84-F5E6-54F8-5B08-7405DE21A1A9}"/>
              </a:ext>
            </a:extLst>
          </p:cNvPr>
          <p:cNvSpPr/>
          <p:nvPr/>
        </p:nvSpPr>
        <p:spPr>
          <a:xfrm flipH="1">
            <a:off x="6635339" y="5525564"/>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Conclusion</a:t>
            </a:r>
          </a:p>
        </p:txBody>
      </p:sp>
      <p:sp>
        <p:nvSpPr>
          <p:cNvPr id="3" name="Rectangle 2">
            <a:hlinkClick r:id="rId3" action="ppaction://hlinksldjump"/>
            <a:extLst>
              <a:ext uri="{FF2B5EF4-FFF2-40B4-BE49-F238E27FC236}">
                <a16:creationId xmlns:a16="http://schemas.microsoft.com/office/drawing/2014/main" id="{DD1A6878-EF6B-DB99-4283-E47A3EF5CAFA}"/>
              </a:ext>
            </a:extLst>
          </p:cNvPr>
          <p:cNvSpPr/>
          <p:nvPr/>
        </p:nvSpPr>
        <p:spPr>
          <a:xfrm flipH="1">
            <a:off x="6705567" y="2364287"/>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Effective Transition Planning</a:t>
            </a:r>
          </a:p>
        </p:txBody>
      </p:sp>
      <p:sp>
        <p:nvSpPr>
          <p:cNvPr id="4" name="Slide Number Placeholder 3">
            <a:extLst>
              <a:ext uri="{FF2B5EF4-FFF2-40B4-BE49-F238E27FC236}">
                <a16:creationId xmlns:a16="http://schemas.microsoft.com/office/drawing/2014/main" id="{C45CD260-DC8D-C4AD-1135-E79E62BE88B0}"/>
              </a:ext>
            </a:extLst>
          </p:cNvPr>
          <p:cNvSpPr>
            <a:spLocks noGrp="1"/>
          </p:cNvSpPr>
          <p:nvPr>
            <p:ph type="sldNum" sz="quarter" idx="12"/>
          </p:nvPr>
        </p:nvSpPr>
        <p:spPr/>
        <p:txBody>
          <a:bodyPr/>
          <a:lstStyle/>
          <a:p>
            <a:fld id="{DBB69489-DF73-4A76-950F-93D686310CE9}" type="slidenum">
              <a:rPr lang="en-US" smtClean="0"/>
              <a:t>4</a:t>
            </a:fld>
            <a:endParaRPr lang="en-US"/>
          </a:p>
        </p:txBody>
      </p:sp>
    </p:spTree>
    <p:extLst>
      <p:ext uri="{BB962C8B-B14F-4D97-AF65-F5344CB8AC3E}">
        <p14:creationId xmlns:p14="http://schemas.microsoft.com/office/powerpoint/2010/main" val="2337322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0DFED16-AB1D-D934-934E-C31AC1F7B812}"/>
              </a:ext>
            </a:extLst>
          </p:cNvPr>
          <p:cNvGraphicFramePr>
            <a:graphicFrameLocks noGrp="1"/>
          </p:cNvGraphicFramePr>
          <p:nvPr>
            <p:ph idx="1"/>
            <p:extLst>
              <p:ext uri="{D42A27DB-BD31-4B8C-83A1-F6EECF244321}">
                <p14:modId xmlns:p14="http://schemas.microsoft.com/office/powerpoint/2010/main" val="2071013405"/>
              </p:ext>
            </p:extLst>
          </p:nvPr>
        </p:nvGraphicFramePr>
        <p:xfrm>
          <a:off x="838200" y="1033695"/>
          <a:ext cx="10515600" cy="472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276999"/>
          </a:xfrm>
        </p:spPr>
        <p:txBody>
          <a:bodyPr/>
          <a:lstStyle/>
          <a:p>
            <a:r>
              <a:rPr lang="en-US"/>
              <a:t>Removing barriers to Community Integration: ASSESSING FOR BARRIERS</a:t>
            </a:r>
          </a:p>
        </p:txBody>
      </p:sp>
      <p:sp>
        <p:nvSpPr>
          <p:cNvPr id="6" name="Text Placeholder 4">
            <a:extLst>
              <a:ext uri="{FF2B5EF4-FFF2-40B4-BE49-F238E27FC236}">
                <a16:creationId xmlns:a16="http://schemas.microsoft.com/office/drawing/2014/main" id="{9416625E-92A8-9B8B-3D7A-81EE6989F6A4}"/>
              </a:ext>
            </a:extLst>
          </p:cNvPr>
          <p:cNvSpPr>
            <a:spLocks noGrp="1"/>
          </p:cNvSpPr>
          <p:nvPr>
            <p:ph type="body" sz="quarter" idx="13"/>
          </p:nvPr>
        </p:nvSpPr>
        <p:spPr>
          <a:xfrm>
            <a:off x="838200" y="5891213"/>
            <a:ext cx="10515600" cy="365125"/>
          </a:xfrm>
        </p:spPr>
        <p:txBody>
          <a:bodyPr>
            <a:normAutofit lnSpcReduction="10000"/>
          </a:bodyPr>
          <a:lstStyle/>
          <a:p>
            <a:r>
              <a:rPr lang="en-US"/>
              <a:t>Source: Centers for Disease Control and Prevention. Disability and Health Promotion. Common Barriers to Participation Experienced by People with Disabilities. </a:t>
            </a:r>
            <a:r>
              <a:rPr lang="en-US">
                <a:hlinkClick r:id="rId8"/>
              </a:rPr>
              <a:t>https://www.cdc.gov/ncbddd/disabilityandhealth/disability-barriers.html</a:t>
            </a:r>
            <a:r>
              <a:rPr lang="en-US"/>
              <a:t> </a:t>
            </a:r>
          </a:p>
        </p:txBody>
      </p:sp>
      <p:sp>
        <p:nvSpPr>
          <p:cNvPr id="2" name="Slide Number Placeholder 1">
            <a:extLst>
              <a:ext uri="{FF2B5EF4-FFF2-40B4-BE49-F238E27FC236}">
                <a16:creationId xmlns:a16="http://schemas.microsoft.com/office/drawing/2014/main" id="{A6DE243C-E0B1-58A4-F7D9-6AC35583E5F4}"/>
              </a:ext>
            </a:extLst>
          </p:cNvPr>
          <p:cNvSpPr>
            <a:spLocks noGrp="1"/>
          </p:cNvSpPr>
          <p:nvPr>
            <p:ph type="sldNum" sz="quarter" idx="12"/>
          </p:nvPr>
        </p:nvSpPr>
        <p:spPr/>
        <p:txBody>
          <a:bodyPr/>
          <a:lstStyle/>
          <a:p>
            <a:fld id="{DBB69489-DF73-4A76-950F-93D686310CE9}" type="slidenum">
              <a:rPr lang="en-US" smtClean="0"/>
              <a:t>40</a:t>
            </a:fld>
            <a:endParaRPr lang="en-US"/>
          </a:p>
        </p:txBody>
      </p:sp>
    </p:spTree>
    <p:extLst>
      <p:ext uri="{BB962C8B-B14F-4D97-AF65-F5344CB8AC3E}">
        <p14:creationId xmlns:p14="http://schemas.microsoft.com/office/powerpoint/2010/main" val="2130122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9EC6F9-595B-A328-07B9-E3DEB95EF244}"/>
              </a:ext>
            </a:extLst>
          </p:cNvPr>
          <p:cNvSpPr>
            <a:spLocks noGrp="1"/>
          </p:cNvSpPr>
          <p:nvPr>
            <p:ph type="title"/>
          </p:nvPr>
        </p:nvSpPr>
        <p:spPr/>
        <p:txBody>
          <a:bodyPr/>
          <a:lstStyle/>
          <a:p>
            <a:r>
              <a:rPr lang="en-US"/>
              <a:t>Removing barriers to Community Integration</a:t>
            </a:r>
          </a:p>
        </p:txBody>
      </p:sp>
      <p:sp>
        <p:nvSpPr>
          <p:cNvPr id="5" name="Text Placeholder 4">
            <a:extLst>
              <a:ext uri="{FF2B5EF4-FFF2-40B4-BE49-F238E27FC236}">
                <a16:creationId xmlns:a16="http://schemas.microsoft.com/office/drawing/2014/main" id="{DAB90115-5E9C-F730-553D-66CFC1140E05}"/>
              </a:ext>
            </a:extLst>
          </p:cNvPr>
          <p:cNvSpPr>
            <a:spLocks noGrp="1"/>
          </p:cNvSpPr>
          <p:nvPr>
            <p:ph type="body" sz="quarter" idx="13"/>
          </p:nvPr>
        </p:nvSpPr>
        <p:spPr/>
        <p:txBody>
          <a:bodyPr>
            <a:normAutofit lnSpcReduction="10000"/>
          </a:bodyPr>
          <a:lstStyle/>
          <a:p>
            <a:r>
              <a:rPr lang="en-US"/>
              <a:t>1. Curran, J.A., </a:t>
            </a:r>
            <a:r>
              <a:rPr lang="en-US" err="1"/>
              <a:t>Breneol</a:t>
            </a:r>
            <a:r>
              <a:rPr lang="en-US"/>
              <a:t>, S. &amp; Vine, J. Improving transitions in care for children with complex and medically fragile needs: a mixed methods study. BMC </a:t>
            </a:r>
            <a:r>
              <a:rPr lang="en-US" err="1"/>
              <a:t>Pediatr</a:t>
            </a:r>
            <a:r>
              <a:rPr lang="en-US"/>
              <a:t> 20, 219 (2020). </a:t>
            </a:r>
            <a:r>
              <a:rPr lang="en-US">
                <a:hlinkClick r:id="rId3"/>
              </a:rPr>
              <a:t>https://doi.org/10.1186/s12887-020-02117-6</a:t>
            </a:r>
            <a:r>
              <a:rPr lang="en-US"/>
              <a:t> </a:t>
            </a:r>
          </a:p>
          <a:p>
            <a:endParaRPr lang="en-US"/>
          </a:p>
        </p:txBody>
      </p:sp>
      <p:sp>
        <p:nvSpPr>
          <p:cNvPr id="6" name="Oval 5">
            <a:extLst>
              <a:ext uri="{FF2B5EF4-FFF2-40B4-BE49-F238E27FC236}">
                <a16:creationId xmlns:a16="http://schemas.microsoft.com/office/drawing/2014/main" id="{E37B39F5-4477-1551-7B0B-96D3F5F1206D}"/>
              </a:ext>
            </a:extLst>
          </p:cNvPr>
          <p:cNvSpPr/>
          <p:nvPr/>
        </p:nvSpPr>
        <p:spPr>
          <a:xfrm>
            <a:off x="563711" y="1751552"/>
            <a:ext cx="1076131" cy="107266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7" name="직사각형 1">
            <a:extLst>
              <a:ext uri="{FF2B5EF4-FFF2-40B4-BE49-F238E27FC236}">
                <a16:creationId xmlns:a16="http://schemas.microsoft.com/office/drawing/2014/main" id="{C49AA748-3492-164C-C2DD-7D1CC69293A7}"/>
              </a:ext>
            </a:extLst>
          </p:cNvPr>
          <p:cNvSpPr/>
          <p:nvPr/>
        </p:nvSpPr>
        <p:spPr>
          <a:xfrm>
            <a:off x="1052207" y="1518611"/>
            <a:ext cx="4678263" cy="684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8" name="Oval 7">
            <a:extLst>
              <a:ext uri="{FF2B5EF4-FFF2-40B4-BE49-F238E27FC236}">
                <a16:creationId xmlns:a16="http://schemas.microsoft.com/office/drawing/2014/main" id="{D32C5929-86A8-5FDD-CF0A-21C5FF5B4B84}"/>
              </a:ext>
            </a:extLst>
          </p:cNvPr>
          <p:cNvSpPr/>
          <p:nvPr/>
        </p:nvSpPr>
        <p:spPr>
          <a:xfrm>
            <a:off x="6001114" y="1781454"/>
            <a:ext cx="1076131" cy="1072660"/>
          </a:xfrm>
          <a:prstGeom prst="ellipse">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9" name="직사각형 1">
            <a:extLst>
              <a:ext uri="{FF2B5EF4-FFF2-40B4-BE49-F238E27FC236}">
                <a16:creationId xmlns:a16="http://schemas.microsoft.com/office/drawing/2014/main" id="{F9588B66-DDF7-4718-7171-C20018A4A6EC}"/>
              </a:ext>
            </a:extLst>
          </p:cNvPr>
          <p:cNvSpPr/>
          <p:nvPr/>
        </p:nvSpPr>
        <p:spPr>
          <a:xfrm>
            <a:off x="6489609" y="1548513"/>
            <a:ext cx="4864191" cy="684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0" name="TextBox 9">
            <a:extLst>
              <a:ext uri="{FF2B5EF4-FFF2-40B4-BE49-F238E27FC236}">
                <a16:creationId xmlns:a16="http://schemas.microsoft.com/office/drawing/2014/main" id="{0C6D4283-304A-717A-8304-FFCFB521D114}"/>
              </a:ext>
            </a:extLst>
          </p:cNvPr>
          <p:cNvSpPr txBox="1"/>
          <p:nvPr/>
        </p:nvSpPr>
        <p:spPr>
          <a:xfrm>
            <a:off x="1713753" y="1781454"/>
            <a:ext cx="4016717" cy="3139321"/>
          </a:xfrm>
          <a:prstGeom prst="rect">
            <a:avLst/>
          </a:prstGeom>
          <a:noFill/>
        </p:spPr>
        <p:txBody>
          <a:bodyPr wrap="square" rtlCol="0">
            <a:spAutoFit/>
          </a:bodyPr>
          <a:lstStyle/>
          <a:p>
            <a:r>
              <a:rPr lang="en-US">
                <a:solidFill>
                  <a:schemeClr val="tx2"/>
                </a:solidFill>
                <a:ea typeface="Lato Light" panose="020F0502020204030203" pitchFamily="34" charset="0"/>
                <a:cs typeface="Lato Light" panose="020F0502020204030203" pitchFamily="34" charset="0"/>
              </a:rPr>
              <a:t>Several challenges for children with medical complexity exist as they plan to transition home, including</a:t>
            </a:r>
            <a:r>
              <a:rPr lang="en-US" baseline="30000">
                <a:solidFill>
                  <a:schemeClr val="tx2"/>
                </a:solidFill>
                <a:ea typeface="Lato Light" panose="020F0502020204030203" pitchFamily="34" charset="0"/>
                <a:cs typeface="Lato Light" panose="020F0502020204030203" pitchFamily="34" charset="0"/>
              </a:rPr>
              <a:t>1</a:t>
            </a:r>
            <a:r>
              <a:rPr lang="en-US">
                <a:solidFill>
                  <a:schemeClr val="tx2"/>
                </a:solidFill>
                <a:ea typeface="Lato Light" panose="020F0502020204030203" pitchFamily="34" charset="0"/>
                <a:cs typeface="Lato Light" panose="020F0502020204030203" pitchFamily="34" charset="0"/>
              </a:rPr>
              <a:t>:</a:t>
            </a:r>
          </a:p>
          <a:p>
            <a:pPr marL="285750"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Multiple physicians across multiple specialties</a:t>
            </a:r>
          </a:p>
          <a:p>
            <a:pPr marL="285750"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Multiple care team members / people involved in their care (spanning across multiple services and sectors)</a:t>
            </a:r>
          </a:p>
          <a:p>
            <a:pPr marL="285750"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Dependence on medical technology and home-based support</a:t>
            </a:r>
          </a:p>
          <a:p>
            <a:endParaRPr lang="en-US">
              <a:solidFill>
                <a:schemeClr val="tx2"/>
              </a:solidFill>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365FE1FF-7D26-E4E7-F8BB-5F03C0118B50}"/>
              </a:ext>
            </a:extLst>
          </p:cNvPr>
          <p:cNvSpPr txBox="1"/>
          <p:nvPr/>
        </p:nvSpPr>
        <p:spPr>
          <a:xfrm>
            <a:off x="7104307" y="1781454"/>
            <a:ext cx="3607374" cy="3139321"/>
          </a:xfrm>
          <a:prstGeom prst="rect">
            <a:avLst/>
          </a:prstGeom>
          <a:noFill/>
        </p:spPr>
        <p:txBody>
          <a:bodyPr wrap="square" rtlCol="0">
            <a:spAutoFit/>
          </a:bodyPr>
          <a:lstStyle/>
          <a:p>
            <a:r>
              <a:rPr lang="en-US">
                <a:solidFill>
                  <a:schemeClr val="tx2"/>
                </a:solidFill>
                <a:ea typeface="Lato Light" panose="020F0502020204030203" pitchFamily="34" charset="0"/>
                <a:cs typeface="Lato Light" panose="020F0502020204030203" pitchFamily="34" charset="0"/>
              </a:rPr>
              <a:t>Additional barriers include:</a:t>
            </a:r>
          </a:p>
          <a:p>
            <a:pPr marL="285750"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Workforce availability</a:t>
            </a:r>
          </a:p>
          <a:p>
            <a:pPr marL="285750"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Geographic distances to care</a:t>
            </a:r>
          </a:p>
          <a:p>
            <a:pPr marL="285750"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Lack of community support (e.g., respite, back up for missed PDN shifts)</a:t>
            </a:r>
          </a:p>
          <a:p>
            <a:pPr marL="285750"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Family dynamics</a:t>
            </a:r>
          </a:p>
          <a:p>
            <a:pPr marL="285750"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Emotional, physical, and financial toll on the caregivers</a:t>
            </a:r>
          </a:p>
          <a:p>
            <a:pPr marL="285750"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Mental Health needs and behavior issues of the child</a:t>
            </a:r>
          </a:p>
        </p:txBody>
      </p:sp>
      <p:sp>
        <p:nvSpPr>
          <p:cNvPr id="14" name="직사각형 2">
            <a:extLst>
              <a:ext uri="{FF2B5EF4-FFF2-40B4-BE49-F238E27FC236}">
                <a16:creationId xmlns:a16="http://schemas.microsoft.com/office/drawing/2014/main" id="{785975EE-203C-85AA-3BFD-45E78543FBC5}"/>
              </a:ext>
            </a:extLst>
          </p:cNvPr>
          <p:cNvSpPr/>
          <p:nvPr/>
        </p:nvSpPr>
        <p:spPr>
          <a:xfrm rot="5400000">
            <a:off x="503127" y="2067692"/>
            <a:ext cx="1166851" cy="68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5" name="직사각형 2">
            <a:extLst>
              <a:ext uri="{FF2B5EF4-FFF2-40B4-BE49-F238E27FC236}">
                <a16:creationId xmlns:a16="http://schemas.microsoft.com/office/drawing/2014/main" id="{1135035A-E02E-9E8A-EF85-DF2313104331}"/>
              </a:ext>
            </a:extLst>
          </p:cNvPr>
          <p:cNvSpPr/>
          <p:nvPr/>
        </p:nvSpPr>
        <p:spPr>
          <a:xfrm rot="5400000">
            <a:off x="5940529" y="2097594"/>
            <a:ext cx="1166851" cy="686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pic>
        <p:nvPicPr>
          <p:cNvPr id="17" name="Graphic 16" descr="Group of people outline">
            <a:extLst>
              <a:ext uri="{FF2B5EF4-FFF2-40B4-BE49-F238E27FC236}">
                <a16:creationId xmlns:a16="http://schemas.microsoft.com/office/drawing/2014/main" id="{AEB3F864-EBA6-50BB-5617-21BAACC72D4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0652" y="1804122"/>
            <a:ext cx="900492" cy="900492"/>
          </a:xfrm>
          <a:prstGeom prst="rect">
            <a:avLst/>
          </a:prstGeom>
        </p:spPr>
      </p:pic>
      <p:pic>
        <p:nvPicPr>
          <p:cNvPr id="19" name="Graphic 18" descr="Mountains outline">
            <a:extLst>
              <a:ext uri="{FF2B5EF4-FFF2-40B4-BE49-F238E27FC236}">
                <a16:creationId xmlns:a16="http://schemas.microsoft.com/office/drawing/2014/main" id="{2C2B937A-621C-AC0C-CF74-3EC7D86DCB0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66754" y="1785639"/>
            <a:ext cx="914400" cy="914400"/>
          </a:xfrm>
          <a:prstGeom prst="rect">
            <a:avLst/>
          </a:prstGeom>
        </p:spPr>
      </p:pic>
      <p:sp>
        <p:nvSpPr>
          <p:cNvPr id="2" name="Slide Number Placeholder 1">
            <a:extLst>
              <a:ext uri="{FF2B5EF4-FFF2-40B4-BE49-F238E27FC236}">
                <a16:creationId xmlns:a16="http://schemas.microsoft.com/office/drawing/2014/main" id="{F40D4809-B89F-E072-869C-7ABAB3B58D00}"/>
              </a:ext>
            </a:extLst>
          </p:cNvPr>
          <p:cNvSpPr>
            <a:spLocks noGrp="1"/>
          </p:cNvSpPr>
          <p:nvPr>
            <p:ph type="sldNum" sz="quarter" idx="12"/>
          </p:nvPr>
        </p:nvSpPr>
        <p:spPr/>
        <p:txBody>
          <a:bodyPr/>
          <a:lstStyle/>
          <a:p>
            <a:fld id="{DBB69489-DF73-4A76-950F-93D686310CE9}" type="slidenum">
              <a:rPr lang="en-US" smtClean="0"/>
              <a:t>41</a:t>
            </a:fld>
            <a:endParaRPr lang="en-US"/>
          </a:p>
        </p:txBody>
      </p:sp>
    </p:spTree>
    <p:extLst>
      <p:ext uri="{BB962C8B-B14F-4D97-AF65-F5344CB8AC3E}">
        <p14:creationId xmlns:p14="http://schemas.microsoft.com/office/powerpoint/2010/main" val="2223135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ess pieces laid on a wood surface">
            <a:extLst>
              <a:ext uri="{FF2B5EF4-FFF2-40B4-BE49-F238E27FC236}">
                <a16:creationId xmlns:a16="http://schemas.microsoft.com/office/drawing/2014/main" id="{C95B696D-A100-2FCC-3712-6BAD40F16AD4}"/>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6655981" y="1074739"/>
            <a:ext cx="5536018" cy="5181600"/>
          </a:xfrm>
          <a:prstGeom prst="rect">
            <a:avLst/>
          </a:prstGeom>
        </p:spPr>
      </p:pic>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741528" y="1393080"/>
            <a:ext cx="7869072" cy="4351338"/>
          </a:xfrm>
          <a:solidFill>
            <a:schemeClr val="bg1"/>
          </a:solidFill>
          <a:ln>
            <a:solidFill>
              <a:schemeClr val="tx1"/>
            </a:solidFill>
          </a:ln>
          <a:effectLst>
            <a:outerShdw blurRad="50800" dist="38100" dir="2700000" algn="tl" rotWithShape="0">
              <a:prstClr val="black">
                <a:alpha val="40000"/>
              </a:prstClr>
            </a:outerShdw>
          </a:effectLst>
        </p:spPr>
        <p:txBody>
          <a:bodyPr>
            <a:normAutofit fontScale="70000" lnSpcReduction="20000"/>
          </a:bodyPr>
          <a:lstStyle/>
          <a:p>
            <a:pPr marR="0" lvl="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Care Coordinators need a robust strategy for assessing and removing barriers to community integration. This includes:</a:t>
            </a:r>
          </a:p>
          <a:p>
            <a:pPr lvl="1" indent="-347663">
              <a:spcBef>
                <a:spcPts val="1000"/>
              </a:spcBef>
              <a:buClr>
                <a:schemeClr val="tx1"/>
              </a:buClr>
              <a:buFont typeface="Arial" panose="020B0604020202020204" pitchFamily="34" charset="0"/>
              <a:buChar char="•"/>
              <a:defRPr/>
            </a:pPr>
            <a:r>
              <a:rPr lang="en-US" sz="2600" dirty="0">
                <a:solidFill>
                  <a:srgbClr val="E7E6E6">
                    <a:lumMod val="25000"/>
                  </a:srgbClr>
                </a:solidFill>
                <a:latin typeface="Calibri" panose="020F0502020204030204"/>
              </a:rPr>
              <a:t>Family-centered and family-informed planning, leveraging identified strengths</a:t>
            </a:r>
          </a:p>
          <a:p>
            <a:pPr lvl="2" indent="-347663">
              <a:spcBef>
                <a:spcPts val="1000"/>
              </a:spcBef>
              <a:buClr>
                <a:schemeClr val="tx1"/>
              </a:buClr>
              <a:buFont typeface="Arial" panose="020B0604020202020204" pitchFamily="34" charset="0"/>
              <a:buChar char="•"/>
              <a:defRPr/>
            </a:pPr>
            <a:r>
              <a:rPr lang="en-US" sz="2200" dirty="0">
                <a:solidFill>
                  <a:srgbClr val="E7E6E6">
                    <a:lumMod val="25000"/>
                  </a:srgbClr>
                </a:solidFill>
                <a:latin typeface="Calibri" panose="020F0502020204030204"/>
              </a:rPr>
              <a:t>This includes assessing and planning for the family/caregiver needs</a:t>
            </a:r>
          </a:p>
          <a:p>
            <a:pPr lvl="2" indent="-347663">
              <a:spcBef>
                <a:spcPts val="1000"/>
              </a:spcBef>
              <a:buClr>
                <a:schemeClr val="tx1"/>
              </a:buClr>
              <a:buFont typeface="Arial" panose="020B0604020202020204" pitchFamily="34" charset="0"/>
              <a:buChar char="•"/>
              <a:defRPr/>
            </a:pPr>
            <a:r>
              <a:rPr lang="en-US" sz="2200" dirty="0">
                <a:solidFill>
                  <a:srgbClr val="E7E6E6">
                    <a:lumMod val="25000"/>
                  </a:srgbClr>
                </a:solidFill>
                <a:latin typeface="Calibri" panose="020F0502020204030204"/>
              </a:rPr>
              <a:t>Integrate assessing and planning for health-related social needs (such as housing)</a:t>
            </a:r>
          </a:p>
          <a:p>
            <a:pPr lvl="2" indent="-347663">
              <a:spcBef>
                <a:spcPts val="1000"/>
              </a:spcBef>
              <a:buClr>
                <a:schemeClr val="tx1"/>
              </a:buClr>
              <a:buFont typeface="Arial" panose="020B0604020202020204" pitchFamily="34" charset="0"/>
              <a:buChar char="•"/>
              <a:defRPr/>
            </a:pPr>
            <a:r>
              <a:rPr lang="en-US" sz="2200" dirty="0">
                <a:solidFill>
                  <a:srgbClr val="E7E6E6">
                    <a:lumMod val="25000"/>
                  </a:srgbClr>
                </a:solidFill>
                <a:latin typeface="Calibri" panose="020F0502020204030204"/>
              </a:rPr>
              <a:t>Be clear on what is needed for a successful transition from the nursing facility, how will you track it, and what success will look like, including consideration for the patient and family experience</a:t>
            </a:r>
          </a:p>
          <a:p>
            <a:pPr lvl="1" indent="-347663">
              <a:spcBef>
                <a:spcPts val="1000"/>
              </a:spcBef>
              <a:buClr>
                <a:schemeClr val="tx1"/>
              </a:buClr>
              <a:buFont typeface="Arial" panose="020B0604020202020204" pitchFamily="34" charset="0"/>
              <a:buChar char="•"/>
              <a:defRPr/>
            </a:pPr>
            <a:r>
              <a:rPr lang="en-US" sz="2600" dirty="0">
                <a:solidFill>
                  <a:srgbClr val="E7E6E6">
                    <a:lumMod val="25000"/>
                  </a:srgbClr>
                </a:solidFill>
                <a:latin typeface="Calibri" panose="020F0502020204030204"/>
              </a:rPr>
              <a:t>Effective, multidisciplinary, and cross-sector collaboration</a:t>
            </a:r>
          </a:p>
          <a:p>
            <a:pPr lvl="1" indent="-347663">
              <a:spcBef>
                <a:spcPts val="1000"/>
              </a:spcBef>
              <a:buClr>
                <a:schemeClr val="tx1"/>
              </a:buClr>
              <a:buFont typeface="Arial" panose="020B0604020202020204" pitchFamily="34" charset="0"/>
              <a:buChar char="•"/>
              <a:defRPr/>
            </a:pPr>
            <a:r>
              <a:rPr kumimoji="0" lang="en-US" sz="2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Process</a:t>
            </a:r>
            <a:r>
              <a:rPr lang="en-US" sz="2600" dirty="0">
                <a:solidFill>
                  <a:srgbClr val="E7E6E6">
                    <a:lumMod val="25000"/>
                  </a:srgbClr>
                </a:solidFill>
                <a:latin typeface="Calibri" panose="020F0502020204030204"/>
              </a:rPr>
              <a:t>es to identify issues early for quick resolutions</a:t>
            </a:r>
          </a:p>
          <a:p>
            <a:pPr lvl="1" indent="-347663">
              <a:spcBef>
                <a:spcPts val="1000"/>
              </a:spcBef>
              <a:buClr>
                <a:schemeClr val="tx1"/>
              </a:buClr>
              <a:buFont typeface="Arial" panose="020B0604020202020204" pitchFamily="34" charset="0"/>
              <a:buChar char="•"/>
              <a:defRPr/>
            </a:pPr>
            <a:r>
              <a:rPr kumimoji="0" lang="en-US" sz="2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Open </a:t>
            </a:r>
            <a:r>
              <a:rPr lang="en-US" sz="2600" dirty="0">
                <a:solidFill>
                  <a:srgbClr val="E7E6E6">
                    <a:lumMod val="25000"/>
                  </a:srgbClr>
                </a:solidFill>
                <a:latin typeface="Calibri" panose="020F0502020204030204"/>
              </a:rPr>
              <a:t>and clear communication</a:t>
            </a:r>
          </a:p>
          <a:p>
            <a:pPr lvl="1" indent="-347663">
              <a:spcBef>
                <a:spcPts val="1000"/>
              </a:spcBef>
              <a:buClr>
                <a:schemeClr val="tx1"/>
              </a:buClr>
              <a:buFont typeface="Arial" panose="020B0604020202020204" pitchFamily="34" charset="0"/>
              <a:buChar char="•"/>
              <a:defRPr/>
            </a:pPr>
            <a:r>
              <a:rPr lang="en-US" sz="2600" dirty="0">
                <a:solidFill>
                  <a:srgbClr val="E7E6E6">
                    <a:lumMod val="25000"/>
                  </a:srgbClr>
                </a:solidFill>
                <a:latin typeface="Calibri" panose="020F0502020204030204"/>
              </a:rPr>
              <a:t>Family education and support for all aspects of the transition and discharge plans</a:t>
            </a:r>
          </a:p>
          <a:p>
            <a:pPr lvl="1" indent="-347663">
              <a:spcBef>
                <a:spcPts val="1000"/>
              </a:spcBef>
              <a:buClr>
                <a:schemeClr val="tx1"/>
              </a:buClr>
              <a:buFont typeface="Arial" panose="020B0604020202020204" pitchFamily="34" charset="0"/>
              <a:buChar char="•"/>
              <a:defRPr/>
            </a:pPr>
            <a:r>
              <a:rPr kumimoji="0" lang="en-US" sz="2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Accountability for </a:t>
            </a:r>
            <a:r>
              <a:rPr kumimoji="0" lang="en-US" sz="2600" b="0" i="0" u="none" strike="noStrike" kern="1200" cap="none" spc="0" normalizeH="0" baseline="0" noProof="0" dirty="0" err="1">
                <a:ln>
                  <a:noFill/>
                </a:ln>
                <a:solidFill>
                  <a:srgbClr val="E7E6E6">
                    <a:lumMod val="25000"/>
                  </a:srgbClr>
                </a:solidFill>
                <a:effectLst/>
                <a:uLnTx/>
                <a:uFillTx/>
                <a:latin typeface="Calibri" panose="020F0502020204030204"/>
                <a:ea typeface="+mn-ea"/>
                <a:cs typeface="+mn-cs"/>
              </a:rPr>
              <a:t>ensur</a:t>
            </a:r>
            <a:r>
              <a:rPr lang="en-US" sz="2600" dirty="0" err="1">
                <a:solidFill>
                  <a:srgbClr val="E7E6E6">
                    <a:lumMod val="25000"/>
                  </a:srgbClr>
                </a:solidFill>
                <a:latin typeface="Calibri" panose="020F0502020204030204"/>
              </a:rPr>
              <a:t>ing</a:t>
            </a:r>
            <a:r>
              <a:rPr lang="en-US" sz="2600" dirty="0">
                <a:solidFill>
                  <a:srgbClr val="E7E6E6">
                    <a:lumMod val="25000"/>
                  </a:srgbClr>
                </a:solidFill>
                <a:latin typeface="Calibri" panose="020F0502020204030204"/>
              </a:rPr>
              <a:t> all loops are “closed” during pre-transition, transition, </a:t>
            </a:r>
            <a:r>
              <a:rPr lang="en-US" sz="2600" b="1" i="1" dirty="0">
                <a:solidFill>
                  <a:srgbClr val="E7E6E6">
                    <a:lumMod val="25000"/>
                  </a:srgbClr>
                </a:solidFill>
                <a:latin typeface="Calibri" panose="020F0502020204030204"/>
              </a:rPr>
              <a:t>and post-transition</a:t>
            </a:r>
            <a:endParaRPr lang="en-US" sz="2600" b="1" dirty="0"/>
          </a:p>
          <a:p>
            <a:endParaRPr lang="en-US" dirty="0"/>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186737"/>
            <a:ext cx="10515601" cy="553998"/>
          </a:xfrm>
        </p:spPr>
        <p:txBody>
          <a:bodyPr/>
          <a:lstStyle/>
          <a:p>
            <a:r>
              <a:rPr lang="en-US" dirty="0"/>
              <a:t>Removing barriers to Community Integration: </a:t>
            </a:r>
            <a:r>
              <a:rPr kumimoji="0" lang="en-US" sz="2000" b="1" i="0" u="none" strike="noStrike" kern="1200" cap="all" spc="0" normalizeH="0" baseline="0" noProof="0" dirty="0">
                <a:ln>
                  <a:noFill/>
                </a:ln>
                <a:solidFill>
                  <a:srgbClr val="552733"/>
                </a:solidFill>
                <a:effectLst/>
                <a:uLnTx/>
                <a:uFillTx/>
                <a:latin typeface="Arial" charset="0"/>
                <a:cs typeface="Arial" charset="0"/>
              </a:rPr>
              <a:t>APPLICATION FOR CARE COORDINATORS</a:t>
            </a:r>
            <a:endParaRPr lang="en-US" dirty="0"/>
          </a:p>
        </p:txBody>
      </p:sp>
      <p:sp>
        <p:nvSpPr>
          <p:cNvPr id="5" name="Text Placeholder 4">
            <a:extLst>
              <a:ext uri="{FF2B5EF4-FFF2-40B4-BE49-F238E27FC236}">
                <a16:creationId xmlns:a16="http://schemas.microsoft.com/office/drawing/2014/main" id="{0B0520F4-8E13-7B1B-6C1B-817777CAE099}"/>
              </a:ext>
            </a:extLst>
          </p:cNvPr>
          <p:cNvSpPr>
            <a:spLocks noGrp="1"/>
          </p:cNvSpPr>
          <p:nvPr>
            <p:ph type="body" sz="quarter" idx="13"/>
          </p:nvPr>
        </p:nvSpPr>
        <p:spPr>
          <a:xfrm>
            <a:off x="237698" y="5766107"/>
            <a:ext cx="10515600" cy="699600"/>
          </a:xfrm>
        </p:spPr>
        <p:txBody>
          <a:bodyPr>
            <a:normAutofit fontScale="92500" lnSpcReduction="10000"/>
          </a:bodyPr>
          <a:lstStyle/>
          <a:p>
            <a:pPr>
              <a:lnSpc>
                <a:spcPct val="120000"/>
              </a:lnSpc>
              <a:spcBef>
                <a:spcPts val="0"/>
              </a:spcBef>
            </a:pPr>
            <a:r>
              <a:rPr lang="en-US" dirty="0"/>
              <a:t>Adapted from: </a:t>
            </a:r>
          </a:p>
          <a:p>
            <a:pPr>
              <a:lnSpc>
                <a:spcPct val="120000"/>
              </a:lnSpc>
              <a:spcBef>
                <a:spcPts val="0"/>
              </a:spcBef>
            </a:pPr>
            <a:r>
              <a:rPr lang="en-US" dirty="0"/>
              <a:t>1. The National Care Coordination Standards for Children and Youth with Special Health Care Needs </a:t>
            </a:r>
          </a:p>
          <a:p>
            <a:pPr>
              <a:lnSpc>
                <a:spcPct val="120000"/>
              </a:lnSpc>
              <a:spcBef>
                <a:spcPts val="0"/>
              </a:spcBef>
            </a:pPr>
            <a:r>
              <a:rPr lang="en-US" dirty="0"/>
              <a:t>2. Cook, </a:t>
            </a:r>
            <a:r>
              <a:rPr lang="en-US" dirty="0" err="1"/>
              <a:t>Nakela</a:t>
            </a:r>
            <a:r>
              <a:rPr lang="en-US" dirty="0"/>
              <a:t> L. MD, MPH; </a:t>
            </a:r>
            <a:r>
              <a:rPr lang="en-US" dirty="0" err="1"/>
              <a:t>Clauser</a:t>
            </a:r>
            <a:r>
              <a:rPr lang="en-US" dirty="0"/>
              <a:t>, Steven B. PhD, MPA; </a:t>
            </a:r>
            <a:r>
              <a:rPr lang="en-US" dirty="0" err="1"/>
              <a:t>Shifreen</a:t>
            </a:r>
            <a:r>
              <a:rPr lang="en-US" dirty="0"/>
              <a:t>, Aaron MBA; Parry, Carly PhD, MSW, MA. Reconceptualizing Care Transitions Research From the Patient Perspective. Medical Care 59():p S398-S400, August 2021. | DOI: 10.1097/MLR.0000000000001594, Accessed: </a:t>
            </a:r>
            <a:r>
              <a:rPr lang="en-US" dirty="0">
                <a:hlinkClick r:id="rId4"/>
              </a:rPr>
              <a:t>https://journals.lww.com/lww-medicalcare/Fulltext/2021/08001/Reconceptualizing_Care_Transitions_Research_From.12.aspx</a:t>
            </a:r>
            <a:r>
              <a:rPr lang="en-US" dirty="0"/>
              <a:t> </a:t>
            </a:r>
          </a:p>
        </p:txBody>
      </p:sp>
      <p:sp>
        <p:nvSpPr>
          <p:cNvPr id="6" name="Slide Number Placeholder 5">
            <a:extLst>
              <a:ext uri="{FF2B5EF4-FFF2-40B4-BE49-F238E27FC236}">
                <a16:creationId xmlns:a16="http://schemas.microsoft.com/office/drawing/2014/main" id="{075FADAD-1C9B-A45A-793B-FE7C7275480B}"/>
              </a:ext>
            </a:extLst>
          </p:cNvPr>
          <p:cNvSpPr>
            <a:spLocks noGrp="1"/>
          </p:cNvSpPr>
          <p:nvPr>
            <p:ph type="sldNum" sz="quarter" idx="12"/>
          </p:nvPr>
        </p:nvSpPr>
        <p:spPr/>
        <p:txBody>
          <a:bodyPr/>
          <a:lstStyle/>
          <a:p>
            <a:fld id="{DBB69489-DF73-4A76-950F-93D686310CE9}" type="slidenum">
              <a:rPr lang="en-US" smtClean="0"/>
              <a:t>42</a:t>
            </a:fld>
            <a:endParaRPr lang="en-US"/>
          </a:p>
        </p:txBody>
      </p:sp>
    </p:spTree>
    <p:extLst>
      <p:ext uri="{BB962C8B-B14F-4D97-AF65-F5344CB8AC3E}">
        <p14:creationId xmlns:p14="http://schemas.microsoft.com/office/powerpoint/2010/main" val="2047332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5D651-6743-DC65-F18B-BA1D149AA9D9}"/>
              </a:ext>
            </a:extLst>
          </p:cNvPr>
          <p:cNvSpPr>
            <a:spLocks noGrp="1"/>
          </p:cNvSpPr>
          <p:nvPr>
            <p:ph type="title"/>
          </p:nvPr>
        </p:nvSpPr>
        <p:spPr/>
        <p:txBody>
          <a:bodyPr/>
          <a:lstStyle/>
          <a:p>
            <a:r>
              <a:rPr lang="en-US"/>
              <a:t>Removing barriers to Community Integration: SCENARIO</a:t>
            </a:r>
          </a:p>
        </p:txBody>
      </p:sp>
      <p:grpSp>
        <p:nvGrpSpPr>
          <p:cNvPr id="5" name="Group 4">
            <a:extLst>
              <a:ext uri="{FF2B5EF4-FFF2-40B4-BE49-F238E27FC236}">
                <a16:creationId xmlns:a16="http://schemas.microsoft.com/office/drawing/2014/main" id="{DA296B22-3BFF-D923-4214-842B3C7C33A2}"/>
              </a:ext>
            </a:extLst>
          </p:cNvPr>
          <p:cNvGrpSpPr/>
          <p:nvPr/>
        </p:nvGrpSpPr>
        <p:grpSpPr>
          <a:xfrm>
            <a:off x="838199" y="1447141"/>
            <a:ext cx="5780459" cy="4306419"/>
            <a:chOff x="1931437" y="1865524"/>
            <a:chExt cx="4744583" cy="3461113"/>
          </a:xfrm>
          <a:solidFill>
            <a:schemeClr val="accent3">
              <a:lumMod val="40000"/>
              <a:lumOff val="60000"/>
            </a:schemeClr>
          </a:solidFill>
        </p:grpSpPr>
        <p:sp>
          <p:nvSpPr>
            <p:cNvPr id="6" name="Rounded Rectangle 5">
              <a:extLst>
                <a:ext uri="{FF2B5EF4-FFF2-40B4-BE49-F238E27FC236}">
                  <a16:creationId xmlns:a16="http://schemas.microsoft.com/office/drawing/2014/main" id="{1AF65EC8-4EC6-E766-0721-36650117C3A1}"/>
                </a:ext>
              </a:extLst>
            </p:cNvPr>
            <p:cNvSpPr/>
            <p:nvPr/>
          </p:nvSpPr>
          <p:spPr>
            <a:xfrm>
              <a:off x="1931437" y="1865524"/>
              <a:ext cx="3181739" cy="346111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3956D2-AC1F-8964-ABCE-3C569818FFCB}"/>
                </a:ext>
              </a:extLst>
            </p:cNvPr>
            <p:cNvSpPr/>
            <p:nvPr/>
          </p:nvSpPr>
          <p:spPr>
            <a:xfrm>
              <a:off x="4287384" y="1865524"/>
              <a:ext cx="2388636" cy="34611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Content Placeholder 12">
            <a:extLst>
              <a:ext uri="{FF2B5EF4-FFF2-40B4-BE49-F238E27FC236}">
                <a16:creationId xmlns:a16="http://schemas.microsoft.com/office/drawing/2014/main" id="{2C89C436-012F-96D1-18F2-9400BE34D3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7610" y="1447142"/>
            <a:ext cx="5092918" cy="4306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4E013A08-7A53-736E-471A-9D3CC8E81E3A}"/>
              </a:ext>
            </a:extLst>
          </p:cNvPr>
          <p:cNvSpPr txBox="1"/>
          <p:nvPr/>
        </p:nvSpPr>
        <p:spPr>
          <a:xfrm>
            <a:off x="953255" y="1509341"/>
            <a:ext cx="4810624" cy="4401205"/>
          </a:xfrm>
          <a:prstGeom prst="rect">
            <a:avLst/>
          </a:prstGeom>
          <a:noFill/>
        </p:spPr>
        <p:txBody>
          <a:bodyPr wrap="square">
            <a:spAutoFit/>
          </a:bodyPr>
          <a:lstStyle/>
          <a:p>
            <a:pPr marL="342900" indent="-342900">
              <a:buFont typeface="Arial" panose="020B0604020202020204" pitchFamily="34" charset="0"/>
              <a:buChar char="•"/>
            </a:pPr>
            <a:r>
              <a:rPr lang="en-US" sz="2200"/>
              <a:t>Amy is 7 years old. When she was younger, she was diagnosed with an aggressive form of cancer. She had to have a bilateral leg amputation above the knees as a result. She also suffered from multiple infections during her treatment, resulting in multi-organ failure and an eventual lung transplant.</a:t>
            </a:r>
          </a:p>
          <a:p>
            <a:pPr marL="342900" indent="-342900">
              <a:buFont typeface="Arial" panose="020B0604020202020204" pitchFamily="34" charset="0"/>
              <a:buChar char="•"/>
            </a:pPr>
            <a:r>
              <a:rPr lang="en-US" sz="2200"/>
              <a:t>After a 2-year stay in a local nursing facility, Amy’s parents are ready to transition her home.</a:t>
            </a:r>
          </a:p>
          <a:p>
            <a:endParaRPr lang="en-US" sz="1600"/>
          </a:p>
        </p:txBody>
      </p:sp>
      <p:sp>
        <p:nvSpPr>
          <p:cNvPr id="13" name="Content Placeholder 9">
            <a:extLst>
              <a:ext uri="{FF2B5EF4-FFF2-40B4-BE49-F238E27FC236}">
                <a16:creationId xmlns:a16="http://schemas.microsoft.com/office/drawing/2014/main" id="{A7682819-74CB-E37D-E091-FEF42295A27F}"/>
              </a:ext>
            </a:extLst>
          </p:cNvPr>
          <p:cNvSpPr txBox="1">
            <a:spLocks/>
          </p:cNvSpPr>
          <p:nvPr/>
        </p:nvSpPr>
        <p:spPr>
          <a:xfrm>
            <a:off x="953255" y="947454"/>
            <a:ext cx="5004355" cy="48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MEET AMY</a:t>
            </a:r>
          </a:p>
        </p:txBody>
      </p:sp>
      <p:sp>
        <p:nvSpPr>
          <p:cNvPr id="4" name="Slide Number Placeholder 3">
            <a:extLst>
              <a:ext uri="{FF2B5EF4-FFF2-40B4-BE49-F238E27FC236}">
                <a16:creationId xmlns:a16="http://schemas.microsoft.com/office/drawing/2014/main" id="{97BB1E56-E125-A39C-0F9E-85403B6AF8DA}"/>
              </a:ext>
            </a:extLst>
          </p:cNvPr>
          <p:cNvSpPr>
            <a:spLocks noGrp="1"/>
          </p:cNvSpPr>
          <p:nvPr>
            <p:ph type="sldNum" sz="quarter" idx="12"/>
          </p:nvPr>
        </p:nvSpPr>
        <p:spPr/>
        <p:txBody>
          <a:bodyPr/>
          <a:lstStyle/>
          <a:p>
            <a:fld id="{DBB69489-DF73-4A76-950F-93D686310CE9}" type="slidenum">
              <a:rPr lang="en-US" smtClean="0"/>
              <a:t>43</a:t>
            </a:fld>
            <a:endParaRPr lang="en-US"/>
          </a:p>
        </p:txBody>
      </p:sp>
    </p:spTree>
    <p:extLst>
      <p:ext uri="{BB962C8B-B14F-4D97-AF65-F5344CB8AC3E}">
        <p14:creationId xmlns:p14="http://schemas.microsoft.com/office/powerpoint/2010/main" val="466506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DB90633-4BB8-1A19-9E44-2761ACD7AA26}"/>
              </a:ext>
            </a:extLst>
          </p:cNvPr>
          <p:cNvSpPr>
            <a:spLocks noGrp="1"/>
          </p:cNvSpPr>
          <p:nvPr>
            <p:ph idx="14"/>
          </p:nvPr>
        </p:nvSpPr>
        <p:spPr>
          <a:xfrm>
            <a:off x="147576" y="919583"/>
            <a:ext cx="5004355" cy="480131"/>
          </a:xfrm>
        </p:spPr>
        <p:txBody>
          <a:bodyPr/>
          <a:lstStyle/>
          <a:p>
            <a:r>
              <a:rPr lang="en-US"/>
              <a:t>Consider:</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Removing barriers to Community Integration: SELF-REFLECTION</a:t>
            </a:r>
          </a:p>
        </p:txBody>
      </p:sp>
      <p:pic>
        <p:nvPicPr>
          <p:cNvPr id="10" name="Content Placeholder 12">
            <a:extLst>
              <a:ext uri="{FF2B5EF4-FFF2-40B4-BE49-F238E27FC236}">
                <a16:creationId xmlns:a16="http://schemas.microsoft.com/office/drawing/2014/main" id="{F9965FFE-314E-4037-ABF7-4CDA53EE53E1}"/>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7364361" y="781610"/>
            <a:ext cx="4827639" cy="6076389"/>
          </a:xfrm>
          <a:effectLst>
            <a:softEdge rad="317500"/>
          </a:effectLst>
        </p:spPr>
      </p:pic>
      <p:sp>
        <p:nvSpPr>
          <p:cNvPr id="8" name="Content Placeholder 1">
            <a:extLst>
              <a:ext uri="{FF2B5EF4-FFF2-40B4-BE49-F238E27FC236}">
                <a16:creationId xmlns:a16="http://schemas.microsoft.com/office/drawing/2014/main" id="{0764DCB0-5048-85BD-DB2E-41DFAA845EE6}"/>
              </a:ext>
            </a:extLst>
          </p:cNvPr>
          <p:cNvSpPr txBox="1">
            <a:spLocks/>
          </p:cNvSpPr>
          <p:nvPr/>
        </p:nvSpPr>
        <p:spPr>
          <a:xfrm>
            <a:off x="477176" y="1587079"/>
            <a:ext cx="6154883" cy="4351338"/>
          </a:xfrm>
          <a:prstGeom prst="rect">
            <a:avLst/>
          </a:prstGeom>
        </p:spPr>
        <p:txBody>
          <a:bodyPr vert="horz" lIns="91440" tIns="45720" rIns="91440" bIns="45720" rtlCol="0">
            <a:normAutofit fontScale="85000" lnSpcReduction="10000"/>
          </a:bodyPr>
          <a:lstStyle>
            <a:lvl1pPr marL="347663" indent="-347663" algn="l" defTabSz="914400" rtl="0" eaLnBrk="1" latinLnBrk="0" hangingPunct="1">
              <a:lnSpc>
                <a:spcPct val="90000"/>
              </a:lnSpc>
              <a:spcBef>
                <a:spcPts val="1000"/>
              </a:spcBef>
              <a:buClr>
                <a:srgbClr val="006498"/>
              </a:buClr>
              <a:buFont typeface=".AppleSystemUIFont" charset="-120"/>
              <a:buChar char="+"/>
              <a:tabLst/>
              <a:defRPr sz="2800" kern="1200">
                <a:solidFill>
                  <a:schemeClr val="bg2">
                    <a:lumMod val="25000"/>
                  </a:schemeClr>
                </a:solidFill>
                <a:latin typeface="+mn-lt"/>
                <a:ea typeface="+mn-ea"/>
                <a:cs typeface="+mn-cs"/>
              </a:defRPr>
            </a:lvl1pPr>
            <a:lvl2pPr marL="808038" indent="-350838" algn="l" defTabSz="914400" rtl="0" eaLnBrk="1" latinLnBrk="0" hangingPunct="1">
              <a:lnSpc>
                <a:spcPct val="90000"/>
              </a:lnSpc>
              <a:spcBef>
                <a:spcPts val="500"/>
              </a:spcBef>
              <a:buClr>
                <a:srgbClr val="006498"/>
              </a:buClr>
              <a:buFont typeface=".AppleSystemUIFont" charset="-120"/>
              <a:buChar char="+"/>
              <a:tabLst/>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498"/>
              </a:buClr>
              <a:buFont typeface=".AppleSystemUIFont" charset="-12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ppleSystemUIFont" charset="-120"/>
              <a:buNone/>
            </a:pPr>
            <a:r>
              <a:rPr lang="en-US"/>
              <a:t>To effectively identify and remove barriers to Amy’s successful transition home:</a:t>
            </a:r>
          </a:p>
          <a:p>
            <a:r>
              <a:rPr lang="en-US"/>
              <a:t>First consider the various services and supports that she and her family will need.</a:t>
            </a:r>
          </a:p>
          <a:p>
            <a:r>
              <a:rPr lang="en-US"/>
              <a:t>Second, what are the known barriers to her accessing those services?</a:t>
            </a:r>
          </a:p>
          <a:p>
            <a:r>
              <a:rPr lang="en-US"/>
              <a:t>Then, what will you include in her Transition Plan to mitigate for and solve any barriers?</a:t>
            </a:r>
          </a:p>
          <a:p>
            <a:r>
              <a:rPr lang="en-US"/>
              <a:t>Finally, how will you work with Amy’s family and her providers to identify new barriers as they come up and how will you proactively plan to solve them?</a:t>
            </a:r>
          </a:p>
          <a:p>
            <a:pPr lvl="1"/>
            <a:endParaRPr lang="en-US"/>
          </a:p>
          <a:p>
            <a:endParaRPr lang="en-US"/>
          </a:p>
          <a:p>
            <a:endParaRPr lang="en-US"/>
          </a:p>
        </p:txBody>
      </p:sp>
      <p:sp>
        <p:nvSpPr>
          <p:cNvPr id="2" name="Slide Number Placeholder 1">
            <a:extLst>
              <a:ext uri="{FF2B5EF4-FFF2-40B4-BE49-F238E27FC236}">
                <a16:creationId xmlns:a16="http://schemas.microsoft.com/office/drawing/2014/main" id="{7F5B26CD-0DBA-A092-1BC1-B54C18AD43F7}"/>
              </a:ext>
            </a:extLst>
          </p:cNvPr>
          <p:cNvSpPr>
            <a:spLocks noGrp="1"/>
          </p:cNvSpPr>
          <p:nvPr>
            <p:ph type="sldNum" sz="quarter" idx="12"/>
          </p:nvPr>
        </p:nvSpPr>
        <p:spPr/>
        <p:txBody>
          <a:bodyPr/>
          <a:lstStyle/>
          <a:p>
            <a:fld id="{DBB69489-DF73-4A76-950F-93D686310CE9}" type="slidenum">
              <a:rPr lang="en-US" smtClean="0"/>
              <a:t>44</a:t>
            </a:fld>
            <a:endParaRPr lang="en-US"/>
          </a:p>
        </p:txBody>
      </p:sp>
    </p:spTree>
    <p:extLst>
      <p:ext uri="{BB962C8B-B14F-4D97-AF65-F5344CB8AC3E}">
        <p14:creationId xmlns:p14="http://schemas.microsoft.com/office/powerpoint/2010/main" val="1019232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Removing barriers to Community Integration: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33892" y="3726231"/>
            <a:ext cx="5990211" cy="2732351"/>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dirty="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dirty="0">
                <a:solidFill>
                  <a:schemeClr val="bg1"/>
                </a:solidFill>
              </a:rPr>
              <a:t>What are three common barriers to transitioning from a nursing facility to the home?</a:t>
            </a:r>
          </a:p>
          <a:p>
            <a:pPr marL="285750" indent="-285750">
              <a:buFont typeface="Arial" panose="020B0604020202020204" pitchFamily="34" charset="0"/>
              <a:buChar char="•"/>
              <a:defRPr/>
            </a:pPr>
            <a:endParaRPr lang="en-US" sz="1700" dirty="0">
              <a:solidFill>
                <a:schemeClr val="bg1"/>
              </a:solidFill>
            </a:endParaRPr>
          </a:p>
          <a:p>
            <a:pPr marL="342900" indent="-342900">
              <a:buFont typeface="Arial" panose="020B0604020202020204" pitchFamily="34" charset="0"/>
              <a:buChar char="•"/>
              <a:defRPr/>
            </a:pPr>
            <a:r>
              <a:rPr lang="en-US" sz="1700" dirty="0">
                <a:solidFill>
                  <a:schemeClr val="bg1"/>
                </a:solidFill>
              </a:rPr>
              <a:t>As a Care Coordinator, what are some ways you can remove barriers for the individuals and families you work with?</a:t>
            </a:r>
          </a:p>
          <a:p>
            <a:pPr>
              <a:lnSpc>
                <a:spcPct val="155971"/>
              </a:lnSpc>
              <a:defRPr/>
            </a:pPr>
            <a:endParaRPr lang="en-US" sz="1700" dirty="0">
              <a:solidFill>
                <a:schemeClr val="bg1"/>
              </a:solidFill>
              <a:cs typeface="Calibri" panose="020F0502020204030204"/>
            </a:endParaRPr>
          </a:p>
          <a:p>
            <a:pPr>
              <a:lnSpc>
                <a:spcPct val="155971"/>
              </a:lnSpc>
              <a:defRPr/>
            </a:pPr>
            <a:endParaRPr lang="en-US" sz="1700" dirty="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sp>
        <p:nvSpPr>
          <p:cNvPr id="2" name="Slide Number Placeholder 1">
            <a:extLst>
              <a:ext uri="{FF2B5EF4-FFF2-40B4-BE49-F238E27FC236}">
                <a16:creationId xmlns:a16="http://schemas.microsoft.com/office/drawing/2014/main" id="{6EBF2278-759E-B34E-59DE-ED072732C42E}"/>
              </a:ext>
            </a:extLst>
          </p:cNvPr>
          <p:cNvSpPr>
            <a:spLocks noGrp="1"/>
          </p:cNvSpPr>
          <p:nvPr>
            <p:ph type="sldNum" sz="quarter" idx="12"/>
          </p:nvPr>
        </p:nvSpPr>
        <p:spPr/>
        <p:txBody>
          <a:bodyPr/>
          <a:lstStyle/>
          <a:p>
            <a:fld id="{DBB69489-DF73-4A76-950F-93D686310CE9}" type="slidenum">
              <a:rPr lang="en-US" smtClean="0"/>
              <a:t>45</a:t>
            </a:fld>
            <a:endParaRPr lang="en-US"/>
          </a:p>
        </p:txBody>
      </p:sp>
    </p:spTree>
    <p:extLst>
      <p:ext uri="{BB962C8B-B14F-4D97-AF65-F5344CB8AC3E}">
        <p14:creationId xmlns:p14="http://schemas.microsoft.com/office/powerpoint/2010/main" val="3161861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1022368" cy="553998"/>
          </a:xfrm>
        </p:spPr>
        <p:txBody>
          <a:bodyPr/>
          <a:lstStyle/>
          <a:p>
            <a:r>
              <a:rPr lang="en-US"/>
              <a:t>Removing barriers to Community Integration: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1583140" y="898182"/>
            <a:ext cx="8707272" cy="5458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251579" y="3534758"/>
            <a:ext cx="6842033" cy="2264723"/>
          </a:xfrm>
          <a:prstGeom prst="rect">
            <a:avLst/>
          </a:prstGeom>
          <a:noFill/>
        </p:spPr>
        <p:txBody>
          <a:bodyPr wrap="square" lIns="91440" tIns="45720" rIns="91440" bIns="45720" rtlCol="0" anchor="t">
            <a:spAutoFit/>
          </a:bodyPr>
          <a:lstStyle/>
          <a:p>
            <a:pPr marR="0" lvl="0" algn="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dirty="0">
                <a:ln>
                  <a:noFill/>
                </a:ln>
                <a:solidFill>
                  <a:schemeClr val="bg1"/>
                </a:solidFill>
                <a:effectLst/>
                <a:uLnTx/>
                <a:uFillTx/>
                <a:ea typeface="+mn-ea"/>
                <a:cs typeface="+mn-cs"/>
              </a:rPr>
              <a:t>ANSWERS</a:t>
            </a:r>
            <a:endParaRPr lang="en-US" sz="1000" b="1" i="0" u="none" strike="noStrike" kern="1200" cap="none" spc="0" normalizeH="0" baseline="0" noProof="0" dirty="0">
              <a:ln>
                <a:noFill/>
              </a:ln>
              <a:solidFill>
                <a:schemeClr val="bg1"/>
              </a:solidFill>
              <a:effectLst/>
              <a:uLnTx/>
              <a:uFillTx/>
              <a:cs typeface="Calibri" panose="020F0502020204030204"/>
            </a:endParaRPr>
          </a:p>
          <a:p>
            <a:pPr marL="342900" indent="-342900">
              <a:buFont typeface="Arial" panose="020B0604020202020204" pitchFamily="34" charset="0"/>
              <a:buChar char="•"/>
              <a:defRPr/>
            </a:pPr>
            <a:r>
              <a:rPr lang="en-US" sz="1400" dirty="0">
                <a:solidFill>
                  <a:schemeClr val="bg1"/>
                </a:solidFill>
              </a:rPr>
              <a:t>What are three common barriers to transitioning from a nursing facility to the home?</a:t>
            </a:r>
          </a:p>
          <a:p>
            <a:pPr marL="800100" lvl="1" indent="-342900">
              <a:buFont typeface="Arial" panose="020B0604020202020204" pitchFamily="34" charset="0"/>
              <a:buChar char="•"/>
              <a:defRPr/>
            </a:pPr>
            <a:r>
              <a:rPr lang="en-US" sz="1400" b="1" dirty="0">
                <a:solidFill>
                  <a:schemeClr val="bg1"/>
                </a:solidFill>
              </a:rPr>
              <a:t>Attitudes, communication, and physical barriers</a:t>
            </a:r>
          </a:p>
          <a:p>
            <a:pPr marL="285750" indent="-285750">
              <a:buFont typeface="Arial" panose="020B0604020202020204" pitchFamily="34" charset="0"/>
              <a:buChar char="•"/>
              <a:defRPr/>
            </a:pPr>
            <a:endParaRPr lang="en-US" sz="1400" dirty="0">
              <a:solidFill>
                <a:schemeClr val="bg1"/>
              </a:solidFill>
            </a:endParaRPr>
          </a:p>
          <a:p>
            <a:pPr marL="342900" indent="-342900">
              <a:buFont typeface="Arial" panose="020B0604020202020204" pitchFamily="34" charset="0"/>
              <a:buChar char="•"/>
              <a:defRPr/>
            </a:pPr>
            <a:r>
              <a:rPr lang="en-US" sz="1400" dirty="0">
                <a:solidFill>
                  <a:schemeClr val="bg1"/>
                </a:solidFill>
              </a:rPr>
              <a:t>As a Care Coordinator, what are some ways you can remove barriers for the individuals and families you work with?</a:t>
            </a:r>
          </a:p>
          <a:p>
            <a:pPr marL="800100" lvl="1" indent="-342900">
              <a:buFont typeface="Arial" panose="020B0604020202020204" pitchFamily="34" charset="0"/>
              <a:buChar char="•"/>
              <a:defRPr/>
            </a:pPr>
            <a:r>
              <a:rPr lang="en-US" sz="1400" b="1" dirty="0">
                <a:solidFill>
                  <a:schemeClr val="bg1"/>
                </a:solidFill>
              </a:rPr>
              <a:t>Family-centered and family-informed planning, leveraging identified strengths; effective, multidisciplinary, and cross-sector collaboration; and processes to identify issues early for quick resolutions</a:t>
            </a: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111"/>
          <a:stretch/>
        </p:blipFill>
        <p:spPr>
          <a:xfrm>
            <a:off x="1583140" y="898182"/>
            <a:ext cx="8707272" cy="2683075"/>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89951" y="3581257"/>
            <a:ext cx="466358" cy="429528"/>
          </a:xfrm>
          <a:prstGeom prst="rect">
            <a:avLst/>
          </a:prstGeom>
        </p:spPr>
      </p:pic>
      <p:grpSp>
        <p:nvGrpSpPr>
          <p:cNvPr id="2" name="Group 1">
            <a:extLst>
              <a:ext uri="{FF2B5EF4-FFF2-40B4-BE49-F238E27FC236}">
                <a16:creationId xmlns:a16="http://schemas.microsoft.com/office/drawing/2014/main" id="{4D3B7DCE-0E71-40F9-FB01-1A0155B27FF6}"/>
              </a:ext>
            </a:extLst>
          </p:cNvPr>
          <p:cNvGrpSpPr/>
          <p:nvPr/>
        </p:nvGrpSpPr>
        <p:grpSpPr>
          <a:xfrm>
            <a:off x="2250881" y="3154950"/>
            <a:ext cx="815271" cy="2952283"/>
            <a:chOff x="2842327" y="3168598"/>
            <a:chExt cx="815271" cy="2952283"/>
          </a:xfrm>
        </p:grpSpPr>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27753" y="4272046"/>
              <a:ext cx="444419" cy="444419"/>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27753" y="5281641"/>
              <a:ext cx="457200" cy="457200"/>
            </a:xfrm>
            <a:prstGeom prst="rect">
              <a:avLst/>
            </a:prstGeom>
          </p:spPr>
        </p:pic>
      </p:grpSp>
      <p:sp>
        <p:nvSpPr>
          <p:cNvPr id="9" name="Slide Number Placeholder 8">
            <a:extLst>
              <a:ext uri="{FF2B5EF4-FFF2-40B4-BE49-F238E27FC236}">
                <a16:creationId xmlns:a16="http://schemas.microsoft.com/office/drawing/2014/main" id="{7C89A43A-CA07-F390-FFBD-AA6C67C40623}"/>
              </a:ext>
            </a:extLst>
          </p:cNvPr>
          <p:cNvSpPr>
            <a:spLocks noGrp="1"/>
          </p:cNvSpPr>
          <p:nvPr>
            <p:ph type="sldNum" sz="quarter" idx="12"/>
          </p:nvPr>
        </p:nvSpPr>
        <p:spPr/>
        <p:txBody>
          <a:bodyPr/>
          <a:lstStyle/>
          <a:p>
            <a:fld id="{DBB69489-DF73-4A76-950F-93D686310CE9}" type="slidenum">
              <a:rPr lang="en-US" smtClean="0"/>
              <a:t>46</a:t>
            </a:fld>
            <a:endParaRPr lang="en-US"/>
          </a:p>
        </p:txBody>
      </p:sp>
    </p:spTree>
    <p:extLst>
      <p:ext uri="{BB962C8B-B14F-4D97-AF65-F5344CB8AC3E}">
        <p14:creationId xmlns:p14="http://schemas.microsoft.com/office/powerpoint/2010/main" val="67867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67C-4EB8-D3A4-5D9C-F2E72CF6CB65}"/>
              </a:ext>
            </a:extLst>
          </p:cNvPr>
          <p:cNvSpPr>
            <a:spLocks noGrp="1"/>
          </p:cNvSpPr>
          <p:nvPr>
            <p:ph type="title"/>
          </p:nvPr>
        </p:nvSpPr>
        <p:spPr/>
        <p:txBody>
          <a:bodyPr>
            <a:normAutofit/>
          </a:bodyPr>
          <a:lstStyle/>
          <a:p>
            <a:r>
              <a:rPr lang="en-US"/>
              <a:t>Putting it all in Practice – A Case Study</a:t>
            </a:r>
          </a:p>
        </p:txBody>
      </p:sp>
      <p:sp>
        <p:nvSpPr>
          <p:cNvPr id="3" name="Slide Number Placeholder 2">
            <a:extLst>
              <a:ext uri="{FF2B5EF4-FFF2-40B4-BE49-F238E27FC236}">
                <a16:creationId xmlns:a16="http://schemas.microsoft.com/office/drawing/2014/main" id="{85E1E973-E7FC-FC3F-8B1E-DC8F95823AAF}"/>
              </a:ext>
            </a:extLst>
          </p:cNvPr>
          <p:cNvSpPr>
            <a:spLocks noGrp="1"/>
          </p:cNvSpPr>
          <p:nvPr>
            <p:ph type="sldNum" sz="quarter" idx="12"/>
          </p:nvPr>
        </p:nvSpPr>
        <p:spPr/>
        <p:txBody>
          <a:bodyPr/>
          <a:lstStyle/>
          <a:p>
            <a:fld id="{DBB69489-DF73-4A76-950F-93D686310CE9}" type="slidenum">
              <a:rPr lang="en-US" smtClean="0"/>
              <a:t>47</a:t>
            </a:fld>
            <a:endParaRPr lang="en-US"/>
          </a:p>
        </p:txBody>
      </p:sp>
    </p:spTree>
    <p:extLst>
      <p:ext uri="{BB962C8B-B14F-4D97-AF65-F5344CB8AC3E}">
        <p14:creationId xmlns:p14="http://schemas.microsoft.com/office/powerpoint/2010/main" val="4287418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10;&#10;Description automatically generated">
            <a:extLst>
              <a:ext uri="{FF2B5EF4-FFF2-40B4-BE49-F238E27FC236}">
                <a16:creationId xmlns:a16="http://schemas.microsoft.com/office/drawing/2014/main" id="{908E6C93-B632-A1DA-547F-3B74786C67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076" y="723289"/>
            <a:ext cx="3652197" cy="3650979"/>
          </a:xfrm>
          <a:prstGeom prst="rect">
            <a:avLst/>
          </a:prstGeom>
        </p:spPr>
      </p:pic>
      <p:graphicFrame>
        <p:nvGraphicFramePr>
          <p:cNvPr id="5" name="Table 4">
            <a:extLst>
              <a:ext uri="{FF2B5EF4-FFF2-40B4-BE49-F238E27FC236}">
                <a16:creationId xmlns:a16="http://schemas.microsoft.com/office/drawing/2014/main" id="{43633DA8-32D1-71C6-5771-571CBFFB0AE7}"/>
              </a:ext>
            </a:extLst>
          </p:cNvPr>
          <p:cNvGraphicFramePr>
            <a:graphicFrameLocks noGrp="1"/>
          </p:cNvGraphicFramePr>
          <p:nvPr>
            <p:extLst>
              <p:ext uri="{D42A27DB-BD31-4B8C-83A1-F6EECF244321}">
                <p14:modId xmlns:p14="http://schemas.microsoft.com/office/powerpoint/2010/main" val="3295502741"/>
              </p:ext>
            </p:extLst>
          </p:nvPr>
        </p:nvGraphicFramePr>
        <p:xfrm>
          <a:off x="620941" y="4621007"/>
          <a:ext cx="10675876" cy="1584960"/>
        </p:xfrm>
        <a:graphic>
          <a:graphicData uri="http://schemas.openxmlformats.org/drawingml/2006/table">
            <a:tbl>
              <a:tblPr firstRow="1" bandRow="1">
                <a:tableStyleId>{68D230F3-CF80-4859-8CE7-A43EE81993B5}</a:tableStyleId>
              </a:tblPr>
              <a:tblGrid>
                <a:gridCol w="2668969">
                  <a:extLst>
                    <a:ext uri="{9D8B030D-6E8A-4147-A177-3AD203B41FA5}">
                      <a16:colId xmlns:a16="http://schemas.microsoft.com/office/drawing/2014/main" val="4027148997"/>
                    </a:ext>
                  </a:extLst>
                </a:gridCol>
                <a:gridCol w="2668969">
                  <a:extLst>
                    <a:ext uri="{9D8B030D-6E8A-4147-A177-3AD203B41FA5}">
                      <a16:colId xmlns:a16="http://schemas.microsoft.com/office/drawing/2014/main" val="990981529"/>
                    </a:ext>
                  </a:extLst>
                </a:gridCol>
                <a:gridCol w="2668969">
                  <a:extLst>
                    <a:ext uri="{9D8B030D-6E8A-4147-A177-3AD203B41FA5}">
                      <a16:colId xmlns:a16="http://schemas.microsoft.com/office/drawing/2014/main" val="2651796126"/>
                    </a:ext>
                  </a:extLst>
                </a:gridCol>
                <a:gridCol w="2668969">
                  <a:extLst>
                    <a:ext uri="{9D8B030D-6E8A-4147-A177-3AD203B41FA5}">
                      <a16:colId xmlns:a16="http://schemas.microsoft.com/office/drawing/2014/main" val="1578229972"/>
                    </a:ext>
                  </a:extLst>
                </a:gridCol>
              </a:tblGrid>
              <a:tr h="1513228">
                <a:tc>
                  <a:txBody>
                    <a:bodyPr/>
                    <a:lstStyle/>
                    <a:p>
                      <a:r>
                        <a:rPr lang="en-US" sz="1400"/>
                        <a:t>Activities &amp; Hobbies</a:t>
                      </a:r>
                    </a:p>
                    <a:p>
                      <a:pPr marL="285750" lvl="0" indent="-285750">
                        <a:buFont typeface="Arial" panose="020B0604020202020204" pitchFamily="34" charset="0"/>
                        <a:buChar char="•"/>
                      </a:pPr>
                      <a:r>
                        <a:rPr lang="en-US" sz="1400" b="0"/>
                        <a:t>Church</a:t>
                      </a:r>
                    </a:p>
                    <a:p>
                      <a:pPr marL="285750" lvl="0" indent="-285750">
                        <a:buFont typeface="Arial" panose="020B0604020202020204" pitchFamily="34" charset="0"/>
                        <a:buChar char="•"/>
                      </a:pPr>
                      <a:r>
                        <a:rPr lang="en-US" sz="1400" b="0"/>
                        <a:t>Going to the beach</a:t>
                      </a:r>
                    </a:p>
                    <a:p>
                      <a:pPr marL="285750" lvl="0" indent="-285750">
                        <a:buFont typeface="Arial" panose="020B0604020202020204" pitchFamily="34" charset="0"/>
                        <a:buChar char="•"/>
                      </a:pPr>
                      <a:r>
                        <a:rPr lang="en-US" sz="1400" b="0"/>
                        <a:t>Weekly family dinners</a:t>
                      </a:r>
                    </a:p>
                    <a:p>
                      <a:pPr marL="285750" lvl="0" indent="-285750">
                        <a:buFont typeface="Arial" panose="020B0604020202020204" pitchFamily="34" charset="0"/>
                        <a:buChar char="•"/>
                      </a:pPr>
                      <a:r>
                        <a:rPr lang="en-US" sz="1400" b="0"/>
                        <a:t>Family walks, exercise at home</a:t>
                      </a:r>
                      <a:endParaRPr lang="en-US" sz="1400" b="0" i="0"/>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a:t>Health Information</a:t>
                      </a:r>
                    </a:p>
                    <a:p>
                      <a:pPr marL="285750" indent="-285750">
                        <a:buFont typeface="Arial" panose="020B0604020202020204" pitchFamily="34" charset="0"/>
                        <a:buChar char="•"/>
                      </a:pPr>
                      <a:r>
                        <a:rPr lang="en-US" sz="1400" b="0"/>
                        <a:t>Private insurance</a:t>
                      </a:r>
                    </a:p>
                    <a:p>
                      <a:pPr marL="285750" indent="-285750">
                        <a:buFont typeface="Arial" panose="020B0604020202020204" pitchFamily="34" charset="0"/>
                        <a:buChar char="•"/>
                      </a:pPr>
                      <a:r>
                        <a:rPr lang="en-US" sz="1400" b="0"/>
                        <a:t>Medicaid for their daughter</a:t>
                      </a:r>
                    </a:p>
                    <a:p>
                      <a:pPr marL="285750" indent="-285750">
                        <a:buFont typeface="Arial" panose="020B0604020202020204" pitchFamily="34" charset="0"/>
                        <a:buChar char="•"/>
                      </a:pPr>
                      <a:r>
                        <a:rPr lang="en-US" sz="1400" b="0"/>
                        <a:t>Daughter is assigned a care coordinator</a:t>
                      </a:r>
                    </a:p>
                    <a:p>
                      <a:pPr marL="285750" indent="-285750">
                        <a:buFont typeface="Arial" panose="020B0604020202020204" pitchFamily="34" charset="0"/>
                        <a:buChar char="•"/>
                      </a:pPr>
                      <a:r>
                        <a:rPr lang="en-US" sz="1400" b="0"/>
                        <a:t>Daughter’s health fluctuates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r>
                        <a:rPr lang="en-US" sz="1400" b="1"/>
                        <a:t>Gains (with better coordination)</a:t>
                      </a:r>
                    </a:p>
                    <a:p>
                      <a:pPr marL="285750" indent="-285750">
                        <a:buFont typeface="Arial" panose="020B0604020202020204" pitchFamily="34" charset="0"/>
                        <a:buChar char="•"/>
                      </a:pPr>
                      <a:r>
                        <a:rPr lang="en-US" sz="1400" b="0"/>
                        <a:t>More family time</a:t>
                      </a:r>
                    </a:p>
                    <a:p>
                      <a:pPr marL="285750" indent="-285750">
                        <a:buFont typeface="Arial" panose="020B0604020202020204" pitchFamily="34" charset="0"/>
                        <a:buChar char="•"/>
                      </a:pPr>
                      <a:r>
                        <a:rPr lang="en-US" sz="1400" b="0"/>
                        <a:t>Clear communication</a:t>
                      </a:r>
                    </a:p>
                    <a:p>
                      <a:pPr marL="285750" indent="-285750">
                        <a:buFont typeface="Arial" panose="020B0604020202020204" pitchFamily="34" charset="0"/>
                        <a:buChar char="•"/>
                      </a:pPr>
                      <a:r>
                        <a:rPr lang="en-US" sz="1400" b="0"/>
                        <a:t>Shared health goals for their daughter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r>
                        <a:rPr lang="en-US" sz="1400" b="1"/>
                        <a:t>Pains (consequences of poor coordination)</a:t>
                      </a:r>
                    </a:p>
                    <a:p>
                      <a:pPr marL="285750" indent="-285750">
                        <a:buFont typeface="Arial" panose="020B0604020202020204" pitchFamily="34" charset="0"/>
                        <a:buChar char="•"/>
                      </a:pPr>
                      <a:r>
                        <a:rPr lang="en-US" sz="1400" b="0"/>
                        <a:t>Mistrust</a:t>
                      </a:r>
                    </a:p>
                    <a:p>
                      <a:pPr marL="285750" indent="-285750">
                        <a:buFont typeface="Arial" panose="020B0604020202020204" pitchFamily="34" charset="0"/>
                        <a:buChar char="•"/>
                      </a:pPr>
                      <a:r>
                        <a:rPr lang="en-US" sz="1400" b="0"/>
                        <a:t>Frustration</a:t>
                      </a:r>
                    </a:p>
                    <a:p>
                      <a:pPr marL="285750" indent="-285750">
                        <a:buFont typeface="Arial" panose="020B0604020202020204" pitchFamily="34" charset="0"/>
                        <a:buChar char="•"/>
                      </a:pPr>
                      <a:r>
                        <a:rPr lang="en-US" sz="1400" b="0"/>
                        <a:t>Missed opportunities for bonding as a family</a:t>
                      </a:r>
                    </a:p>
                    <a:p>
                      <a:pPr marL="0" indent="0">
                        <a:buFont typeface="Arial" panose="020B0604020202020204" pitchFamily="34" charset="0"/>
                        <a:buNone/>
                      </a:pPr>
                      <a:endParaRPr lang="en-US" sz="1400" b="1" i="1">
                        <a:solidFill>
                          <a:srgbClr val="739A6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04648673"/>
                  </a:ext>
                </a:extLst>
              </a:tr>
            </a:tbl>
          </a:graphicData>
        </a:graphic>
      </p:graphicFrame>
      <p:sp>
        <p:nvSpPr>
          <p:cNvPr id="10" name="Title 9">
            <a:extLst>
              <a:ext uri="{FF2B5EF4-FFF2-40B4-BE49-F238E27FC236}">
                <a16:creationId xmlns:a16="http://schemas.microsoft.com/office/drawing/2014/main" id="{71BFD6D4-51E1-E03E-E05E-706A06385533}"/>
              </a:ext>
            </a:extLst>
          </p:cNvPr>
          <p:cNvSpPr>
            <a:spLocks noGrp="1"/>
          </p:cNvSpPr>
          <p:nvPr>
            <p:ph type="title"/>
          </p:nvPr>
        </p:nvSpPr>
        <p:spPr/>
        <p:txBody>
          <a:bodyPr/>
          <a:lstStyle/>
          <a:p>
            <a:r>
              <a:rPr lang="en-US"/>
              <a:t>Remember The Suarez Family </a:t>
            </a:r>
          </a:p>
        </p:txBody>
      </p:sp>
      <p:grpSp>
        <p:nvGrpSpPr>
          <p:cNvPr id="16" name="Group 15">
            <a:extLst>
              <a:ext uri="{FF2B5EF4-FFF2-40B4-BE49-F238E27FC236}">
                <a16:creationId xmlns:a16="http://schemas.microsoft.com/office/drawing/2014/main" id="{D1EED675-E5C2-EE7B-D168-A2E06D55A0CD}"/>
              </a:ext>
            </a:extLst>
          </p:cNvPr>
          <p:cNvGrpSpPr/>
          <p:nvPr/>
        </p:nvGrpSpPr>
        <p:grpSpPr>
          <a:xfrm>
            <a:off x="6330402" y="862410"/>
            <a:ext cx="5577731" cy="2949867"/>
            <a:chOff x="6595758" y="522704"/>
            <a:chExt cx="5008046" cy="2229755"/>
          </a:xfrm>
        </p:grpSpPr>
        <p:sp>
          <p:nvSpPr>
            <p:cNvPr id="17" name="Speech Bubble: Rectangle 1">
              <a:extLst>
                <a:ext uri="{FF2B5EF4-FFF2-40B4-BE49-F238E27FC236}">
                  <a16:creationId xmlns:a16="http://schemas.microsoft.com/office/drawing/2014/main" id="{0B09A397-30D9-3032-9102-B00F0336029F}"/>
                </a:ext>
              </a:extLst>
            </p:cNvPr>
            <p:cNvSpPr/>
            <p:nvPr/>
          </p:nvSpPr>
          <p:spPr>
            <a:xfrm>
              <a:off x="6704356" y="666484"/>
              <a:ext cx="4710544" cy="1876691"/>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388" h="633151">
                  <a:moveTo>
                    <a:pt x="0" y="0"/>
                  </a:moveTo>
                  <a:lnTo>
                    <a:pt x="1803388" y="0"/>
                  </a:lnTo>
                  <a:lnTo>
                    <a:pt x="1765288" y="633151"/>
                  </a:lnTo>
                  <a:lnTo>
                    <a:pt x="740828" y="633151"/>
                  </a:lnTo>
                  <a:lnTo>
                    <a:pt x="296331" y="633151"/>
                  </a:lnTo>
                  <a:lnTo>
                    <a:pt x="25400" y="633151"/>
                  </a:lnTo>
                  <a:lnTo>
                    <a:pt x="0" y="0"/>
                  </a:lnTo>
                  <a:close/>
                </a:path>
              </a:pathLst>
            </a:custGeom>
            <a:solidFill>
              <a:srgbClr val="00B050">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18" name="Speech Bubble: Rectangle 1">
              <a:extLst>
                <a:ext uri="{FF2B5EF4-FFF2-40B4-BE49-F238E27FC236}">
                  <a16:creationId xmlns:a16="http://schemas.microsoft.com/office/drawing/2014/main" id="{0C215859-EC72-01DA-3AB6-D1E20E07A06C}"/>
                </a:ext>
              </a:extLst>
            </p:cNvPr>
            <p:cNvSpPr/>
            <p:nvPr/>
          </p:nvSpPr>
          <p:spPr>
            <a:xfrm>
              <a:off x="6856756" y="818884"/>
              <a:ext cx="4710544" cy="1876691"/>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388" h="633151">
                  <a:moveTo>
                    <a:pt x="0" y="0"/>
                  </a:moveTo>
                  <a:lnTo>
                    <a:pt x="1803388" y="0"/>
                  </a:lnTo>
                  <a:lnTo>
                    <a:pt x="1765288" y="633151"/>
                  </a:lnTo>
                  <a:lnTo>
                    <a:pt x="740828" y="633151"/>
                  </a:lnTo>
                  <a:lnTo>
                    <a:pt x="296331" y="633151"/>
                  </a:lnTo>
                  <a:lnTo>
                    <a:pt x="25400" y="633151"/>
                  </a:lnTo>
                  <a:lnTo>
                    <a:pt x="0" y="0"/>
                  </a:lnTo>
                  <a:close/>
                </a:path>
              </a:pathLst>
            </a:custGeom>
            <a:solidFill>
              <a:srgbClr val="00B050">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21" name="Rectangle 20">
              <a:extLst>
                <a:ext uri="{FF2B5EF4-FFF2-40B4-BE49-F238E27FC236}">
                  <a16:creationId xmlns:a16="http://schemas.microsoft.com/office/drawing/2014/main" id="{6F261E83-8DA3-4BA4-4CF6-D1ACC29744F8}"/>
                </a:ext>
              </a:extLst>
            </p:cNvPr>
            <p:cNvSpPr/>
            <p:nvPr/>
          </p:nvSpPr>
          <p:spPr>
            <a:xfrm>
              <a:off x="6947520" y="763336"/>
              <a:ext cx="4247242" cy="1814616"/>
            </a:xfrm>
            <a:prstGeom prst="rect">
              <a:avLst/>
            </a:prstGeom>
            <a:noFill/>
          </p:spPr>
          <p:txBody>
            <a:bodyPr wrap="square">
              <a:spAutoFit/>
            </a:bodyPr>
            <a:lstStyle/>
            <a:p>
              <a:pPr defTabSz="912114"/>
              <a:r>
                <a:rPr lang="en-US" sz="1500">
                  <a:solidFill>
                    <a:schemeClr val="bg1"/>
                  </a:solidFill>
                  <a:latin typeface="Calibri Light"/>
                </a:rPr>
                <a:t>We met the Suarez family in Module 1 when they were curious about bringing their daughter home but didn’t know where to start and felt like they kept getting different information from the care team. As the daughter’s Care Coordinator, you began working with them to identify their goals for their daughter using your skills in cultural competency and trauma-informed care to meaningfully engage the family in family-centered care planning and helped get them involved in their daughter’s care team at the nursing facility.</a:t>
              </a:r>
            </a:p>
          </p:txBody>
        </p:sp>
        <p:sp>
          <p:nvSpPr>
            <p:cNvPr id="22" name="Speech Bubble: Rectangle 1">
              <a:extLst>
                <a:ext uri="{FF2B5EF4-FFF2-40B4-BE49-F238E27FC236}">
                  <a16:creationId xmlns:a16="http://schemas.microsoft.com/office/drawing/2014/main" id="{26E272AD-342A-2597-033C-EEB196740908}"/>
                </a:ext>
              </a:extLst>
            </p:cNvPr>
            <p:cNvSpPr/>
            <p:nvPr/>
          </p:nvSpPr>
          <p:spPr>
            <a:xfrm>
              <a:off x="6595758" y="522704"/>
              <a:ext cx="451843" cy="571500"/>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5242 w 1803388"/>
                <a:gd name="connsiteY6" fmla="*/ 144321 h 633151"/>
                <a:gd name="connsiteX7" fmla="*/ 0 w 1803388"/>
                <a:gd name="connsiteY7" fmla="*/ 0 h 633151"/>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296331 w 1803388"/>
                <a:gd name="connsiteY5" fmla="*/ 633247 h 633247"/>
                <a:gd name="connsiteX6" fmla="*/ 25400 w 1803388"/>
                <a:gd name="connsiteY6" fmla="*/ 633247 h 633247"/>
                <a:gd name="connsiteX7" fmla="*/ 5242 w 1803388"/>
                <a:gd name="connsiteY7" fmla="*/ 144417 h 633247"/>
                <a:gd name="connsiteX8" fmla="*/ 0 w 1803388"/>
                <a:gd name="connsiteY8"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296331 w 1803388"/>
                <a:gd name="connsiteY5" fmla="*/ 633247 h 633247"/>
                <a:gd name="connsiteX6" fmla="*/ 5242 w 1803388"/>
                <a:gd name="connsiteY6" fmla="*/ 144417 h 633247"/>
                <a:gd name="connsiteX7" fmla="*/ 0 w 1803388"/>
                <a:gd name="connsiteY7"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5242 w 1803388"/>
                <a:gd name="connsiteY5" fmla="*/ 144417 h 633247"/>
                <a:gd name="connsiteX6" fmla="*/ 0 w 1803388"/>
                <a:gd name="connsiteY6"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5242 w 1803388"/>
                <a:gd name="connsiteY4" fmla="*/ 144417 h 633247"/>
                <a:gd name="connsiteX5" fmla="*/ 0 w 1803388"/>
                <a:gd name="connsiteY5" fmla="*/ 96 h 633247"/>
                <a:gd name="connsiteX0" fmla="*/ 0 w 1803388"/>
                <a:gd name="connsiteY0" fmla="*/ 96 h 144417"/>
                <a:gd name="connsiteX1" fmla="*/ 172984 w 1803388"/>
                <a:gd name="connsiteY1" fmla="*/ 0 h 144417"/>
                <a:gd name="connsiteX2" fmla="*/ 1803388 w 1803388"/>
                <a:gd name="connsiteY2" fmla="*/ 96 h 144417"/>
                <a:gd name="connsiteX3" fmla="*/ 5242 w 1803388"/>
                <a:gd name="connsiteY3" fmla="*/ 144417 h 144417"/>
                <a:gd name="connsiteX4" fmla="*/ 0 w 1803388"/>
                <a:gd name="connsiteY4" fmla="*/ 96 h 144417"/>
                <a:gd name="connsiteX0" fmla="*/ 0 w 172984"/>
                <a:gd name="connsiteY0" fmla="*/ 96 h 144417"/>
                <a:gd name="connsiteX1" fmla="*/ 172984 w 172984"/>
                <a:gd name="connsiteY1" fmla="*/ 0 h 144417"/>
                <a:gd name="connsiteX2" fmla="*/ 5242 w 172984"/>
                <a:gd name="connsiteY2" fmla="*/ 144417 h 144417"/>
                <a:gd name="connsiteX3" fmla="*/ 0 w 172984"/>
                <a:gd name="connsiteY3" fmla="*/ 96 h 144417"/>
              </a:gdLst>
              <a:ahLst/>
              <a:cxnLst>
                <a:cxn ang="0">
                  <a:pos x="connsiteX0" y="connsiteY0"/>
                </a:cxn>
                <a:cxn ang="0">
                  <a:pos x="connsiteX1" y="connsiteY1"/>
                </a:cxn>
                <a:cxn ang="0">
                  <a:pos x="connsiteX2" y="connsiteY2"/>
                </a:cxn>
                <a:cxn ang="0">
                  <a:pos x="connsiteX3" y="connsiteY3"/>
                </a:cxn>
              </a:cxnLst>
              <a:rect l="l" t="t" r="r" b="b"/>
              <a:pathLst>
                <a:path w="172984" h="144417">
                  <a:moveTo>
                    <a:pt x="0" y="96"/>
                  </a:moveTo>
                  <a:lnTo>
                    <a:pt x="172984" y="0"/>
                  </a:lnTo>
                  <a:lnTo>
                    <a:pt x="5242" y="144417"/>
                  </a:lnTo>
                  <a:lnTo>
                    <a:pt x="0" y="96"/>
                  </a:lnTo>
                  <a:close/>
                </a:path>
              </a:pathLst>
            </a:custGeom>
            <a:solidFill>
              <a:schemeClr val="accent3">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23" name="Speech Bubble: Rectangle 1">
              <a:extLst>
                <a:ext uri="{FF2B5EF4-FFF2-40B4-BE49-F238E27FC236}">
                  <a16:creationId xmlns:a16="http://schemas.microsoft.com/office/drawing/2014/main" id="{36996FB7-7CEC-6BA4-7F6B-F5A253FCBA34}"/>
                </a:ext>
              </a:extLst>
            </p:cNvPr>
            <p:cNvSpPr/>
            <p:nvPr/>
          </p:nvSpPr>
          <p:spPr>
            <a:xfrm>
              <a:off x="11121204" y="2219060"/>
              <a:ext cx="482600" cy="533399"/>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 name="connsiteX0" fmla="*/ 0 w 1803388"/>
                <a:gd name="connsiteY0" fmla="*/ 0 h 635016"/>
                <a:gd name="connsiteX1" fmla="*/ 1803388 w 1803388"/>
                <a:gd name="connsiteY1" fmla="*/ 0 h 635016"/>
                <a:gd name="connsiteX2" fmla="*/ 1765288 w 1803388"/>
                <a:gd name="connsiteY2" fmla="*/ 633151 h 635016"/>
                <a:gd name="connsiteX3" fmla="*/ 1582483 w 1803388"/>
                <a:gd name="connsiteY3" fmla="*/ 635016 h 635016"/>
                <a:gd name="connsiteX4" fmla="*/ 740828 w 1803388"/>
                <a:gd name="connsiteY4" fmla="*/ 633151 h 635016"/>
                <a:gd name="connsiteX5" fmla="*/ 296331 w 1803388"/>
                <a:gd name="connsiteY5" fmla="*/ 633151 h 635016"/>
                <a:gd name="connsiteX6" fmla="*/ 25400 w 1803388"/>
                <a:gd name="connsiteY6" fmla="*/ 633151 h 635016"/>
                <a:gd name="connsiteX7" fmla="*/ 0 w 1803388"/>
                <a:gd name="connsiteY7" fmla="*/ 0 h 635016"/>
                <a:gd name="connsiteX0" fmla="*/ 0 w 1803388"/>
                <a:gd name="connsiteY0" fmla="*/ 0 h 635016"/>
                <a:gd name="connsiteX1" fmla="*/ 1803388 w 1803388"/>
                <a:gd name="connsiteY1" fmla="*/ 0 h 635016"/>
                <a:gd name="connsiteX2" fmla="*/ 1767242 w 1803388"/>
                <a:gd name="connsiteY2" fmla="*/ 500227 h 635016"/>
                <a:gd name="connsiteX3" fmla="*/ 1765288 w 1803388"/>
                <a:gd name="connsiteY3" fmla="*/ 633151 h 635016"/>
                <a:gd name="connsiteX4" fmla="*/ 1582483 w 1803388"/>
                <a:gd name="connsiteY4" fmla="*/ 635016 h 635016"/>
                <a:gd name="connsiteX5" fmla="*/ 740828 w 1803388"/>
                <a:gd name="connsiteY5" fmla="*/ 633151 h 635016"/>
                <a:gd name="connsiteX6" fmla="*/ 296331 w 1803388"/>
                <a:gd name="connsiteY6" fmla="*/ 633151 h 635016"/>
                <a:gd name="connsiteX7" fmla="*/ 25400 w 1803388"/>
                <a:gd name="connsiteY7" fmla="*/ 633151 h 635016"/>
                <a:gd name="connsiteX8" fmla="*/ 0 w 1803388"/>
                <a:gd name="connsiteY8" fmla="*/ 0 h 635016"/>
                <a:gd name="connsiteX0" fmla="*/ 0 w 1767242"/>
                <a:gd name="connsiteY0" fmla="*/ 0 h 635016"/>
                <a:gd name="connsiteX1" fmla="*/ 1767242 w 1767242"/>
                <a:gd name="connsiteY1" fmla="*/ 500227 h 635016"/>
                <a:gd name="connsiteX2" fmla="*/ 1765288 w 1767242"/>
                <a:gd name="connsiteY2" fmla="*/ 633151 h 635016"/>
                <a:gd name="connsiteX3" fmla="*/ 1582483 w 1767242"/>
                <a:gd name="connsiteY3" fmla="*/ 635016 h 635016"/>
                <a:gd name="connsiteX4" fmla="*/ 740828 w 1767242"/>
                <a:gd name="connsiteY4" fmla="*/ 633151 h 635016"/>
                <a:gd name="connsiteX5" fmla="*/ 296331 w 1767242"/>
                <a:gd name="connsiteY5" fmla="*/ 633151 h 635016"/>
                <a:gd name="connsiteX6" fmla="*/ 25400 w 1767242"/>
                <a:gd name="connsiteY6" fmla="*/ 633151 h 635016"/>
                <a:gd name="connsiteX7" fmla="*/ 0 w 1767242"/>
                <a:gd name="connsiteY7" fmla="*/ 0 h 635016"/>
                <a:gd name="connsiteX0" fmla="*/ 0 w 1741842"/>
                <a:gd name="connsiteY0" fmla="*/ 132924 h 134789"/>
                <a:gd name="connsiteX1" fmla="*/ 1741842 w 1741842"/>
                <a:gd name="connsiteY1" fmla="*/ 0 h 134789"/>
                <a:gd name="connsiteX2" fmla="*/ 1739888 w 1741842"/>
                <a:gd name="connsiteY2" fmla="*/ 132924 h 134789"/>
                <a:gd name="connsiteX3" fmla="*/ 1557083 w 1741842"/>
                <a:gd name="connsiteY3" fmla="*/ 134789 h 134789"/>
                <a:gd name="connsiteX4" fmla="*/ 715428 w 1741842"/>
                <a:gd name="connsiteY4" fmla="*/ 132924 h 134789"/>
                <a:gd name="connsiteX5" fmla="*/ 270931 w 1741842"/>
                <a:gd name="connsiteY5" fmla="*/ 132924 h 134789"/>
                <a:gd name="connsiteX6" fmla="*/ 0 w 1741842"/>
                <a:gd name="connsiteY6" fmla="*/ 132924 h 134789"/>
                <a:gd name="connsiteX0" fmla="*/ 0 w 1470911"/>
                <a:gd name="connsiteY0" fmla="*/ 132924 h 134789"/>
                <a:gd name="connsiteX1" fmla="*/ 1470911 w 1470911"/>
                <a:gd name="connsiteY1" fmla="*/ 0 h 134789"/>
                <a:gd name="connsiteX2" fmla="*/ 1468957 w 1470911"/>
                <a:gd name="connsiteY2" fmla="*/ 132924 h 134789"/>
                <a:gd name="connsiteX3" fmla="*/ 1286152 w 1470911"/>
                <a:gd name="connsiteY3" fmla="*/ 134789 h 134789"/>
                <a:gd name="connsiteX4" fmla="*/ 444497 w 1470911"/>
                <a:gd name="connsiteY4" fmla="*/ 132924 h 134789"/>
                <a:gd name="connsiteX5" fmla="*/ 0 w 1470911"/>
                <a:gd name="connsiteY5" fmla="*/ 132924 h 134789"/>
                <a:gd name="connsiteX0" fmla="*/ 0 w 1026414"/>
                <a:gd name="connsiteY0" fmla="*/ 132924 h 134789"/>
                <a:gd name="connsiteX1" fmla="*/ 1026414 w 1026414"/>
                <a:gd name="connsiteY1" fmla="*/ 0 h 134789"/>
                <a:gd name="connsiteX2" fmla="*/ 1024460 w 1026414"/>
                <a:gd name="connsiteY2" fmla="*/ 132924 h 134789"/>
                <a:gd name="connsiteX3" fmla="*/ 841655 w 1026414"/>
                <a:gd name="connsiteY3" fmla="*/ 134789 h 134789"/>
                <a:gd name="connsiteX4" fmla="*/ 0 w 1026414"/>
                <a:gd name="connsiteY4" fmla="*/ 132924 h 134789"/>
                <a:gd name="connsiteX0" fmla="*/ 0 w 184759"/>
                <a:gd name="connsiteY0" fmla="*/ 134789 h 134789"/>
                <a:gd name="connsiteX1" fmla="*/ 184759 w 184759"/>
                <a:gd name="connsiteY1" fmla="*/ 0 h 134789"/>
                <a:gd name="connsiteX2" fmla="*/ 182805 w 184759"/>
                <a:gd name="connsiteY2" fmla="*/ 132924 h 134789"/>
                <a:gd name="connsiteX3" fmla="*/ 0 w 184759"/>
                <a:gd name="connsiteY3" fmla="*/ 134789 h 134789"/>
              </a:gdLst>
              <a:ahLst/>
              <a:cxnLst>
                <a:cxn ang="0">
                  <a:pos x="connsiteX0" y="connsiteY0"/>
                </a:cxn>
                <a:cxn ang="0">
                  <a:pos x="connsiteX1" y="connsiteY1"/>
                </a:cxn>
                <a:cxn ang="0">
                  <a:pos x="connsiteX2" y="connsiteY2"/>
                </a:cxn>
                <a:cxn ang="0">
                  <a:pos x="connsiteX3" y="connsiteY3"/>
                </a:cxn>
              </a:cxnLst>
              <a:rect l="l" t="t" r="r" b="b"/>
              <a:pathLst>
                <a:path w="184759" h="134789">
                  <a:moveTo>
                    <a:pt x="0" y="134789"/>
                  </a:moveTo>
                  <a:lnTo>
                    <a:pt x="184759" y="0"/>
                  </a:lnTo>
                  <a:cubicBezTo>
                    <a:pt x="184108" y="44308"/>
                    <a:pt x="183456" y="88616"/>
                    <a:pt x="182805" y="132924"/>
                  </a:cubicBezTo>
                  <a:lnTo>
                    <a:pt x="0" y="134789"/>
                  </a:lnTo>
                  <a:close/>
                </a:path>
              </a:pathLst>
            </a:custGeom>
            <a:solidFill>
              <a:schemeClr val="accent3">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grpSp>
      <p:pic>
        <p:nvPicPr>
          <p:cNvPr id="25" name="Graphic 24" descr="Marker">
            <a:extLst>
              <a:ext uri="{FF2B5EF4-FFF2-40B4-BE49-F238E27FC236}">
                <a16:creationId xmlns:a16="http://schemas.microsoft.com/office/drawing/2014/main" id="{6BC2C020-C580-B052-BC9A-F2003E754A7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483103" y="817299"/>
            <a:ext cx="621464" cy="721838"/>
          </a:xfrm>
          <a:prstGeom prst="rect">
            <a:avLst/>
          </a:prstGeom>
        </p:spPr>
      </p:pic>
      <p:sp>
        <p:nvSpPr>
          <p:cNvPr id="26" name="TextBox 25">
            <a:extLst>
              <a:ext uri="{FF2B5EF4-FFF2-40B4-BE49-F238E27FC236}">
                <a16:creationId xmlns:a16="http://schemas.microsoft.com/office/drawing/2014/main" id="{E3B4063F-0982-49F9-0E07-305EB86420EA}"/>
              </a:ext>
            </a:extLst>
          </p:cNvPr>
          <p:cNvSpPr txBox="1"/>
          <p:nvPr/>
        </p:nvSpPr>
        <p:spPr>
          <a:xfrm>
            <a:off x="3010577" y="822006"/>
            <a:ext cx="2948302" cy="738664"/>
          </a:xfrm>
          <a:prstGeom prst="rect">
            <a:avLst/>
          </a:prstGeom>
          <a:noFill/>
          <a:ln>
            <a:noFill/>
          </a:ln>
        </p:spPr>
        <p:txBody>
          <a:bodyPr wrap="square" rtlCol="0">
            <a:spAutoFit/>
          </a:bodyPr>
          <a:lstStyle/>
          <a:p>
            <a:r>
              <a:rPr lang="en-US" sz="1400">
                <a:solidFill>
                  <a:schemeClr val="tx2"/>
                </a:solidFill>
              </a:rPr>
              <a:t>The family resides in a suburb of Miami, Florida. They share a family vehicle.</a:t>
            </a:r>
          </a:p>
        </p:txBody>
      </p:sp>
      <p:sp>
        <p:nvSpPr>
          <p:cNvPr id="29" name="TextBox 28">
            <a:extLst>
              <a:ext uri="{FF2B5EF4-FFF2-40B4-BE49-F238E27FC236}">
                <a16:creationId xmlns:a16="http://schemas.microsoft.com/office/drawing/2014/main" id="{9F00CA7E-BACF-446A-3522-0C4073A4DF01}"/>
              </a:ext>
            </a:extLst>
          </p:cNvPr>
          <p:cNvSpPr txBox="1"/>
          <p:nvPr/>
        </p:nvSpPr>
        <p:spPr>
          <a:xfrm>
            <a:off x="3010577" y="1505914"/>
            <a:ext cx="3357213" cy="738664"/>
          </a:xfrm>
          <a:prstGeom prst="rect">
            <a:avLst/>
          </a:prstGeom>
          <a:noFill/>
          <a:ln>
            <a:noFill/>
          </a:ln>
        </p:spPr>
        <p:txBody>
          <a:bodyPr wrap="square" rtlCol="0">
            <a:spAutoFit/>
          </a:bodyPr>
          <a:lstStyle/>
          <a:p>
            <a:r>
              <a:rPr lang="en-US" sz="1400">
                <a:solidFill>
                  <a:schemeClr val="tx2"/>
                </a:solidFill>
              </a:rPr>
              <a:t>Mom is a second-generation immigrant from Cuba, with family still residing in Cuba. She works part-time as a hairstylist. </a:t>
            </a:r>
          </a:p>
        </p:txBody>
      </p:sp>
      <p:pic>
        <p:nvPicPr>
          <p:cNvPr id="30" name="Graphic 29" descr="Single gear with solid fill">
            <a:extLst>
              <a:ext uri="{FF2B5EF4-FFF2-40B4-BE49-F238E27FC236}">
                <a16:creationId xmlns:a16="http://schemas.microsoft.com/office/drawing/2014/main" id="{65D53ADE-21AB-5670-E552-A7A12C5EB9A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flipH="1">
            <a:off x="2475648" y="2363888"/>
            <a:ext cx="621464" cy="621464"/>
          </a:xfrm>
          <a:prstGeom prst="rect">
            <a:avLst/>
          </a:prstGeom>
        </p:spPr>
      </p:pic>
      <p:sp>
        <p:nvSpPr>
          <p:cNvPr id="31" name="TextBox 30">
            <a:extLst>
              <a:ext uri="{FF2B5EF4-FFF2-40B4-BE49-F238E27FC236}">
                <a16:creationId xmlns:a16="http://schemas.microsoft.com/office/drawing/2014/main" id="{204CEA51-7DF0-FDFC-0327-1720C7FD01EC}"/>
              </a:ext>
            </a:extLst>
          </p:cNvPr>
          <p:cNvSpPr txBox="1"/>
          <p:nvPr/>
        </p:nvSpPr>
        <p:spPr>
          <a:xfrm>
            <a:off x="2999283" y="2355278"/>
            <a:ext cx="3473666" cy="738664"/>
          </a:xfrm>
          <a:prstGeom prst="rect">
            <a:avLst/>
          </a:prstGeom>
          <a:noFill/>
          <a:ln>
            <a:noFill/>
          </a:ln>
        </p:spPr>
        <p:txBody>
          <a:bodyPr wrap="square" rtlCol="0">
            <a:spAutoFit/>
          </a:bodyPr>
          <a:lstStyle/>
          <a:p>
            <a:r>
              <a:rPr lang="en-US" sz="1400">
                <a:solidFill>
                  <a:schemeClr val="tx2"/>
                </a:solidFill>
              </a:rPr>
              <a:t>Dad is a Florida native, raised in Northern Florida. His mother lives with them in a spare bedroom. He works full-time as a realtor. </a:t>
            </a:r>
          </a:p>
        </p:txBody>
      </p:sp>
      <p:pic>
        <p:nvPicPr>
          <p:cNvPr id="32" name="Graphic 31" descr="Lunch Box with solid fill">
            <a:extLst>
              <a:ext uri="{FF2B5EF4-FFF2-40B4-BE49-F238E27FC236}">
                <a16:creationId xmlns:a16="http://schemas.microsoft.com/office/drawing/2014/main" id="{B1A8084B-9116-4F63-A8DA-76E37685711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flipH="1">
            <a:off x="2483103" y="3305108"/>
            <a:ext cx="621464" cy="621464"/>
          </a:xfrm>
          <a:prstGeom prst="rect">
            <a:avLst/>
          </a:prstGeom>
        </p:spPr>
      </p:pic>
      <p:sp>
        <p:nvSpPr>
          <p:cNvPr id="33" name="TextBox 32">
            <a:extLst>
              <a:ext uri="{FF2B5EF4-FFF2-40B4-BE49-F238E27FC236}">
                <a16:creationId xmlns:a16="http://schemas.microsoft.com/office/drawing/2014/main" id="{68B864B0-6630-F96E-17F7-4E55CE61569F}"/>
              </a:ext>
            </a:extLst>
          </p:cNvPr>
          <p:cNvSpPr txBox="1"/>
          <p:nvPr/>
        </p:nvSpPr>
        <p:spPr>
          <a:xfrm>
            <a:off x="3014825" y="3259968"/>
            <a:ext cx="3271039" cy="954107"/>
          </a:xfrm>
          <a:prstGeom prst="rect">
            <a:avLst/>
          </a:prstGeom>
          <a:noFill/>
          <a:ln>
            <a:noFill/>
          </a:ln>
        </p:spPr>
        <p:txBody>
          <a:bodyPr wrap="square" rtlCol="0">
            <a:spAutoFit/>
          </a:bodyPr>
          <a:lstStyle/>
          <a:p>
            <a:r>
              <a:rPr lang="en-US" sz="1400">
                <a:solidFill>
                  <a:schemeClr val="tx2"/>
                </a:solidFill>
              </a:rPr>
              <a:t>They have two kids together, their son is 4 years old, and their daughter is 7 years old. Their daughter has Spina Bifida and is residing in a nursing facility.</a:t>
            </a:r>
          </a:p>
        </p:txBody>
      </p:sp>
      <p:pic>
        <p:nvPicPr>
          <p:cNvPr id="1026" name="Picture 2" descr="cuba flag from en.wikipedia.org">
            <a:extLst>
              <a:ext uri="{FF2B5EF4-FFF2-40B4-BE49-F238E27FC236}">
                <a16:creationId xmlns:a16="http://schemas.microsoft.com/office/drawing/2014/main" id="{049F9AD6-F936-5862-50C4-2556FA6059D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68450" y="1657205"/>
            <a:ext cx="435860" cy="4358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5A5B77F-EB6E-9C50-5F41-1AA3E2C8F1A6}"/>
              </a:ext>
            </a:extLst>
          </p:cNvPr>
          <p:cNvSpPr>
            <a:spLocks noGrp="1"/>
          </p:cNvSpPr>
          <p:nvPr>
            <p:ph type="sldNum" sz="quarter" idx="12"/>
          </p:nvPr>
        </p:nvSpPr>
        <p:spPr/>
        <p:txBody>
          <a:bodyPr/>
          <a:lstStyle/>
          <a:p>
            <a:fld id="{DBB69489-DF73-4A76-950F-93D686310CE9}" type="slidenum">
              <a:rPr lang="en-US" smtClean="0"/>
              <a:t>48</a:t>
            </a:fld>
            <a:endParaRPr lang="en-US"/>
          </a:p>
        </p:txBody>
      </p:sp>
    </p:spTree>
    <p:extLst>
      <p:ext uri="{BB962C8B-B14F-4D97-AF65-F5344CB8AC3E}">
        <p14:creationId xmlns:p14="http://schemas.microsoft.com/office/powerpoint/2010/main" val="660623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A7A6C56B-D875-3296-15F1-1691B913139B}"/>
              </a:ext>
            </a:extLst>
          </p:cNvPr>
          <p:cNvCxnSpPr>
            <a:cxnSpLocks/>
          </p:cNvCxnSpPr>
          <p:nvPr/>
        </p:nvCxnSpPr>
        <p:spPr>
          <a:xfrm>
            <a:off x="9646920" y="4662833"/>
            <a:ext cx="643675"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7AD4BA5A-A06C-80FF-8C9F-9FE069E9EAFC}"/>
              </a:ext>
            </a:extLst>
          </p:cNvPr>
          <p:cNvSpPr>
            <a:spLocks noGrp="1"/>
          </p:cNvSpPr>
          <p:nvPr>
            <p:ph type="title"/>
          </p:nvPr>
        </p:nvSpPr>
        <p:spPr/>
        <p:txBody>
          <a:bodyPr/>
          <a:lstStyle/>
          <a:p>
            <a:r>
              <a:rPr lang="en-US"/>
              <a:t>Case Study: The Suarez Family</a:t>
            </a:r>
          </a:p>
        </p:txBody>
      </p:sp>
      <p:sp>
        <p:nvSpPr>
          <p:cNvPr id="6" name="Oval 5">
            <a:extLst>
              <a:ext uri="{FF2B5EF4-FFF2-40B4-BE49-F238E27FC236}">
                <a16:creationId xmlns:a16="http://schemas.microsoft.com/office/drawing/2014/main" id="{CB62DEB5-6F40-A39B-089D-757E12B98736}"/>
              </a:ext>
            </a:extLst>
          </p:cNvPr>
          <p:cNvSpPr>
            <a:spLocks noChangeAspect="1"/>
          </p:cNvSpPr>
          <p:nvPr/>
        </p:nvSpPr>
        <p:spPr>
          <a:xfrm>
            <a:off x="5040926" y="4176951"/>
            <a:ext cx="748577" cy="748577"/>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4</a:t>
            </a:r>
          </a:p>
        </p:txBody>
      </p:sp>
      <p:sp>
        <p:nvSpPr>
          <p:cNvPr id="7" name="Text Placeholder 5">
            <a:extLst>
              <a:ext uri="{FF2B5EF4-FFF2-40B4-BE49-F238E27FC236}">
                <a16:creationId xmlns:a16="http://schemas.microsoft.com/office/drawing/2014/main" id="{FE3EBC21-12D8-D366-DA08-C944C0A0D209}"/>
              </a:ext>
            </a:extLst>
          </p:cNvPr>
          <p:cNvSpPr txBox="1">
            <a:spLocks/>
          </p:cNvSpPr>
          <p:nvPr/>
        </p:nvSpPr>
        <p:spPr>
          <a:xfrm>
            <a:off x="905319" y="3068458"/>
            <a:ext cx="3470300" cy="1573203"/>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dirty="0">
                <a:solidFill>
                  <a:schemeClr val="tx2"/>
                </a:solidFill>
                <a:ea typeface="Calibri"/>
                <a:cs typeface="Calibri"/>
              </a:rPr>
              <a:t>Services and Supports for the Child and Family</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What services and supports will this child and family need?</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How will you plan to secure these needed services?</a:t>
            </a:r>
          </a:p>
        </p:txBody>
      </p:sp>
      <p:cxnSp>
        <p:nvCxnSpPr>
          <p:cNvPr id="8" name="Straight Connector 7">
            <a:extLst>
              <a:ext uri="{FF2B5EF4-FFF2-40B4-BE49-F238E27FC236}">
                <a16:creationId xmlns:a16="http://schemas.microsoft.com/office/drawing/2014/main" id="{0BFED668-A6B7-F119-F36F-C1C2B6A7887E}"/>
              </a:ext>
            </a:extLst>
          </p:cNvPr>
          <p:cNvCxnSpPr>
            <a:cxnSpLocks/>
          </p:cNvCxnSpPr>
          <p:nvPr/>
        </p:nvCxnSpPr>
        <p:spPr>
          <a:xfrm>
            <a:off x="8566659" y="2757460"/>
            <a:ext cx="1415541"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236F7774-626C-81A5-48B2-408D8FA29797}"/>
              </a:ext>
            </a:extLst>
          </p:cNvPr>
          <p:cNvSpPr txBox="1">
            <a:spLocks/>
          </p:cNvSpPr>
          <p:nvPr/>
        </p:nvSpPr>
        <p:spPr>
          <a:xfrm>
            <a:off x="4308624" y="1921296"/>
            <a:ext cx="4315415" cy="1412448"/>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a:solidFill>
                  <a:schemeClr val="tx2"/>
                </a:solidFill>
                <a:ea typeface="Calibri"/>
                <a:cs typeface="Calibri"/>
              </a:rPr>
              <a:t>Effective Transition Planning</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can you practice family engagement and family-centered care in transition planning?</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you help facilitate and support the completion of the key components of a readiness assessment? </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What resources do you need to ensure a complete readiness assessment? </a:t>
            </a:r>
          </a:p>
        </p:txBody>
      </p:sp>
      <p:sp>
        <p:nvSpPr>
          <p:cNvPr id="10" name="Text Placeholder 5">
            <a:extLst>
              <a:ext uri="{FF2B5EF4-FFF2-40B4-BE49-F238E27FC236}">
                <a16:creationId xmlns:a16="http://schemas.microsoft.com/office/drawing/2014/main" id="{81622EAB-5A78-F201-9609-71E423799432}"/>
              </a:ext>
            </a:extLst>
          </p:cNvPr>
          <p:cNvSpPr txBox="1">
            <a:spLocks/>
          </p:cNvSpPr>
          <p:nvPr/>
        </p:nvSpPr>
        <p:spPr>
          <a:xfrm>
            <a:off x="5789503" y="4057373"/>
            <a:ext cx="3915752" cy="1210920"/>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a:solidFill>
                  <a:schemeClr val="tx2"/>
                </a:solidFill>
                <a:ea typeface="Calibri"/>
                <a:cs typeface="Calibri"/>
              </a:rPr>
              <a:t>Your Liaising Role as a Care Coordinator in the Transition Planning Process</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Who is part of your multidisciplinary team?</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you effectively communicate with the team?</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you make sure the Suarez family is engaged?</a:t>
            </a:r>
          </a:p>
          <a:p>
            <a:pPr marL="0" lvl="2">
              <a:spcBef>
                <a:spcPts val="0"/>
              </a:spcBef>
              <a:defRPr/>
            </a:pPr>
            <a:endParaRPr lang="en-JM" sz="2095">
              <a:solidFill>
                <a:schemeClr val="tx2"/>
              </a:solidFill>
              <a:ea typeface="Calibri"/>
              <a:cs typeface="Calibri"/>
            </a:endParaRPr>
          </a:p>
          <a:p>
            <a:pPr>
              <a:spcBef>
                <a:spcPts val="0"/>
              </a:spcBef>
              <a:defRPr/>
            </a:pPr>
            <a:endParaRPr lang="en-JM" sz="2095">
              <a:solidFill>
                <a:schemeClr val="tx2"/>
              </a:solidFill>
              <a:ea typeface="Calibri"/>
              <a:cs typeface="Calibri"/>
            </a:endParaRPr>
          </a:p>
        </p:txBody>
      </p:sp>
      <p:sp>
        <p:nvSpPr>
          <p:cNvPr id="11" name="Text Placeholder 5">
            <a:extLst>
              <a:ext uri="{FF2B5EF4-FFF2-40B4-BE49-F238E27FC236}">
                <a16:creationId xmlns:a16="http://schemas.microsoft.com/office/drawing/2014/main" id="{094A0B26-D93C-8F56-C817-069DB6B1BE2F}"/>
              </a:ext>
            </a:extLst>
          </p:cNvPr>
          <p:cNvSpPr txBox="1">
            <a:spLocks/>
          </p:cNvSpPr>
          <p:nvPr/>
        </p:nvSpPr>
        <p:spPr>
          <a:xfrm>
            <a:off x="950352" y="898078"/>
            <a:ext cx="4431060" cy="993639"/>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dirty="0">
                <a:solidFill>
                  <a:schemeClr val="tx2"/>
                </a:solidFill>
                <a:ea typeface="Calibri"/>
                <a:cs typeface="Calibri"/>
              </a:rPr>
              <a:t>Identifying the Most Important Things First:</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Where do you see the biggest issues for their daughter? Their family?</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What will your next interaction with the family look like?</a:t>
            </a:r>
          </a:p>
          <a:p>
            <a:pPr>
              <a:spcBef>
                <a:spcPts val="0"/>
              </a:spcBef>
              <a:defRPr/>
            </a:pPr>
            <a:r>
              <a:rPr lang="en-US" sz="2095" dirty="0">
                <a:solidFill>
                  <a:schemeClr val="tx2"/>
                </a:solidFill>
                <a:ea typeface="Calibri"/>
                <a:cs typeface="Calibri"/>
              </a:rPr>
              <a:t> </a:t>
            </a:r>
            <a:endParaRPr lang="en-JM" sz="2095" dirty="0">
              <a:solidFill>
                <a:schemeClr val="tx2"/>
              </a:solidFill>
              <a:ea typeface="Calibri"/>
              <a:cs typeface="Calibri"/>
            </a:endParaRPr>
          </a:p>
          <a:p>
            <a:pPr>
              <a:spcBef>
                <a:spcPts val="0"/>
              </a:spcBef>
              <a:defRPr/>
            </a:pPr>
            <a:endParaRPr lang="en-JM" sz="2095" dirty="0">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F2735959-ADD8-D610-62B5-C087C1E1DBB8}"/>
              </a:ext>
            </a:extLst>
          </p:cNvPr>
          <p:cNvCxnSpPr>
            <a:cxnSpLocks/>
          </p:cNvCxnSpPr>
          <p:nvPr/>
        </p:nvCxnSpPr>
        <p:spPr>
          <a:xfrm>
            <a:off x="5570441" y="1424883"/>
            <a:ext cx="5363666"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53C6AA-0DDA-FAD7-4A68-A4D57E573811}"/>
              </a:ext>
            </a:extLst>
          </p:cNvPr>
          <p:cNvSpPr>
            <a:spLocks noChangeAspect="1"/>
          </p:cNvSpPr>
          <p:nvPr/>
        </p:nvSpPr>
        <p:spPr>
          <a:xfrm>
            <a:off x="150342" y="898078"/>
            <a:ext cx="748577" cy="74857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1</a:t>
            </a:r>
          </a:p>
        </p:txBody>
      </p:sp>
      <p:sp>
        <p:nvSpPr>
          <p:cNvPr id="14" name="Oval 13">
            <a:extLst>
              <a:ext uri="{FF2B5EF4-FFF2-40B4-BE49-F238E27FC236}">
                <a16:creationId xmlns:a16="http://schemas.microsoft.com/office/drawing/2014/main" id="{D4025C64-0A24-65F3-DB42-C15BBCBE68A5}"/>
              </a:ext>
            </a:extLst>
          </p:cNvPr>
          <p:cNvSpPr>
            <a:spLocks noChangeAspect="1"/>
          </p:cNvSpPr>
          <p:nvPr/>
        </p:nvSpPr>
        <p:spPr>
          <a:xfrm>
            <a:off x="3569662" y="2075708"/>
            <a:ext cx="748577" cy="748577"/>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2</a:t>
            </a:r>
          </a:p>
        </p:txBody>
      </p:sp>
      <p:sp>
        <p:nvSpPr>
          <p:cNvPr id="15" name="Oval 14">
            <a:extLst>
              <a:ext uri="{FF2B5EF4-FFF2-40B4-BE49-F238E27FC236}">
                <a16:creationId xmlns:a16="http://schemas.microsoft.com/office/drawing/2014/main" id="{5D79DA61-2E5E-F11F-10F9-59EF969B1520}"/>
              </a:ext>
            </a:extLst>
          </p:cNvPr>
          <p:cNvSpPr>
            <a:spLocks noChangeAspect="1"/>
          </p:cNvSpPr>
          <p:nvPr/>
        </p:nvSpPr>
        <p:spPr>
          <a:xfrm>
            <a:off x="145774" y="3073430"/>
            <a:ext cx="748577" cy="748577"/>
          </a:xfrm>
          <a:prstGeom prst="ellipse">
            <a:avLst/>
          </a:prstGeom>
          <a:solidFill>
            <a:srgbClr val="5793C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3</a:t>
            </a:r>
          </a:p>
        </p:txBody>
      </p:sp>
      <p:cxnSp>
        <p:nvCxnSpPr>
          <p:cNvPr id="23" name="Straight Connector 22">
            <a:extLst>
              <a:ext uri="{FF2B5EF4-FFF2-40B4-BE49-F238E27FC236}">
                <a16:creationId xmlns:a16="http://schemas.microsoft.com/office/drawing/2014/main" id="{14D39E95-21D9-7FD2-D7CC-5F1737DB5869}"/>
              </a:ext>
            </a:extLst>
          </p:cNvPr>
          <p:cNvCxnSpPr>
            <a:cxnSpLocks/>
          </p:cNvCxnSpPr>
          <p:nvPr/>
        </p:nvCxnSpPr>
        <p:spPr>
          <a:xfrm>
            <a:off x="3943950" y="3948202"/>
            <a:ext cx="6059268"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0C2BA29C-78FE-26B0-3438-660470C529BB}"/>
              </a:ext>
            </a:extLst>
          </p:cNvPr>
          <p:cNvSpPr>
            <a:spLocks noChangeAspect="1"/>
          </p:cNvSpPr>
          <p:nvPr/>
        </p:nvSpPr>
        <p:spPr>
          <a:xfrm>
            <a:off x="145773" y="5053372"/>
            <a:ext cx="748577" cy="74857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5</a:t>
            </a:r>
          </a:p>
        </p:txBody>
      </p:sp>
      <p:sp>
        <p:nvSpPr>
          <p:cNvPr id="29" name="Text Placeholder 5">
            <a:extLst>
              <a:ext uri="{FF2B5EF4-FFF2-40B4-BE49-F238E27FC236}">
                <a16:creationId xmlns:a16="http://schemas.microsoft.com/office/drawing/2014/main" id="{40B296A2-D6B8-8199-844D-2F053DACACD2}"/>
              </a:ext>
            </a:extLst>
          </p:cNvPr>
          <p:cNvSpPr txBox="1">
            <a:spLocks/>
          </p:cNvSpPr>
          <p:nvPr/>
        </p:nvSpPr>
        <p:spPr>
          <a:xfrm>
            <a:off x="905319" y="4899298"/>
            <a:ext cx="4298844" cy="1210920"/>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dirty="0">
                <a:solidFill>
                  <a:schemeClr val="tx2"/>
                </a:solidFill>
                <a:ea typeface="Calibri"/>
                <a:cs typeface="Calibri"/>
              </a:rPr>
              <a:t>Removing Barriers to Community Integration</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What barriers do you anticipate this family will encounter?</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How will you plan to solve them? Who will you need to involve?</a:t>
            </a:r>
          </a:p>
          <a:p>
            <a:pPr>
              <a:spcBef>
                <a:spcPts val="0"/>
              </a:spcBef>
              <a:defRPr/>
            </a:pPr>
            <a:endParaRPr lang="en-JM" sz="2095" dirty="0">
              <a:solidFill>
                <a:schemeClr val="tx2"/>
              </a:solidFill>
              <a:ea typeface="Calibri"/>
              <a:cs typeface="Calibri"/>
            </a:endParaRPr>
          </a:p>
        </p:txBody>
      </p:sp>
      <p:cxnSp>
        <p:nvCxnSpPr>
          <p:cNvPr id="30" name="Straight Connector 29">
            <a:extLst>
              <a:ext uri="{FF2B5EF4-FFF2-40B4-BE49-F238E27FC236}">
                <a16:creationId xmlns:a16="http://schemas.microsoft.com/office/drawing/2014/main" id="{0F60BDED-36FC-316E-4AE3-20D8F36F01F2}"/>
              </a:ext>
            </a:extLst>
          </p:cNvPr>
          <p:cNvCxnSpPr>
            <a:cxnSpLocks/>
          </p:cNvCxnSpPr>
          <p:nvPr/>
        </p:nvCxnSpPr>
        <p:spPr>
          <a:xfrm>
            <a:off x="3943950" y="6356350"/>
            <a:ext cx="6346645"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Text Placeholder 5">
            <a:extLst>
              <a:ext uri="{FF2B5EF4-FFF2-40B4-BE49-F238E27FC236}">
                <a16:creationId xmlns:a16="http://schemas.microsoft.com/office/drawing/2014/main" id="{3127FEA3-A57C-2990-F7A2-A6CCFFD9FC4C}"/>
              </a:ext>
            </a:extLst>
          </p:cNvPr>
          <p:cNvSpPr txBox="1">
            <a:spLocks/>
          </p:cNvSpPr>
          <p:nvPr/>
        </p:nvSpPr>
        <p:spPr>
          <a:xfrm>
            <a:off x="6540301" y="67896"/>
            <a:ext cx="4103315" cy="1167083"/>
          </a:xfrm>
          <a:prstGeom prst="rect">
            <a:avLst/>
          </a:prstGeom>
          <a:solidFill>
            <a:schemeClr val="bg1"/>
          </a:solidFill>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800" b="1">
                <a:solidFill>
                  <a:srgbClr val="5BC28B"/>
                </a:solidFill>
                <a:ea typeface="Calibri"/>
                <a:cs typeface="Calibri"/>
              </a:rPr>
              <a:t>YOU</a:t>
            </a:r>
            <a:r>
              <a:rPr lang="en-US" sz="1600" b="1">
                <a:solidFill>
                  <a:schemeClr val="tx2"/>
                </a:solidFill>
                <a:ea typeface="Calibri"/>
                <a:cs typeface="Calibri"/>
              </a:rPr>
              <a:t> are the Care Coordinator in this scenario. What happens next? Think through these questions and write down any ideas that stick out to you. </a:t>
            </a:r>
            <a:endParaRPr lang="en-US" sz="1600">
              <a:solidFill>
                <a:schemeClr val="tx2"/>
              </a:solidFill>
              <a:ea typeface="Calibri"/>
              <a:cs typeface="Calibri"/>
            </a:endParaRPr>
          </a:p>
          <a:p>
            <a:pPr>
              <a:spcBef>
                <a:spcPts val="0"/>
              </a:spcBef>
              <a:defRPr/>
            </a:pPr>
            <a:r>
              <a:rPr lang="en-US" sz="2095">
                <a:solidFill>
                  <a:schemeClr val="tx2"/>
                </a:solidFill>
                <a:ea typeface="Calibri"/>
                <a:cs typeface="Calibri"/>
              </a:rPr>
              <a:t> </a:t>
            </a:r>
            <a:endParaRPr lang="en-JM" sz="2095">
              <a:solidFill>
                <a:schemeClr val="tx2"/>
              </a:solidFill>
              <a:ea typeface="Calibri"/>
              <a:cs typeface="Calibri"/>
            </a:endParaRPr>
          </a:p>
          <a:p>
            <a:pPr>
              <a:spcBef>
                <a:spcPts val="0"/>
              </a:spcBef>
              <a:defRPr/>
            </a:pPr>
            <a:endParaRPr lang="en-JM" sz="2095">
              <a:solidFill>
                <a:schemeClr val="tx2"/>
              </a:solidFill>
              <a:ea typeface="Calibri"/>
              <a:cs typeface="Calibri"/>
            </a:endParaRPr>
          </a:p>
        </p:txBody>
      </p:sp>
      <p:pic>
        <p:nvPicPr>
          <p:cNvPr id="16" name="Picture 15" descr="A cartoon of a person&#10;&#10;Description automatically generated">
            <a:extLst>
              <a:ext uri="{FF2B5EF4-FFF2-40B4-BE49-F238E27FC236}">
                <a16:creationId xmlns:a16="http://schemas.microsoft.com/office/drawing/2014/main" id="{D71ABCBF-78DF-5181-B264-F9BAB91260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86656" y="-14673"/>
            <a:ext cx="3470300" cy="6596541"/>
          </a:xfrm>
          <a:prstGeom prst="rect">
            <a:avLst/>
          </a:prstGeom>
        </p:spPr>
      </p:pic>
      <p:sp>
        <p:nvSpPr>
          <p:cNvPr id="2" name="Slide Number Placeholder 1">
            <a:extLst>
              <a:ext uri="{FF2B5EF4-FFF2-40B4-BE49-F238E27FC236}">
                <a16:creationId xmlns:a16="http://schemas.microsoft.com/office/drawing/2014/main" id="{9F87BB46-7F3D-38E4-EA77-123F696C8300}"/>
              </a:ext>
            </a:extLst>
          </p:cNvPr>
          <p:cNvSpPr>
            <a:spLocks noGrp="1"/>
          </p:cNvSpPr>
          <p:nvPr>
            <p:ph type="sldNum" sz="quarter" idx="12"/>
          </p:nvPr>
        </p:nvSpPr>
        <p:spPr/>
        <p:txBody>
          <a:bodyPr/>
          <a:lstStyle/>
          <a:p>
            <a:fld id="{DBB69489-DF73-4A76-950F-93D686310CE9}" type="slidenum">
              <a:rPr lang="en-US" smtClean="0"/>
              <a:t>49</a:t>
            </a:fld>
            <a:endParaRPr lang="en-US"/>
          </a:p>
        </p:txBody>
      </p:sp>
    </p:spTree>
    <p:extLst>
      <p:ext uri="{BB962C8B-B14F-4D97-AF65-F5344CB8AC3E}">
        <p14:creationId xmlns:p14="http://schemas.microsoft.com/office/powerpoint/2010/main" val="284536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OBJECTIVES</a:t>
            </a:r>
          </a:p>
        </p:txBody>
      </p:sp>
      <p:graphicFrame>
        <p:nvGraphicFramePr>
          <p:cNvPr id="9" name="Diagram 8">
            <a:extLst>
              <a:ext uri="{FF2B5EF4-FFF2-40B4-BE49-F238E27FC236}">
                <a16:creationId xmlns:a16="http://schemas.microsoft.com/office/drawing/2014/main" id="{B5FE7630-6CBA-FE55-782B-2A35B3A39BFC}"/>
              </a:ext>
            </a:extLst>
          </p:cNvPr>
          <p:cNvGraphicFramePr/>
          <p:nvPr>
            <p:extLst>
              <p:ext uri="{D42A27DB-BD31-4B8C-83A1-F6EECF244321}">
                <p14:modId xmlns:p14="http://schemas.microsoft.com/office/powerpoint/2010/main" val="13841713"/>
              </p:ext>
            </p:extLst>
          </p:nvPr>
        </p:nvGraphicFramePr>
        <p:xfrm>
          <a:off x="559706" y="1195330"/>
          <a:ext cx="11360151" cy="514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Magnifying glass with solid fill">
            <a:extLst>
              <a:ext uri="{FF2B5EF4-FFF2-40B4-BE49-F238E27FC236}">
                <a16:creationId xmlns:a16="http://schemas.microsoft.com/office/drawing/2014/main" id="{D1889258-294B-A493-2A6C-595ED0EDA0E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5347" y="2039357"/>
            <a:ext cx="1169501" cy="1169501"/>
          </a:xfrm>
          <a:prstGeom prst="rect">
            <a:avLst/>
          </a:prstGeom>
        </p:spPr>
      </p:pic>
      <p:pic>
        <p:nvPicPr>
          <p:cNvPr id="13" name="Graphic 12" descr="Lightbulb and gear outline">
            <a:extLst>
              <a:ext uri="{FF2B5EF4-FFF2-40B4-BE49-F238E27FC236}">
                <a16:creationId xmlns:a16="http://schemas.microsoft.com/office/drawing/2014/main" id="{B372C319-5E57-739D-995C-863E67F87B2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879669" y="4537072"/>
            <a:ext cx="1495309" cy="1495309"/>
          </a:xfrm>
          <a:prstGeom prst="rect">
            <a:avLst/>
          </a:prstGeom>
        </p:spPr>
      </p:pic>
      <p:pic>
        <p:nvPicPr>
          <p:cNvPr id="6" name="Graphic 5" descr="Care outline">
            <a:extLst>
              <a:ext uri="{FF2B5EF4-FFF2-40B4-BE49-F238E27FC236}">
                <a16:creationId xmlns:a16="http://schemas.microsoft.com/office/drawing/2014/main" id="{C570D422-502F-E443-B486-186A0695E02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9323437" y="1854789"/>
            <a:ext cx="1317525" cy="1317525"/>
          </a:xfrm>
          <a:prstGeom prst="rect">
            <a:avLst/>
          </a:prstGeom>
        </p:spPr>
      </p:pic>
      <p:sp>
        <p:nvSpPr>
          <p:cNvPr id="2" name="Text Placeholder 4">
            <a:extLst>
              <a:ext uri="{FF2B5EF4-FFF2-40B4-BE49-F238E27FC236}">
                <a16:creationId xmlns:a16="http://schemas.microsoft.com/office/drawing/2014/main" id="{F4192F24-D176-D60B-553B-B03A1562FDD4}"/>
              </a:ext>
            </a:extLst>
          </p:cNvPr>
          <p:cNvSpPr>
            <a:spLocks noGrp="1"/>
          </p:cNvSpPr>
          <p:nvPr>
            <p:ph type="body" sz="quarter" idx="13"/>
          </p:nvPr>
        </p:nvSpPr>
        <p:spPr>
          <a:xfrm>
            <a:off x="559706" y="939384"/>
            <a:ext cx="10515600" cy="365125"/>
          </a:xfrm>
        </p:spPr>
        <p:txBody>
          <a:bodyPr>
            <a:normAutofit lnSpcReduction="10000"/>
          </a:bodyPr>
          <a:lstStyle/>
          <a:p>
            <a:r>
              <a:rPr lang="en-US" sz="2000"/>
              <a:t>At the end of this training, you will be able to:</a:t>
            </a:r>
          </a:p>
        </p:txBody>
      </p:sp>
      <p:pic>
        <p:nvPicPr>
          <p:cNvPr id="14" name="Graphic 13" descr="Boardroom with solid fill">
            <a:extLst>
              <a:ext uri="{FF2B5EF4-FFF2-40B4-BE49-F238E27FC236}">
                <a16:creationId xmlns:a16="http://schemas.microsoft.com/office/drawing/2014/main" id="{EC895289-776C-F6BD-4D3C-6B3027AD090E}"/>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095999" y="1381293"/>
            <a:ext cx="1624242" cy="1624242"/>
          </a:xfrm>
          <a:prstGeom prst="rect">
            <a:avLst/>
          </a:prstGeom>
        </p:spPr>
      </p:pic>
      <p:sp>
        <p:nvSpPr>
          <p:cNvPr id="5" name="Slide Number Placeholder 4">
            <a:extLst>
              <a:ext uri="{FF2B5EF4-FFF2-40B4-BE49-F238E27FC236}">
                <a16:creationId xmlns:a16="http://schemas.microsoft.com/office/drawing/2014/main" id="{3694467C-B0C0-8753-68BC-037A3C42108A}"/>
              </a:ext>
            </a:extLst>
          </p:cNvPr>
          <p:cNvSpPr>
            <a:spLocks noGrp="1"/>
          </p:cNvSpPr>
          <p:nvPr>
            <p:ph type="sldNum" sz="quarter" idx="12"/>
          </p:nvPr>
        </p:nvSpPr>
        <p:spPr/>
        <p:txBody>
          <a:bodyPr/>
          <a:lstStyle/>
          <a:p>
            <a:fld id="{DBB69489-DF73-4A76-950F-93D686310CE9}" type="slidenum">
              <a:rPr lang="en-US" smtClean="0"/>
              <a:t>5</a:t>
            </a:fld>
            <a:endParaRPr lang="en-US"/>
          </a:p>
        </p:txBody>
      </p:sp>
    </p:spTree>
    <p:extLst>
      <p:ext uri="{BB962C8B-B14F-4D97-AF65-F5344CB8AC3E}">
        <p14:creationId xmlns:p14="http://schemas.microsoft.com/office/powerpoint/2010/main" val="1983407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FFC9E1C4-C287-BABF-A80C-E70876E2F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2335" y="-67098"/>
            <a:ext cx="3652197" cy="3650979"/>
          </a:xfrm>
          <a:prstGeom prst="rect">
            <a:avLst/>
          </a:prstGeom>
        </p:spPr>
      </p:pic>
      <p:sp>
        <p:nvSpPr>
          <p:cNvPr id="5" name="Rectangle 4">
            <a:extLst>
              <a:ext uri="{FF2B5EF4-FFF2-40B4-BE49-F238E27FC236}">
                <a16:creationId xmlns:a16="http://schemas.microsoft.com/office/drawing/2014/main" id="{685F4AF9-8D60-B90A-3E82-B214BC7AF9E5}"/>
              </a:ext>
            </a:extLst>
          </p:cNvPr>
          <p:cNvSpPr/>
          <p:nvPr/>
        </p:nvSpPr>
        <p:spPr>
          <a:xfrm>
            <a:off x="0" y="2705859"/>
            <a:ext cx="12161838" cy="3650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3687503" y="-2739515"/>
            <a:ext cx="10515600" cy="1778816"/>
          </a:xfrm>
        </p:spPr>
        <p:txBody>
          <a:bodyPr>
            <a:normAutofit/>
          </a:bodyPr>
          <a:lstStyle/>
          <a:p>
            <a:pPr lvl="1"/>
            <a:r>
              <a:rPr lang="en-US"/>
              <a:t>Daughter’s Medical History and Current Needs:</a:t>
            </a:r>
          </a:p>
          <a:p>
            <a:pPr lvl="1"/>
            <a:r>
              <a:rPr lang="en-US"/>
              <a:t>The Suarez’ family’s goals:</a:t>
            </a:r>
          </a:p>
          <a:p>
            <a:pPr marL="457200" lvl="1" indent="0">
              <a:buNone/>
            </a:pPr>
            <a:endParaRPr lang="en-US"/>
          </a:p>
          <a:p>
            <a:pPr marL="457200" lvl="1" indent="0">
              <a:buNone/>
            </a:pPr>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CASE STUDY: The Suarez Family</a:t>
            </a:r>
          </a:p>
        </p:txBody>
      </p:sp>
      <p:sp>
        <p:nvSpPr>
          <p:cNvPr id="6" name="Rectangle 5">
            <a:extLst>
              <a:ext uri="{FF2B5EF4-FFF2-40B4-BE49-F238E27FC236}">
                <a16:creationId xmlns:a16="http://schemas.microsoft.com/office/drawing/2014/main" id="{C239A1F7-4B85-F020-C7D5-46F34162784B}"/>
              </a:ext>
            </a:extLst>
          </p:cNvPr>
          <p:cNvSpPr/>
          <p:nvPr/>
        </p:nvSpPr>
        <p:spPr>
          <a:xfrm>
            <a:off x="152400" y="2566962"/>
            <a:ext cx="12009438" cy="365049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AA05F1CE-73B7-6617-E913-ADE5B03C20A8}"/>
              </a:ext>
            </a:extLst>
          </p:cNvPr>
          <p:cNvSpPr/>
          <p:nvPr/>
        </p:nvSpPr>
        <p:spPr>
          <a:xfrm>
            <a:off x="333123" y="2928009"/>
            <a:ext cx="5747796" cy="2928395"/>
          </a:xfrm>
          <a:prstGeom prst="parallelogram">
            <a:avLst/>
          </a:pr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C4CA17-A393-DD44-737D-73F866340D50}"/>
              </a:ext>
            </a:extLst>
          </p:cNvPr>
          <p:cNvSpPr txBox="1"/>
          <p:nvPr/>
        </p:nvSpPr>
        <p:spPr>
          <a:xfrm>
            <a:off x="958008" y="3115332"/>
            <a:ext cx="4609224"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rPr>
              <a:t>Uses a wheelchair and has leg braces</a:t>
            </a:r>
          </a:p>
          <a:p>
            <a:pPr marL="285750" indent="-285750">
              <a:buFont typeface="Arial" panose="020B0604020202020204" pitchFamily="34" charset="0"/>
              <a:buChar char="•"/>
            </a:pPr>
            <a:r>
              <a:rPr lang="en-US" sz="2000" dirty="0">
                <a:solidFill>
                  <a:schemeClr val="tx2"/>
                </a:solidFill>
              </a:rPr>
              <a:t>One person assist for transfers</a:t>
            </a:r>
          </a:p>
          <a:p>
            <a:pPr marL="285750" indent="-285750">
              <a:buFont typeface="Arial" panose="020B0604020202020204" pitchFamily="34" charset="0"/>
              <a:buChar char="•"/>
            </a:pPr>
            <a:r>
              <a:rPr lang="en-US" sz="2000" dirty="0">
                <a:solidFill>
                  <a:schemeClr val="tx2"/>
                </a:solidFill>
              </a:rPr>
              <a:t>Uses a straight catheter and diapers</a:t>
            </a:r>
          </a:p>
          <a:p>
            <a:pPr marL="285750" indent="-285750">
              <a:buFont typeface="Arial" panose="020B0604020202020204" pitchFamily="34" charset="0"/>
              <a:buChar char="•"/>
            </a:pPr>
            <a:r>
              <a:rPr lang="en-US" sz="2000" dirty="0">
                <a:solidFill>
                  <a:schemeClr val="tx2"/>
                </a:solidFill>
              </a:rPr>
              <a:t>Hydrocephaly (shunt in place)</a:t>
            </a:r>
          </a:p>
          <a:p>
            <a:pPr marL="285750" indent="-285750">
              <a:buFont typeface="Arial" panose="020B0604020202020204" pitchFamily="34" charset="0"/>
              <a:buChar char="•"/>
            </a:pPr>
            <a:r>
              <a:rPr lang="en-US" sz="2000" dirty="0">
                <a:solidFill>
                  <a:schemeClr val="tx2"/>
                </a:solidFill>
              </a:rPr>
              <a:t>Trouble swallowing</a:t>
            </a:r>
          </a:p>
          <a:p>
            <a:pPr marL="285750" indent="-285750">
              <a:buFont typeface="Arial" panose="020B0604020202020204" pitchFamily="34" charset="0"/>
              <a:buChar char="•"/>
            </a:pPr>
            <a:r>
              <a:rPr lang="en-US" sz="2000" dirty="0">
                <a:solidFill>
                  <a:schemeClr val="tx2"/>
                </a:solidFill>
              </a:rPr>
              <a:t>Central Apnea – requires bi-PAP at night</a:t>
            </a:r>
          </a:p>
          <a:p>
            <a:pPr marL="285750" indent="-285750">
              <a:buFont typeface="Arial" panose="020B0604020202020204" pitchFamily="34" charset="0"/>
              <a:buChar char="•"/>
            </a:pPr>
            <a:r>
              <a:rPr lang="en-US" sz="2000" dirty="0">
                <a:solidFill>
                  <a:schemeClr val="tx2"/>
                </a:solidFill>
              </a:rPr>
              <a:t>Medications: Oxybutynin, Amoxicillin</a:t>
            </a:r>
          </a:p>
          <a:p>
            <a:pPr marL="285750" indent="-285750">
              <a:buFont typeface="Arial" panose="020B0604020202020204" pitchFamily="34" charset="0"/>
              <a:buChar char="•"/>
            </a:pPr>
            <a:r>
              <a:rPr lang="en-US" sz="2000" dirty="0">
                <a:solidFill>
                  <a:schemeClr val="tx2"/>
                </a:solidFill>
              </a:rPr>
              <a:t>Allergies: Latex</a:t>
            </a:r>
          </a:p>
          <a:p>
            <a:endParaRPr lang="en-US" dirty="0"/>
          </a:p>
        </p:txBody>
      </p:sp>
      <p:sp>
        <p:nvSpPr>
          <p:cNvPr id="9" name="Parallelogram 8">
            <a:extLst>
              <a:ext uri="{FF2B5EF4-FFF2-40B4-BE49-F238E27FC236}">
                <a16:creationId xmlns:a16="http://schemas.microsoft.com/office/drawing/2014/main" id="{B1EF46C3-2732-DD8B-5329-D135858D1678}"/>
              </a:ext>
            </a:extLst>
          </p:cNvPr>
          <p:cNvSpPr/>
          <p:nvPr/>
        </p:nvSpPr>
        <p:spPr>
          <a:xfrm>
            <a:off x="6233319" y="2928009"/>
            <a:ext cx="5747796" cy="2928395"/>
          </a:xfrm>
          <a:prstGeom prst="parallelogram">
            <a:avLst/>
          </a:pr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43A74AA-A9CA-2040-ED2D-22A76D0C2FC3}"/>
              </a:ext>
            </a:extLst>
          </p:cNvPr>
          <p:cNvSpPr txBox="1"/>
          <p:nvPr/>
        </p:nvSpPr>
        <p:spPr>
          <a:xfrm>
            <a:off x="7000624" y="3238442"/>
            <a:ext cx="4213185"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rPr>
              <a:t>Daughter wants to attend school</a:t>
            </a:r>
          </a:p>
          <a:p>
            <a:pPr marL="285750" indent="-285750">
              <a:buFont typeface="Arial" panose="020B0604020202020204" pitchFamily="34" charset="0"/>
              <a:buChar char="•"/>
            </a:pPr>
            <a:r>
              <a:rPr lang="en-US" sz="2000" dirty="0">
                <a:solidFill>
                  <a:schemeClr val="tx2"/>
                </a:solidFill>
              </a:rPr>
              <a:t>Parents want daughter home so she can enjoy family time: meals with extended family, church gatherings, walks, and day trips to the beach</a:t>
            </a:r>
          </a:p>
          <a:p>
            <a:endParaRPr lang="en-US" dirty="0"/>
          </a:p>
        </p:txBody>
      </p:sp>
      <p:sp>
        <p:nvSpPr>
          <p:cNvPr id="11" name="TextBox 10">
            <a:extLst>
              <a:ext uri="{FF2B5EF4-FFF2-40B4-BE49-F238E27FC236}">
                <a16:creationId xmlns:a16="http://schemas.microsoft.com/office/drawing/2014/main" id="{4C346391-9A79-F52E-8C82-99DF18A4A51D}"/>
              </a:ext>
            </a:extLst>
          </p:cNvPr>
          <p:cNvSpPr txBox="1"/>
          <p:nvPr/>
        </p:nvSpPr>
        <p:spPr>
          <a:xfrm>
            <a:off x="1345996" y="1835005"/>
            <a:ext cx="4363656" cy="954107"/>
          </a:xfrm>
          <a:prstGeom prst="rect">
            <a:avLst/>
          </a:prstGeom>
          <a:solidFill>
            <a:schemeClr val="bg1">
              <a:alpha val="65741"/>
            </a:schemeClr>
          </a:solidFill>
          <a:ln>
            <a:solidFill>
              <a:schemeClr val="accent1"/>
            </a:solidFill>
          </a:ln>
        </p:spPr>
        <p:txBody>
          <a:bodyPr wrap="square" rtlCol="0">
            <a:spAutoFit/>
          </a:bodyPr>
          <a:lstStyle/>
          <a:p>
            <a:pPr algn="ctr"/>
            <a:r>
              <a:rPr lang="en-US" sz="2800" b="1">
                <a:solidFill>
                  <a:schemeClr val="tx2"/>
                </a:solidFill>
                <a:latin typeface="+mj-lt"/>
              </a:rPr>
              <a:t>Daughter’s Medical History and Current Needs</a:t>
            </a:r>
          </a:p>
        </p:txBody>
      </p:sp>
      <p:sp>
        <p:nvSpPr>
          <p:cNvPr id="12" name="TextBox 11">
            <a:extLst>
              <a:ext uri="{FF2B5EF4-FFF2-40B4-BE49-F238E27FC236}">
                <a16:creationId xmlns:a16="http://schemas.microsoft.com/office/drawing/2014/main" id="{34A5D811-122C-DFE6-4644-6A55F78D0CE9}"/>
              </a:ext>
            </a:extLst>
          </p:cNvPr>
          <p:cNvSpPr txBox="1"/>
          <p:nvPr/>
        </p:nvSpPr>
        <p:spPr>
          <a:xfrm>
            <a:off x="7173444" y="2216288"/>
            <a:ext cx="4363656" cy="523220"/>
          </a:xfrm>
          <a:prstGeom prst="rect">
            <a:avLst/>
          </a:prstGeom>
          <a:solidFill>
            <a:schemeClr val="bg1">
              <a:alpha val="65741"/>
            </a:schemeClr>
          </a:solidFill>
          <a:ln>
            <a:solidFill>
              <a:schemeClr val="accent1"/>
            </a:solidFill>
          </a:ln>
        </p:spPr>
        <p:txBody>
          <a:bodyPr wrap="square" rtlCol="0">
            <a:spAutoFit/>
          </a:bodyPr>
          <a:lstStyle/>
          <a:p>
            <a:pPr algn="ctr"/>
            <a:r>
              <a:rPr lang="en-US" sz="2800" b="1">
                <a:solidFill>
                  <a:schemeClr val="tx2"/>
                </a:solidFill>
                <a:latin typeface="+mj-lt"/>
              </a:rPr>
              <a:t>Suarez Family Goals</a:t>
            </a:r>
          </a:p>
        </p:txBody>
      </p:sp>
      <p:pic>
        <p:nvPicPr>
          <p:cNvPr id="14" name="Graphic 13" descr="Medicine with solid fill">
            <a:extLst>
              <a:ext uri="{FF2B5EF4-FFF2-40B4-BE49-F238E27FC236}">
                <a16:creationId xmlns:a16="http://schemas.microsoft.com/office/drawing/2014/main" id="{F24E228A-3919-4364-4BF1-720DBB622D8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1472" y="5408626"/>
            <a:ext cx="742864" cy="742864"/>
          </a:xfrm>
          <a:prstGeom prst="rect">
            <a:avLst/>
          </a:prstGeom>
        </p:spPr>
      </p:pic>
      <p:pic>
        <p:nvPicPr>
          <p:cNvPr id="16" name="Graphic 15" descr="Schoolhouse with solid fill">
            <a:extLst>
              <a:ext uri="{FF2B5EF4-FFF2-40B4-BE49-F238E27FC236}">
                <a16:creationId xmlns:a16="http://schemas.microsoft.com/office/drawing/2014/main" id="{81580614-94CD-4CB9-E3FC-12BCBEC97EA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95812" y="5252437"/>
            <a:ext cx="914400" cy="914400"/>
          </a:xfrm>
          <a:prstGeom prst="rect">
            <a:avLst/>
          </a:prstGeom>
        </p:spPr>
      </p:pic>
      <p:sp>
        <p:nvSpPr>
          <p:cNvPr id="13" name="Slide Number Placeholder 12">
            <a:extLst>
              <a:ext uri="{FF2B5EF4-FFF2-40B4-BE49-F238E27FC236}">
                <a16:creationId xmlns:a16="http://schemas.microsoft.com/office/drawing/2014/main" id="{15339E8B-97DE-7275-A0A3-17704F5D4C67}"/>
              </a:ext>
            </a:extLst>
          </p:cNvPr>
          <p:cNvSpPr>
            <a:spLocks noGrp="1"/>
          </p:cNvSpPr>
          <p:nvPr>
            <p:ph type="sldNum" sz="quarter" idx="12"/>
          </p:nvPr>
        </p:nvSpPr>
        <p:spPr/>
        <p:txBody>
          <a:bodyPr/>
          <a:lstStyle/>
          <a:p>
            <a:fld id="{DBB69489-DF73-4A76-950F-93D686310CE9}" type="slidenum">
              <a:rPr lang="en-US" smtClean="0"/>
              <a:t>50</a:t>
            </a:fld>
            <a:endParaRPr lang="en-US"/>
          </a:p>
        </p:txBody>
      </p:sp>
    </p:spTree>
    <p:extLst>
      <p:ext uri="{BB962C8B-B14F-4D97-AF65-F5344CB8AC3E}">
        <p14:creationId xmlns:p14="http://schemas.microsoft.com/office/powerpoint/2010/main" val="762911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314960" y="794072"/>
            <a:ext cx="10515600" cy="414716"/>
          </a:xfrm>
        </p:spPr>
        <p:txBody>
          <a:bodyPr>
            <a:normAutofit/>
          </a:bodyPr>
          <a:lstStyle/>
          <a:p>
            <a:pPr lvl="1"/>
            <a:r>
              <a:rPr lang="en-US" sz="2200"/>
              <a:t>Here are the transition plan goals you developed with the Suarez Family:</a:t>
            </a:r>
          </a:p>
          <a:p>
            <a:pPr marL="457200" lvl="1" indent="0">
              <a:buNone/>
            </a:pPr>
            <a:endParaRPr lang="en-US" sz="2200"/>
          </a:p>
          <a:p>
            <a:pPr lvl="1"/>
            <a:endParaRPr lang="en-US" sz="2200"/>
          </a:p>
          <a:p>
            <a:endParaRPr lang="en-US" sz="2200"/>
          </a:p>
          <a:p>
            <a:endParaRPr lang="en-US" sz="2200"/>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CASE STUDY: The Suarez Family – EXAMPLE CARE PLAN</a:t>
            </a:r>
          </a:p>
        </p:txBody>
      </p:sp>
      <p:graphicFrame>
        <p:nvGraphicFramePr>
          <p:cNvPr id="5" name="Table 4">
            <a:extLst>
              <a:ext uri="{FF2B5EF4-FFF2-40B4-BE49-F238E27FC236}">
                <a16:creationId xmlns:a16="http://schemas.microsoft.com/office/drawing/2014/main" id="{D607DDFC-151D-3287-AA9B-2123BB0D9FF8}"/>
              </a:ext>
            </a:extLst>
          </p:cNvPr>
          <p:cNvGraphicFramePr>
            <a:graphicFrameLocks noGrp="1"/>
          </p:cNvGraphicFramePr>
          <p:nvPr>
            <p:extLst>
              <p:ext uri="{D42A27DB-BD31-4B8C-83A1-F6EECF244321}">
                <p14:modId xmlns:p14="http://schemas.microsoft.com/office/powerpoint/2010/main" val="2025931725"/>
              </p:ext>
            </p:extLst>
          </p:nvPr>
        </p:nvGraphicFramePr>
        <p:xfrm>
          <a:off x="314960" y="1227768"/>
          <a:ext cx="11562078" cy="4836160"/>
        </p:xfrm>
        <a:graphic>
          <a:graphicData uri="http://schemas.openxmlformats.org/drawingml/2006/table">
            <a:tbl>
              <a:tblPr firstRow="1" bandRow="1">
                <a:tableStyleId>{5C22544A-7EE6-4342-B048-85BDC9FD1C3A}</a:tableStyleId>
              </a:tblPr>
              <a:tblGrid>
                <a:gridCol w="990057">
                  <a:extLst>
                    <a:ext uri="{9D8B030D-6E8A-4147-A177-3AD203B41FA5}">
                      <a16:colId xmlns:a16="http://schemas.microsoft.com/office/drawing/2014/main" val="3125961675"/>
                    </a:ext>
                  </a:extLst>
                </a:gridCol>
                <a:gridCol w="1526960">
                  <a:extLst>
                    <a:ext uri="{9D8B030D-6E8A-4147-A177-3AD203B41FA5}">
                      <a16:colId xmlns:a16="http://schemas.microsoft.com/office/drawing/2014/main" val="3490454792"/>
                    </a:ext>
                  </a:extLst>
                </a:gridCol>
                <a:gridCol w="1384916">
                  <a:extLst>
                    <a:ext uri="{9D8B030D-6E8A-4147-A177-3AD203B41FA5}">
                      <a16:colId xmlns:a16="http://schemas.microsoft.com/office/drawing/2014/main" val="659481662"/>
                    </a:ext>
                  </a:extLst>
                </a:gridCol>
                <a:gridCol w="2885243">
                  <a:extLst>
                    <a:ext uri="{9D8B030D-6E8A-4147-A177-3AD203B41FA5}">
                      <a16:colId xmlns:a16="http://schemas.microsoft.com/office/drawing/2014/main" val="2522537837"/>
                    </a:ext>
                  </a:extLst>
                </a:gridCol>
                <a:gridCol w="3266982">
                  <a:extLst>
                    <a:ext uri="{9D8B030D-6E8A-4147-A177-3AD203B41FA5}">
                      <a16:colId xmlns:a16="http://schemas.microsoft.com/office/drawing/2014/main" val="2942327150"/>
                    </a:ext>
                  </a:extLst>
                </a:gridCol>
                <a:gridCol w="1507920">
                  <a:extLst>
                    <a:ext uri="{9D8B030D-6E8A-4147-A177-3AD203B41FA5}">
                      <a16:colId xmlns:a16="http://schemas.microsoft.com/office/drawing/2014/main" val="3611410986"/>
                    </a:ext>
                  </a:extLst>
                </a:gridCol>
              </a:tblGrid>
              <a:tr h="370840">
                <a:tc>
                  <a:txBody>
                    <a:bodyPr/>
                    <a:lstStyle/>
                    <a:p>
                      <a:pPr algn="ctr"/>
                      <a:r>
                        <a:rPr lang="en-US" sz="1100"/>
                        <a:t>Service/Step</a:t>
                      </a:r>
                    </a:p>
                  </a:txBody>
                  <a:tcPr/>
                </a:tc>
                <a:tc>
                  <a:txBody>
                    <a:bodyPr/>
                    <a:lstStyle/>
                    <a:p>
                      <a:pPr algn="ctr"/>
                      <a:r>
                        <a:rPr lang="en-US" sz="1100"/>
                        <a:t>Goal(s)/Need(s)</a:t>
                      </a:r>
                    </a:p>
                  </a:txBody>
                  <a:tcPr/>
                </a:tc>
                <a:tc>
                  <a:txBody>
                    <a:bodyPr/>
                    <a:lstStyle/>
                    <a:p>
                      <a:pPr algn="ctr"/>
                      <a:r>
                        <a:rPr lang="en-US" sz="1100"/>
                        <a:t>Barrier(s)</a:t>
                      </a:r>
                    </a:p>
                  </a:txBody>
                  <a:tcPr/>
                </a:tc>
                <a:tc>
                  <a:txBody>
                    <a:bodyPr/>
                    <a:lstStyle/>
                    <a:p>
                      <a:pPr algn="ctr"/>
                      <a:r>
                        <a:rPr lang="en-US" sz="1100"/>
                        <a:t>Action(s) Needed</a:t>
                      </a:r>
                    </a:p>
                  </a:txBody>
                  <a:tcPr/>
                </a:tc>
                <a:tc>
                  <a:txBody>
                    <a:bodyPr/>
                    <a:lstStyle/>
                    <a:p>
                      <a:pPr algn="ctr"/>
                      <a:r>
                        <a:rPr lang="en-US" sz="1100"/>
                        <a:t>Responsible Person(s)</a:t>
                      </a:r>
                    </a:p>
                  </a:txBody>
                  <a:tcPr/>
                </a:tc>
                <a:tc>
                  <a:txBody>
                    <a:bodyPr/>
                    <a:lstStyle/>
                    <a:p>
                      <a:pPr algn="ctr"/>
                      <a:r>
                        <a:rPr lang="en-US" sz="1100"/>
                        <a:t>Due Date</a:t>
                      </a:r>
                    </a:p>
                  </a:txBody>
                  <a:tcPr/>
                </a:tc>
                <a:extLst>
                  <a:ext uri="{0D108BD9-81ED-4DB2-BD59-A6C34878D82A}">
                    <a16:rowId xmlns:a16="http://schemas.microsoft.com/office/drawing/2014/main" val="790759440"/>
                  </a:ext>
                </a:extLst>
              </a:tr>
              <a:tr h="370840">
                <a:tc>
                  <a:txBody>
                    <a:bodyPr/>
                    <a:lstStyle/>
                    <a:p>
                      <a:r>
                        <a:rPr lang="en-US" sz="1100"/>
                        <a:t>PDN</a:t>
                      </a:r>
                    </a:p>
                  </a:txBody>
                  <a:tcPr/>
                </a:tc>
                <a:tc>
                  <a:txBody>
                    <a:bodyPr/>
                    <a:lstStyle/>
                    <a:p>
                      <a:r>
                        <a:rPr lang="en-US" sz="1100"/>
                        <a:t>Set up PDN within one month</a:t>
                      </a:r>
                    </a:p>
                  </a:txBody>
                  <a:tcPr/>
                </a:tc>
                <a:tc>
                  <a:txBody>
                    <a:bodyPr/>
                    <a:lstStyle/>
                    <a:p>
                      <a:r>
                        <a:rPr lang="en-US" sz="1100"/>
                        <a:t>- Home health agency availability</a:t>
                      </a:r>
                    </a:p>
                    <a:p>
                      <a:endParaRPr lang="en-US" sz="1100"/>
                    </a:p>
                    <a:p>
                      <a:r>
                        <a:rPr lang="en-US" sz="1100"/>
                        <a:t>-Finding the right RN/LPNs that “fit” the needs of the family</a:t>
                      </a:r>
                    </a:p>
                  </a:txBody>
                  <a:tcPr/>
                </a:tc>
                <a:tc>
                  <a:txBody>
                    <a:bodyPr/>
                    <a:lstStyle/>
                    <a:p>
                      <a:pPr marL="228600" indent="-228600">
                        <a:buAutoNum type="arabicPeriod"/>
                      </a:pPr>
                      <a:r>
                        <a:rPr lang="en-US" sz="1100"/>
                        <a:t>Obtain order</a:t>
                      </a:r>
                    </a:p>
                    <a:p>
                      <a:pPr marL="228600" indent="-228600">
                        <a:buAutoNum type="arabicPeriod"/>
                      </a:pPr>
                      <a:r>
                        <a:rPr lang="en-US" sz="1100"/>
                        <a:t>Identify home health agency</a:t>
                      </a:r>
                    </a:p>
                    <a:p>
                      <a:pPr marL="228600" indent="-228600">
                        <a:buAutoNum type="arabicPeriod"/>
                      </a:pPr>
                      <a:r>
                        <a:rPr lang="en-US" sz="1100"/>
                        <a:t>Home health agency to complete intake and assessment</a:t>
                      </a:r>
                    </a:p>
                    <a:p>
                      <a:pPr marL="228600" indent="-228600">
                        <a:buAutoNum type="arabicPeriod"/>
                      </a:pPr>
                      <a:r>
                        <a:rPr lang="en-US" sz="1100"/>
                        <a:t>Home health agency to identify available nurses</a:t>
                      </a:r>
                    </a:p>
                    <a:p>
                      <a:pPr marL="228600" indent="-228600">
                        <a:buAutoNum type="arabicPeriod"/>
                      </a:pPr>
                      <a:r>
                        <a:rPr lang="en-US" sz="1100"/>
                        <a:t>Home health agency to submit a service authorization</a:t>
                      </a:r>
                    </a:p>
                    <a:p>
                      <a:pPr marL="228600" indent="-228600">
                        <a:buAutoNum type="arabicPeriod"/>
                      </a:pPr>
                      <a:r>
                        <a:rPr lang="en-US" sz="1100"/>
                        <a:t>Home health agency receives authorization approval</a:t>
                      </a:r>
                    </a:p>
                    <a:p>
                      <a:pPr marL="228600" indent="-228600">
                        <a:buAutoNum type="arabicPeriod"/>
                      </a:pPr>
                      <a:r>
                        <a:rPr lang="en-US" sz="1100"/>
                        <a:t>Services begin</a:t>
                      </a:r>
                    </a:p>
                  </a:txBody>
                  <a:tcPr/>
                </a:tc>
                <a:tc>
                  <a:txBody>
                    <a:bodyPr/>
                    <a:lstStyle/>
                    <a:p>
                      <a:pPr marL="228600" indent="-228600">
                        <a:buAutoNum type="arabicPeriod"/>
                      </a:pPr>
                      <a:r>
                        <a:rPr lang="en-US" sz="1100"/>
                        <a:t>Care Coordinator to work with PCP</a:t>
                      </a:r>
                    </a:p>
                    <a:p>
                      <a:pPr marL="228600" indent="-228600">
                        <a:buAutoNum type="arabicPeriod"/>
                      </a:pPr>
                      <a:r>
                        <a:rPr lang="en-US" sz="1100"/>
                        <a:t>Care Coordinator to provide family with provider options and family selects home health agency of their choice</a:t>
                      </a:r>
                    </a:p>
                    <a:p>
                      <a:pPr marL="228600" indent="-228600">
                        <a:buAutoNum type="arabicPeriod"/>
                      </a:pPr>
                      <a:r>
                        <a:rPr lang="en-US" sz="1100"/>
                        <a:t>Home health agency</a:t>
                      </a:r>
                    </a:p>
                    <a:p>
                      <a:pPr marL="228600" indent="-228600">
                        <a:buAutoNum type="arabicPeriod"/>
                      </a:pPr>
                      <a:r>
                        <a:rPr lang="en-US" sz="1100"/>
                        <a:t>Home health agency works with family</a:t>
                      </a:r>
                    </a:p>
                    <a:p>
                      <a:pPr marL="228600" indent="-228600">
                        <a:buAutoNum type="arabicPeriod"/>
                      </a:pPr>
                      <a:r>
                        <a:rPr lang="en-US" sz="1100"/>
                        <a:t>Home health agency</a:t>
                      </a:r>
                    </a:p>
                    <a:p>
                      <a:pPr marL="228600" indent="-228600">
                        <a:buAutoNum type="arabicPeriod"/>
                      </a:pPr>
                      <a:r>
                        <a:rPr lang="en-US" sz="1100"/>
                        <a:t>Health Plan</a:t>
                      </a:r>
                    </a:p>
                    <a:p>
                      <a:pPr marL="228600" indent="-228600">
                        <a:buAutoNum type="arabicPeriod"/>
                      </a:pPr>
                      <a:r>
                        <a:rPr lang="en-US" sz="1100"/>
                        <a:t>Home health agency</a:t>
                      </a:r>
                    </a:p>
                  </a:txBody>
                  <a:tcPr/>
                </a:tc>
                <a:tc>
                  <a:txBody>
                    <a:bodyPr/>
                    <a:lstStyle/>
                    <a:p>
                      <a:pPr marL="228600" indent="-228600">
                        <a:buAutoNum type="arabicPeriod"/>
                      </a:pPr>
                      <a:r>
                        <a:rPr lang="en-US" sz="1100"/>
                        <a:t>2/1/2024</a:t>
                      </a:r>
                    </a:p>
                    <a:p>
                      <a:pPr marL="228600" indent="-228600">
                        <a:buAutoNum type="arabicPeriod"/>
                      </a:pPr>
                      <a:r>
                        <a:rPr lang="en-US" sz="1100"/>
                        <a:t>2/5/2024</a:t>
                      </a:r>
                    </a:p>
                    <a:p>
                      <a:pPr marL="228600" indent="-228600">
                        <a:buAutoNum type="arabicPeriod"/>
                      </a:pPr>
                      <a:r>
                        <a:rPr lang="en-US" sz="1100"/>
                        <a:t>2/12/2024</a:t>
                      </a:r>
                    </a:p>
                    <a:p>
                      <a:pPr marL="228600" indent="-228600">
                        <a:buAutoNum type="arabicPeriod"/>
                      </a:pPr>
                      <a:r>
                        <a:rPr lang="en-US" sz="1100"/>
                        <a:t>2/16/2024</a:t>
                      </a:r>
                    </a:p>
                    <a:p>
                      <a:pPr marL="228600" indent="-228600">
                        <a:buAutoNum type="arabicPeriod"/>
                      </a:pPr>
                      <a:r>
                        <a:rPr lang="en-US" sz="1100"/>
                        <a:t>2/19/2024</a:t>
                      </a:r>
                    </a:p>
                    <a:p>
                      <a:pPr marL="228600" indent="-228600">
                        <a:buAutoNum type="arabicPeriod"/>
                      </a:pPr>
                      <a:r>
                        <a:rPr lang="en-US" sz="1100"/>
                        <a:t>2/29/2024</a:t>
                      </a:r>
                    </a:p>
                    <a:p>
                      <a:pPr marL="228600" indent="-228600">
                        <a:buAutoNum type="arabicPeriod"/>
                      </a:pPr>
                      <a:r>
                        <a:rPr lang="en-US" sz="1100"/>
                        <a:t>Upon discharge</a:t>
                      </a:r>
                    </a:p>
                  </a:txBody>
                  <a:tcPr/>
                </a:tc>
                <a:extLst>
                  <a:ext uri="{0D108BD9-81ED-4DB2-BD59-A6C34878D82A}">
                    <a16:rowId xmlns:a16="http://schemas.microsoft.com/office/drawing/2014/main" val="3654714399"/>
                  </a:ext>
                </a:extLst>
              </a:tr>
              <a:tr h="370840">
                <a:tc>
                  <a:txBody>
                    <a:bodyPr/>
                    <a:lstStyle/>
                    <a:p>
                      <a:r>
                        <a:rPr lang="en-US" sz="1100"/>
                        <a:t>PT/OT</a:t>
                      </a:r>
                    </a:p>
                  </a:txBody>
                  <a:tcPr/>
                </a:tc>
                <a:tc>
                  <a:txBody>
                    <a:bodyPr/>
                    <a:lstStyle/>
                    <a:p>
                      <a:r>
                        <a:rPr lang="en-US" sz="1100"/>
                        <a:t>Set up PT/OT for in home services within one month</a:t>
                      </a:r>
                    </a:p>
                  </a:txBody>
                  <a:tcPr/>
                </a:tc>
                <a:tc>
                  <a:txBody>
                    <a:bodyPr/>
                    <a:lstStyle/>
                    <a:p>
                      <a:r>
                        <a:rPr lang="en-US" sz="1100"/>
                        <a:t>-PT/OT availability</a:t>
                      </a:r>
                    </a:p>
                  </a:txBody>
                  <a:tcPr/>
                </a:tc>
                <a:tc>
                  <a:txBody>
                    <a:bodyPr/>
                    <a:lstStyle/>
                    <a:p>
                      <a:pPr marL="228600" indent="-228600">
                        <a:buAutoNum type="arabicPeriod"/>
                      </a:pPr>
                      <a:r>
                        <a:rPr lang="en-US" sz="1100"/>
                        <a:t>Obtain order</a:t>
                      </a:r>
                    </a:p>
                    <a:p>
                      <a:pPr marL="228600" indent="-228600">
                        <a:buAutoNum type="arabicPeriod"/>
                      </a:pPr>
                      <a:r>
                        <a:rPr lang="en-US" sz="1100"/>
                        <a:t>Identify provider</a:t>
                      </a:r>
                    </a:p>
                    <a:p>
                      <a:pPr marL="228600" indent="-228600">
                        <a:buAutoNum type="arabicPeriod"/>
                      </a:pPr>
                      <a:r>
                        <a:rPr lang="en-US" sz="1100"/>
                        <a:t>Provider to submit a service authorization</a:t>
                      </a:r>
                    </a:p>
                    <a:p>
                      <a:pPr marL="228600" indent="-228600">
                        <a:buAutoNum type="arabicPeriod"/>
                      </a:pPr>
                      <a:r>
                        <a:rPr lang="en-US" sz="1100"/>
                        <a:t>Provider receives authorization approval</a:t>
                      </a:r>
                    </a:p>
                    <a:p>
                      <a:pPr marL="228600" indent="-228600">
                        <a:buAutoNum type="arabicPeriod"/>
                      </a:pPr>
                      <a:r>
                        <a:rPr lang="en-US" sz="1100"/>
                        <a:t>Services begin</a:t>
                      </a:r>
                    </a:p>
                  </a:txBody>
                  <a:tcPr/>
                </a:tc>
                <a:tc>
                  <a:txBody>
                    <a:bodyPr/>
                    <a:lstStyle/>
                    <a:p>
                      <a:pPr marL="228600" indent="-228600">
                        <a:buAutoNum type="arabicPeriod"/>
                      </a:pPr>
                      <a:r>
                        <a:rPr lang="en-US" sz="1100"/>
                        <a:t>Care Coordinator to work with PCP</a:t>
                      </a:r>
                    </a:p>
                    <a:p>
                      <a:pPr marL="228600" indent="-228600">
                        <a:buAutoNum type="arabicPeriod"/>
                      </a:pPr>
                      <a:r>
                        <a:rPr lang="en-US" sz="1100"/>
                        <a:t>Care Coordinator to provide family with provider options and family selects provider of their choice</a:t>
                      </a:r>
                    </a:p>
                    <a:p>
                      <a:pPr marL="228600" indent="-228600">
                        <a:buAutoNum type="arabicPeriod"/>
                      </a:pPr>
                      <a:r>
                        <a:rPr lang="en-US" sz="1100"/>
                        <a:t>Provider</a:t>
                      </a:r>
                    </a:p>
                    <a:p>
                      <a:pPr marL="228600" indent="-228600">
                        <a:buAutoNum type="arabicPeriod"/>
                      </a:pPr>
                      <a:r>
                        <a:rPr lang="en-US" sz="1100"/>
                        <a:t>Health Plan</a:t>
                      </a:r>
                    </a:p>
                    <a:p>
                      <a:pPr marL="228600" indent="-228600">
                        <a:buAutoNum type="arabicPeriod"/>
                      </a:pPr>
                      <a:r>
                        <a:rPr lang="en-US" sz="1100"/>
                        <a:t>Provider</a:t>
                      </a:r>
                    </a:p>
                  </a:txBody>
                  <a:tcPr/>
                </a:tc>
                <a:tc>
                  <a:txBody>
                    <a:bodyPr/>
                    <a:lstStyle/>
                    <a:p>
                      <a:pPr marL="228600" indent="-228600">
                        <a:buAutoNum type="arabicPeriod"/>
                      </a:pPr>
                      <a:r>
                        <a:rPr lang="en-US" sz="1100"/>
                        <a:t>2/1/2024</a:t>
                      </a:r>
                    </a:p>
                    <a:p>
                      <a:pPr marL="228600" indent="-228600">
                        <a:buAutoNum type="arabicPeriod"/>
                      </a:pPr>
                      <a:r>
                        <a:rPr lang="en-US" sz="1100"/>
                        <a:t>2/5/2024</a:t>
                      </a:r>
                    </a:p>
                    <a:p>
                      <a:pPr marL="228600" indent="-228600">
                        <a:buAutoNum type="arabicPeriod"/>
                      </a:pPr>
                      <a:r>
                        <a:rPr lang="en-US" sz="1100"/>
                        <a:t>2/19/2024</a:t>
                      </a:r>
                    </a:p>
                    <a:p>
                      <a:pPr marL="228600" indent="-228600">
                        <a:buAutoNum type="arabicPeriod"/>
                      </a:pPr>
                      <a:r>
                        <a:rPr lang="en-US" sz="1100"/>
                        <a:t>2/29/2024</a:t>
                      </a:r>
                    </a:p>
                    <a:p>
                      <a:pPr marL="228600" indent="-228600">
                        <a:buAutoNum type="arabicPeriod"/>
                      </a:pPr>
                      <a:r>
                        <a:rPr lang="en-US" sz="1100"/>
                        <a:t>Upon Discharge</a:t>
                      </a:r>
                    </a:p>
                  </a:txBody>
                  <a:tcPr/>
                </a:tc>
                <a:extLst>
                  <a:ext uri="{0D108BD9-81ED-4DB2-BD59-A6C34878D82A}">
                    <a16:rowId xmlns:a16="http://schemas.microsoft.com/office/drawing/2014/main" val="4017361715"/>
                  </a:ext>
                </a:extLst>
              </a:tr>
              <a:tr h="370840">
                <a:tc>
                  <a:txBody>
                    <a:bodyPr/>
                    <a:lstStyle/>
                    <a:p>
                      <a:r>
                        <a:rPr lang="en-US" sz="1100"/>
                        <a:t>DME</a:t>
                      </a:r>
                    </a:p>
                  </a:txBody>
                  <a:tcPr/>
                </a:tc>
                <a:tc>
                  <a:txBody>
                    <a:bodyPr/>
                    <a:lstStyle/>
                    <a:p>
                      <a:r>
                        <a:rPr lang="en-US" sz="1100"/>
                        <a:t>Obtain within one month:</a:t>
                      </a:r>
                    </a:p>
                    <a:p>
                      <a:r>
                        <a:rPr lang="en-US" sz="1100"/>
                        <a:t>- Bed</a:t>
                      </a:r>
                    </a:p>
                    <a:p>
                      <a:r>
                        <a:rPr lang="en-US" sz="1100"/>
                        <a:t>- Shower Chair</a:t>
                      </a:r>
                    </a:p>
                    <a:p>
                      <a:r>
                        <a:rPr lang="en-US" sz="1100"/>
                        <a:t>- Adaptive Seat for the dining room</a:t>
                      </a:r>
                    </a:p>
                    <a:p>
                      <a:r>
                        <a:rPr lang="en-US" sz="1100"/>
                        <a:t>- Continence Supplies</a:t>
                      </a:r>
                    </a:p>
                    <a:p>
                      <a:r>
                        <a:rPr lang="en-US" sz="1100"/>
                        <a:t>- Catheter Supplies</a:t>
                      </a:r>
                    </a:p>
                  </a:txBody>
                  <a:tcPr/>
                </a:tc>
                <a:tc>
                  <a:txBody>
                    <a:bodyPr/>
                    <a:lstStyle/>
                    <a:p>
                      <a:r>
                        <a:rPr lang="en-US" sz="1100"/>
                        <a:t>- Supply availability</a:t>
                      </a:r>
                    </a:p>
                  </a:txBody>
                  <a:tcPr/>
                </a:tc>
                <a:tc>
                  <a:txBody>
                    <a:bodyPr/>
                    <a:lstStyle/>
                    <a:p>
                      <a:pPr marL="228600" indent="-228600">
                        <a:buAutoNum type="arabicPeriod"/>
                      </a:pPr>
                      <a:r>
                        <a:rPr lang="en-US" sz="1100"/>
                        <a:t>Obtain order</a:t>
                      </a:r>
                    </a:p>
                    <a:p>
                      <a:pPr marL="228600" indent="-228600">
                        <a:buAutoNum type="arabicPeriod"/>
                      </a:pPr>
                      <a:r>
                        <a:rPr lang="en-US" sz="1100"/>
                        <a:t>Identify DME Provider(s)</a:t>
                      </a:r>
                    </a:p>
                    <a:p>
                      <a:pPr marL="228600" indent="-228600">
                        <a:buAutoNum type="arabicPeriod"/>
                      </a:pPr>
                      <a:r>
                        <a:rPr lang="en-US" sz="1100"/>
                        <a:t>Provider to submit a service authorization</a:t>
                      </a:r>
                    </a:p>
                    <a:p>
                      <a:pPr marL="228600" indent="-228600">
                        <a:buAutoNum type="arabicPeriod"/>
                      </a:pPr>
                      <a:r>
                        <a:rPr lang="en-US" sz="1100"/>
                        <a:t>Provider receives authorization approval</a:t>
                      </a:r>
                    </a:p>
                    <a:p>
                      <a:pPr marL="228600" indent="-228600">
                        <a:buAutoNum type="arabicPeriod"/>
                      </a:pPr>
                      <a:r>
                        <a:rPr lang="en-US" sz="1100"/>
                        <a:t>Supplies delivered</a:t>
                      </a:r>
                    </a:p>
                  </a:txBody>
                  <a:tcPr/>
                </a:tc>
                <a:tc>
                  <a:txBody>
                    <a:bodyPr/>
                    <a:lstStyle/>
                    <a:p>
                      <a:pPr marL="228600" indent="-228600">
                        <a:buAutoNum type="arabicPeriod"/>
                      </a:pPr>
                      <a:r>
                        <a:rPr lang="en-US" sz="1100"/>
                        <a:t>Care Coordinator to work with PCP</a:t>
                      </a:r>
                    </a:p>
                    <a:p>
                      <a:pPr marL="228600" indent="-228600">
                        <a:buAutoNum type="arabicPeriod"/>
                      </a:pPr>
                      <a:r>
                        <a:rPr lang="en-US" sz="1100"/>
                        <a:t>Care Coordinator to provide family with DME company options and family selects provider of their choice</a:t>
                      </a:r>
                    </a:p>
                    <a:p>
                      <a:pPr marL="228600" indent="-228600">
                        <a:buAutoNum type="arabicPeriod"/>
                      </a:pPr>
                      <a:r>
                        <a:rPr lang="en-US" sz="1100"/>
                        <a:t>DME Company</a:t>
                      </a:r>
                    </a:p>
                    <a:p>
                      <a:pPr marL="228600" indent="-228600">
                        <a:buAutoNum type="arabicPeriod"/>
                      </a:pPr>
                      <a:r>
                        <a:rPr lang="en-US" sz="1100"/>
                        <a:t>Health Plan</a:t>
                      </a:r>
                    </a:p>
                    <a:p>
                      <a:pPr marL="228600" indent="-228600">
                        <a:buAutoNum type="arabicPeriod"/>
                      </a:pPr>
                      <a:r>
                        <a:rPr lang="en-US" sz="1100"/>
                        <a:t>DME Company</a:t>
                      </a:r>
                    </a:p>
                  </a:txBody>
                  <a:tcPr/>
                </a:tc>
                <a:tc>
                  <a:txBody>
                    <a:bodyPr/>
                    <a:lstStyle/>
                    <a:p>
                      <a:pPr marL="228600" indent="-228600">
                        <a:buAutoNum type="arabicPeriod"/>
                      </a:pPr>
                      <a:r>
                        <a:rPr lang="en-US" sz="1100"/>
                        <a:t>2/1/2024</a:t>
                      </a:r>
                    </a:p>
                    <a:p>
                      <a:pPr marL="228600" indent="-228600">
                        <a:buAutoNum type="arabicPeriod"/>
                      </a:pPr>
                      <a:r>
                        <a:rPr lang="en-US" sz="1100"/>
                        <a:t>2/5/2024</a:t>
                      </a:r>
                    </a:p>
                    <a:p>
                      <a:pPr marL="228600" indent="-228600">
                        <a:buAutoNum type="arabicPeriod"/>
                      </a:pPr>
                      <a:r>
                        <a:rPr lang="en-US" sz="1100"/>
                        <a:t>2/19/2024</a:t>
                      </a:r>
                    </a:p>
                    <a:p>
                      <a:pPr marL="228600" indent="-228600">
                        <a:buAutoNum type="arabicPeriod"/>
                      </a:pPr>
                      <a:r>
                        <a:rPr lang="en-US" sz="1100"/>
                        <a:t>2/29/2024</a:t>
                      </a:r>
                    </a:p>
                    <a:p>
                      <a:pPr marL="228600" indent="-228600">
                        <a:buAutoNum type="arabicPeriod"/>
                      </a:pPr>
                      <a:r>
                        <a:rPr lang="en-US" sz="1100"/>
                        <a:t>As supplies come in</a:t>
                      </a:r>
                    </a:p>
                  </a:txBody>
                  <a:tcPr/>
                </a:tc>
                <a:extLst>
                  <a:ext uri="{0D108BD9-81ED-4DB2-BD59-A6C34878D82A}">
                    <a16:rowId xmlns:a16="http://schemas.microsoft.com/office/drawing/2014/main" val="979655683"/>
                  </a:ext>
                </a:extLst>
              </a:tr>
            </a:tbl>
          </a:graphicData>
        </a:graphic>
      </p:graphicFrame>
      <p:sp>
        <p:nvSpPr>
          <p:cNvPr id="6" name="Slide Number Placeholder 5">
            <a:extLst>
              <a:ext uri="{FF2B5EF4-FFF2-40B4-BE49-F238E27FC236}">
                <a16:creationId xmlns:a16="http://schemas.microsoft.com/office/drawing/2014/main" id="{86ECD96E-92F3-1F02-4695-6CF55EBA8379}"/>
              </a:ext>
            </a:extLst>
          </p:cNvPr>
          <p:cNvSpPr>
            <a:spLocks noGrp="1"/>
          </p:cNvSpPr>
          <p:nvPr>
            <p:ph type="sldNum" sz="quarter" idx="12"/>
          </p:nvPr>
        </p:nvSpPr>
        <p:spPr/>
        <p:txBody>
          <a:bodyPr/>
          <a:lstStyle/>
          <a:p>
            <a:fld id="{DBB69489-DF73-4A76-950F-93D686310CE9}" type="slidenum">
              <a:rPr lang="en-US" smtClean="0"/>
              <a:t>51</a:t>
            </a:fld>
            <a:endParaRPr lang="en-US"/>
          </a:p>
        </p:txBody>
      </p:sp>
    </p:spTree>
    <p:extLst>
      <p:ext uri="{BB962C8B-B14F-4D97-AF65-F5344CB8AC3E}">
        <p14:creationId xmlns:p14="http://schemas.microsoft.com/office/powerpoint/2010/main" val="1476727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CASE STUDY: The Suarez Family – Example care Plan </a:t>
            </a:r>
            <a:r>
              <a:rPr lang="en-US" err="1"/>
              <a:t>Cont</a:t>
            </a:r>
            <a:r>
              <a:rPr lang="en-US"/>
              <a:t>’</a:t>
            </a:r>
          </a:p>
        </p:txBody>
      </p:sp>
      <p:graphicFrame>
        <p:nvGraphicFramePr>
          <p:cNvPr id="5" name="Table 4">
            <a:extLst>
              <a:ext uri="{FF2B5EF4-FFF2-40B4-BE49-F238E27FC236}">
                <a16:creationId xmlns:a16="http://schemas.microsoft.com/office/drawing/2014/main" id="{D607DDFC-151D-3287-AA9B-2123BB0D9FF8}"/>
              </a:ext>
            </a:extLst>
          </p:cNvPr>
          <p:cNvGraphicFramePr>
            <a:graphicFrameLocks noGrp="1"/>
          </p:cNvGraphicFramePr>
          <p:nvPr>
            <p:extLst>
              <p:ext uri="{D42A27DB-BD31-4B8C-83A1-F6EECF244321}">
                <p14:modId xmlns:p14="http://schemas.microsoft.com/office/powerpoint/2010/main" val="1321029442"/>
              </p:ext>
            </p:extLst>
          </p:nvPr>
        </p:nvGraphicFramePr>
        <p:xfrm>
          <a:off x="314960" y="1260629"/>
          <a:ext cx="11562078" cy="4759960"/>
        </p:xfrm>
        <a:graphic>
          <a:graphicData uri="http://schemas.openxmlformats.org/drawingml/2006/table">
            <a:tbl>
              <a:tblPr firstRow="1" bandRow="1">
                <a:tableStyleId>{5C22544A-7EE6-4342-B048-85BDC9FD1C3A}</a:tableStyleId>
              </a:tblPr>
              <a:tblGrid>
                <a:gridCol w="1238632">
                  <a:extLst>
                    <a:ext uri="{9D8B030D-6E8A-4147-A177-3AD203B41FA5}">
                      <a16:colId xmlns:a16="http://schemas.microsoft.com/office/drawing/2014/main" val="3125961675"/>
                    </a:ext>
                  </a:extLst>
                </a:gridCol>
                <a:gridCol w="1731146">
                  <a:extLst>
                    <a:ext uri="{9D8B030D-6E8A-4147-A177-3AD203B41FA5}">
                      <a16:colId xmlns:a16="http://schemas.microsoft.com/office/drawing/2014/main" val="3490454792"/>
                    </a:ext>
                  </a:extLst>
                </a:gridCol>
                <a:gridCol w="1438182">
                  <a:extLst>
                    <a:ext uri="{9D8B030D-6E8A-4147-A177-3AD203B41FA5}">
                      <a16:colId xmlns:a16="http://schemas.microsoft.com/office/drawing/2014/main" val="659481662"/>
                    </a:ext>
                  </a:extLst>
                </a:gridCol>
                <a:gridCol w="2858610">
                  <a:extLst>
                    <a:ext uri="{9D8B030D-6E8A-4147-A177-3AD203B41FA5}">
                      <a16:colId xmlns:a16="http://schemas.microsoft.com/office/drawing/2014/main" val="2522537837"/>
                    </a:ext>
                  </a:extLst>
                </a:gridCol>
                <a:gridCol w="2787588">
                  <a:extLst>
                    <a:ext uri="{9D8B030D-6E8A-4147-A177-3AD203B41FA5}">
                      <a16:colId xmlns:a16="http://schemas.microsoft.com/office/drawing/2014/main" val="2942327150"/>
                    </a:ext>
                  </a:extLst>
                </a:gridCol>
                <a:gridCol w="1507920">
                  <a:extLst>
                    <a:ext uri="{9D8B030D-6E8A-4147-A177-3AD203B41FA5}">
                      <a16:colId xmlns:a16="http://schemas.microsoft.com/office/drawing/2014/main" val="3611410986"/>
                    </a:ext>
                  </a:extLst>
                </a:gridCol>
              </a:tblGrid>
              <a:tr h="370840">
                <a:tc>
                  <a:txBody>
                    <a:bodyPr/>
                    <a:lstStyle/>
                    <a:p>
                      <a:pPr algn="ctr"/>
                      <a:r>
                        <a:rPr lang="en-US" sz="1200"/>
                        <a:t>Service/Step</a:t>
                      </a:r>
                    </a:p>
                  </a:txBody>
                  <a:tcPr/>
                </a:tc>
                <a:tc>
                  <a:txBody>
                    <a:bodyPr/>
                    <a:lstStyle/>
                    <a:p>
                      <a:pPr algn="ctr"/>
                      <a:r>
                        <a:rPr lang="en-US" sz="1200"/>
                        <a:t>Goal(s)/Need(s)</a:t>
                      </a:r>
                    </a:p>
                  </a:txBody>
                  <a:tcPr/>
                </a:tc>
                <a:tc>
                  <a:txBody>
                    <a:bodyPr/>
                    <a:lstStyle/>
                    <a:p>
                      <a:pPr algn="ctr"/>
                      <a:r>
                        <a:rPr lang="en-US" sz="1200"/>
                        <a:t>Barrier(s)</a:t>
                      </a:r>
                    </a:p>
                  </a:txBody>
                  <a:tcPr/>
                </a:tc>
                <a:tc>
                  <a:txBody>
                    <a:bodyPr/>
                    <a:lstStyle/>
                    <a:p>
                      <a:pPr algn="ctr"/>
                      <a:r>
                        <a:rPr lang="en-US" sz="1200"/>
                        <a:t>Action(s) Needed</a:t>
                      </a:r>
                    </a:p>
                  </a:txBody>
                  <a:tcPr/>
                </a:tc>
                <a:tc>
                  <a:txBody>
                    <a:bodyPr/>
                    <a:lstStyle/>
                    <a:p>
                      <a:pPr algn="ctr"/>
                      <a:r>
                        <a:rPr lang="en-US" sz="1200"/>
                        <a:t>Responsible Person(s)</a:t>
                      </a:r>
                    </a:p>
                  </a:txBody>
                  <a:tcPr/>
                </a:tc>
                <a:tc>
                  <a:txBody>
                    <a:bodyPr/>
                    <a:lstStyle/>
                    <a:p>
                      <a:pPr algn="ctr"/>
                      <a:r>
                        <a:rPr lang="en-US" sz="1200"/>
                        <a:t>Due Date</a:t>
                      </a:r>
                    </a:p>
                  </a:txBody>
                  <a:tcPr/>
                </a:tc>
                <a:extLst>
                  <a:ext uri="{0D108BD9-81ED-4DB2-BD59-A6C34878D82A}">
                    <a16:rowId xmlns:a16="http://schemas.microsoft.com/office/drawing/2014/main" val="790759440"/>
                  </a:ext>
                </a:extLst>
              </a:tr>
              <a:tr h="370840">
                <a:tc>
                  <a:txBody>
                    <a:bodyPr/>
                    <a:lstStyle/>
                    <a:p>
                      <a:r>
                        <a:rPr lang="en-US" sz="1200"/>
                        <a:t>Home Modifications</a:t>
                      </a:r>
                    </a:p>
                  </a:txBody>
                  <a:tcPr/>
                </a:tc>
                <a:tc>
                  <a:txBody>
                    <a:bodyPr/>
                    <a:lstStyle/>
                    <a:p>
                      <a:r>
                        <a:rPr lang="en-US" sz="1200"/>
                        <a:t>Family needs to widen three doorways and modify the bathroom to meet the daughter’s mobility needs – before discharge home</a:t>
                      </a:r>
                    </a:p>
                  </a:txBody>
                  <a:tcPr/>
                </a:tc>
                <a:tc>
                  <a:txBody>
                    <a:bodyPr/>
                    <a:lstStyle/>
                    <a:p>
                      <a:r>
                        <a:rPr lang="en-US" sz="1200"/>
                        <a:t>- Community-based organization availability</a:t>
                      </a:r>
                    </a:p>
                  </a:txBody>
                  <a:tcPr/>
                </a:tc>
                <a:tc>
                  <a:txBody>
                    <a:bodyPr/>
                    <a:lstStyle/>
                    <a:p>
                      <a:pPr marL="228600" indent="-228600">
                        <a:buAutoNum type="arabicPeriod"/>
                      </a:pPr>
                      <a:r>
                        <a:rPr lang="en-US" sz="1200"/>
                        <a:t>Identify a community organization that offers this service</a:t>
                      </a:r>
                    </a:p>
                    <a:p>
                      <a:pPr marL="228600" indent="-228600">
                        <a:buAutoNum type="arabicPeriod"/>
                      </a:pPr>
                      <a:r>
                        <a:rPr lang="en-US" sz="1200"/>
                        <a:t>Secure a time for modifications to take place</a:t>
                      </a:r>
                    </a:p>
                    <a:p>
                      <a:pPr marL="228600" indent="-228600">
                        <a:buAutoNum type="arabicPeriod"/>
                      </a:pPr>
                      <a:r>
                        <a:rPr lang="en-US" sz="1200"/>
                        <a:t>Complete home modifications</a:t>
                      </a:r>
                    </a:p>
                  </a:txBody>
                  <a:tcPr/>
                </a:tc>
                <a:tc>
                  <a:txBody>
                    <a:bodyPr/>
                    <a:lstStyle/>
                    <a:p>
                      <a:pPr marL="228600" indent="-228600">
                        <a:buAutoNum type="arabicPeriod"/>
                      </a:pPr>
                      <a:r>
                        <a:rPr lang="en-US" sz="1200"/>
                        <a:t>Care Coordinator will work with family</a:t>
                      </a:r>
                    </a:p>
                    <a:p>
                      <a:pPr marL="228600" indent="-228600">
                        <a:buAutoNum type="arabicPeriod"/>
                      </a:pPr>
                      <a:r>
                        <a:rPr lang="en-US" sz="1200"/>
                        <a:t>Care Coordinator will work with community organization and family</a:t>
                      </a:r>
                    </a:p>
                    <a:p>
                      <a:pPr marL="228600" indent="-228600">
                        <a:buAutoNum type="arabicPeriod"/>
                      </a:pPr>
                      <a:r>
                        <a:rPr lang="en-US" sz="1200"/>
                        <a:t>Community organization</a:t>
                      </a:r>
                    </a:p>
                  </a:txBody>
                  <a:tcPr/>
                </a:tc>
                <a:tc>
                  <a:txBody>
                    <a:bodyPr/>
                    <a:lstStyle/>
                    <a:p>
                      <a:pPr marL="228600" indent="-228600">
                        <a:buAutoNum type="arabicPeriod"/>
                      </a:pPr>
                      <a:r>
                        <a:rPr lang="en-US" sz="1200"/>
                        <a:t>2/9/2024</a:t>
                      </a:r>
                    </a:p>
                    <a:p>
                      <a:pPr marL="228600" indent="-228600">
                        <a:buAutoNum type="arabicPeriod"/>
                      </a:pPr>
                      <a:r>
                        <a:rPr lang="en-US" sz="1200"/>
                        <a:t>2/20/2024</a:t>
                      </a:r>
                    </a:p>
                    <a:p>
                      <a:pPr marL="228600" indent="-228600">
                        <a:buAutoNum type="arabicPeriod"/>
                      </a:pPr>
                      <a:r>
                        <a:rPr lang="en-US" sz="1200"/>
                        <a:t>2/29/2024</a:t>
                      </a:r>
                    </a:p>
                  </a:txBody>
                  <a:tcPr/>
                </a:tc>
                <a:extLst>
                  <a:ext uri="{0D108BD9-81ED-4DB2-BD59-A6C34878D82A}">
                    <a16:rowId xmlns:a16="http://schemas.microsoft.com/office/drawing/2014/main" val="946507829"/>
                  </a:ext>
                </a:extLst>
              </a:tr>
              <a:tr h="370840">
                <a:tc>
                  <a:txBody>
                    <a:bodyPr/>
                    <a:lstStyle/>
                    <a:p>
                      <a:r>
                        <a:rPr lang="en-US" sz="1200"/>
                        <a:t>Multidisciplinary Spina Bifida Team</a:t>
                      </a:r>
                    </a:p>
                  </a:txBody>
                  <a:tcPr/>
                </a:tc>
                <a:tc>
                  <a:txBody>
                    <a:bodyPr/>
                    <a:lstStyle/>
                    <a:p>
                      <a:r>
                        <a:rPr lang="en-US" sz="1200"/>
                        <a:t>Daughter needs to have a follow up appointment scheduled within 7 days of discharge</a:t>
                      </a:r>
                    </a:p>
                  </a:txBody>
                  <a:tcPr/>
                </a:tc>
                <a:tc>
                  <a:txBody>
                    <a:bodyPr/>
                    <a:lstStyle/>
                    <a:p>
                      <a:r>
                        <a:rPr lang="en-US" sz="1200"/>
                        <a:t>- Transportation</a:t>
                      </a:r>
                    </a:p>
                  </a:txBody>
                  <a:tcPr/>
                </a:tc>
                <a:tc>
                  <a:txBody>
                    <a:bodyPr/>
                    <a:lstStyle/>
                    <a:p>
                      <a:pPr marL="228600" indent="-228600">
                        <a:buAutoNum type="arabicPeriod"/>
                      </a:pPr>
                      <a:r>
                        <a:rPr lang="en-US" sz="1200"/>
                        <a:t>Make appointment</a:t>
                      </a:r>
                    </a:p>
                    <a:p>
                      <a:pPr marL="228600" indent="-228600">
                        <a:buAutoNum type="arabicPeriod"/>
                      </a:pPr>
                      <a:r>
                        <a:rPr lang="en-US" sz="1200"/>
                        <a:t>Make transportation arrangements</a:t>
                      </a:r>
                    </a:p>
                  </a:txBody>
                  <a:tcPr/>
                </a:tc>
                <a:tc>
                  <a:txBody>
                    <a:bodyPr/>
                    <a:lstStyle/>
                    <a:p>
                      <a:pPr marL="228600" indent="-228600">
                        <a:buAutoNum type="arabicPeriod"/>
                      </a:pPr>
                      <a:r>
                        <a:rPr lang="en-US" sz="1200"/>
                        <a:t>Care Coordinator</a:t>
                      </a:r>
                    </a:p>
                    <a:p>
                      <a:pPr marL="228600" indent="-228600">
                        <a:buAutoNum type="arabicPeriod"/>
                      </a:pPr>
                      <a:r>
                        <a:rPr lang="en-US" sz="1200"/>
                        <a:t>Care Coordinator</a:t>
                      </a:r>
                    </a:p>
                  </a:txBody>
                  <a:tcPr/>
                </a:tc>
                <a:tc>
                  <a:txBody>
                    <a:bodyPr/>
                    <a:lstStyle/>
                    <a:p>
                      <a:pPr marL="228600" indent="-228600">
                        <a:buAutoNum type="arabicPeriod"/>
                      </a:pPr>
                      <a:r>
                        <a:rPr lang="en-US" sz="1200"/>
                        <a:t>2/9/2024</a:t>
                      </a:r>
                    </a:p>
                    <a:p>
                      <a:pPr marL="228600" indent="-228600">
                        <a:buAutoNum type="arabicPeriod"/>
                      </a:pPr>
                      <a:r>
                        <a:rPr lang="en-US" sz="1200"/>
                        <a:t>2/9/2024</a:t>
                      </a:r>
                    </a:p>
                  </a:txBody>
                  <a:tcPr/>
                </a:tc>
                <a:extLst>
                  <a:ext uri="{0D108BD9-81ED-4DB2-BD59-A6C34878D82A}">
                    <a16:rowId xmlns:a16="http://schemas.microsoft.com/office/drawing/2014/main" val="2856806069"/>
                  </a:ext>
                </a:extLst>
              </a:tr>
              <a:tr h="370840">
                <a:tc>
                  <a:txBody>
                    <a:bodyPr/>
                    <a:lstStyle/>
                    <a:p>
                      <a:r>
                        <a:rPr lang="en-US" sz="1200"/>
                        <a:t>Primary Care Provider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Daughter needs to have a follow up appointment scheduled within one month of discharge</a:t>
                      </a:r>
                    </a:p>
                  </a:txBody>
                  <a:tcPr/>
                </a:tc>
                <a:tc>
                  <a:txBody>
                    <a:bodyPr/>
                    <a:lstStyle/>
                    <a:p>
                      <a:r>
                        <a:rPr lang="en-US" sz="1200"/>
                        <a:t>- Transportation</a:t>
                      </a:r>
                    </a:p>
                  </a:txBody>
                  <a:tcPr/>
                </a:tc>
                <a:tc>
                  <a:txBody>
                    <a:bodyPr/>
                    <a:lstStyle/>
                    <a:p>
                      <a:pPr marL="228600" indent="-228600">
                        <a:buAutoNum type="arabicPeriod"/>
                      </a:pPr>
                      <a:r>
                        <a:rPr lang="en-US" sz="1200"/>
                        <a:t>Make appointment</a:t>
                      </a:r>
                    </a:p>
                    <a:p>
                      <a:pPr marL="228600" indent="-228600">
                        <a:buAutoNum type="arabicPeriod"/>
                      </a:pPr>
                      <a:r>
                        <a:rPr lang="en-US" sz="1200"/>
                        <a:t>Make transportation arrangements</a:t>
                      </a:r>
                    </a:p>
                  </a:txBody>
                  <a:tcPr/>
                </a:tc>
                <a:tc>
                  <a:txBody>
                    <a:bodyPr/>
                    <a:lstStyle/>
                    <a:p>
                      <a:pPr marL="228600" indent="-228600">
                        <a:buAutoNum type="arabicPeriod"/>
                      </a:pPr>
                      <a:r>
                        <a:rPr lang="en-US" sz="1200"/>
                        <a:t>Care Coordinator</a:t>
                      </a:r>
                    </a:p>
                    <a:p>
                      <a:pPr marL="228600" indent="-228600">
                        <a:buAutoNum type="arabicPeriod"/>
                      </a:pPr>
                      <a:r>
                        <a:rPr lang="en-US" sz="1200"/>
                        <a:t>Care Coordinator</a:t>
                      </a:r>
                    </a:p>
                  </a:txBody>
                  <a:tcPr/>
                </a:tc>
                <a:tc>
                  <a:txBody>
                    <a:bodyPr/>
                    <a:lstStyle/>
                    <a:p>
                      <a:pPr marL="228600" indent="-228600">
                        <a:buAutoNum type="arabicPeriod"/>
                      </a:pPr>
                      <a:r>
                        <a:rPr lang="en-US" sz="1200"/>
                        <a:t>2/9/2024</a:t>
                      </a:r>
                    </a:p>
                    <a:p>
                      <a:pPr marL="228600" indent="-228600">
                        <a:buAutoNum type="arabicPeriod"/>
                      </a:pPr>
                      <a:r>
                        <a:rPr lang="en-US" sz="1200"/>
                        <a:t>2/9/2024</a:t>
                      </a:r>
                    </a:p>
                  </a:txBody>
                  <a:tcPr/>
                </a:tc>
                <a:extLst>
                  <a:ext uri="{0D108BD9-81ED-4DB2-BD59-A6C34878D82A}">
                    <a16:rowId xmlns:a16="http://schemas.microsoft.com/office/drawing/2014/main" val="4039352106"/>
                  </a:ext>
                </a:extLst>
              </a:tr>
              <a:tr h="370840">
                <a:tc>
                  <a:txBody>
                    <a:bodyPr/>
                    <a:lstStyle/>
                    <a:p>
                      <a:r>
                        <a:rPr lang="en-US" sz="1200"/>
                        <a:t>School</a:t>
                      </a:r>
                    </a:p>
                  </a:txBody>
                  <a:tcPr/>
                </a:tc>
                <a:tc>
                  <a:txBody>
                    <a:bodyPr/>
                    <a:lstStyle/>
                    <a:p>
                      <a:r>
                        <a:rPr lang="en-US" sz="1200"/>
                        <a:t>Daughter will begin attending school for the last nine weeks (will continue virtual school through the third 9 weeks as she transitions home)</a:t>
                      </a:r>
                    </a:p>
                  </a:txBody>
                  <a:tcPr/>
                </a:tc>
                <a:tc>
                  <a:txBody>
                    <a:bodyPr/>
                    <a:lstStyle/>
                    <a:p>
                      <a:r>
                        <a:rPr lang="en-US" sz="1200"/>
                        <a:t>- Need to update daughter’s IEP</a:t>
                      </a:r>
                    </a:p>
                  </a:txBody>
                  <a:tcPr/>
                </a:tc>
                <a:tc>
                  <a:txBody>
                    <a:bodyPr/>
                    <a:lstStyle/>
                    <a:p>
                      <a:pPr marL="228600" indent="-228600">
                        <a:buAutoNum type="arabicPeriod"/>
                      </a:pPr>
                      <a:r>
                        <a:rPr lang="en-US" sz="1200"/>
                        <a:t>Confirm internet and device is available at home for the third 9 weeks</a:t>
                      </a:r>
                    </a:p>
                    <a:p>
                      <a:pPr marL="228600" indent="-228600">
                        <a:buAutoNum type="arabicPeriod"/>
                      </a:pPr>
                      <a:r>
                        <a:rPr lang="en-US" sz="1200"/>
                        <a:t>Contact daughter’s school to schedule her IEP</a:t>
                      </a:r>
                    </a:p>
                    <a:p>
                      <a:pPr marL="228600" indent="-228600">
                        <a:buAutoNum type="arabicPeriod"/>
                      </a:pPr>
                      <a:r>
                        <a:rPr lang="en-US" sz="1200"/>
                        <a:t>Conduct IEP</a:t>
                      </a:r>
                    </a:p>
                    <a:p>
                      <a:pPr marL="228600" indent="-228600">
                        <a:buAutoNum type="arabicPeriod"/>
                      </a:pPr>
                      <a:r>
                        <a:rPr lang="en-US" sz="1200"/>
                        <a:t>Identify and secure needed supports for school day</a:t>
                      </a:r>
                    </a:p>
                    <a:p>
                      <a:pPr marL="228600" indent="-228600">
                        <a:buAutoNum type="arabicPeriod"/>
                      </a:pPr>
                      <a:endParaRPr lang="en-US" sz="1200"/>
                    </a:p>
                  </a:txBody>
                  <a:tcPr/>
                </a:tc>
                <a:tc>
                  <a:txBody>
                    <a:bodyPr/>
                    <a:lstStyle/>
                    <a:p>
                      <a:pPr marL="228600" indent="-228600">
                        <a:buAutoNum type="arabicPeriod"/>
                      </a:pPr>
                      <a:r>
                        <a:rPr lang="en-US" sz="1200"/>
                        <a:t>Care Coordinator and family</a:t>
                      </a:r>
                    </a:p>
                    <a:p>
                      <a:pPr marL="228600" indent="-228600">
                        <a:buAutoNum type="arabicPeriod"/>
                      </a:pPr>
                      <a:r>
                        <a:rPr lang="en-US" sz="1200"/>
                        <a:t>Family (with Care Coordinator support)</a:t>
                      </a:r>
                    </a:p>
                    <a:p>
                      <a:pPr marL="228600" indent="-228600">
                        <a:buAutoNum type="arabicPeriod"/>
                      </a:pPr>
                      <a:r>
                        <a:rPr lang="en-US" sz="1200"/>
                        <a:t>School</a:t>
                      </a:r>
                    </a:p>
                    <a:p>
                      <a:pPr marL="228600" indent="-228600">
                        <a:buAutoNum type="arabicPeriod"/>
                      </a:pPr>
                      <a:r>
                        <a:rPr lang="en-US" sz="1200"/>
                        <a:t>School</a:t>
                      </a:r>
                    </a:p>
                  </a:txBody>
                  <a:tcPr/>
                </a:tc>
                <a:tc>
                  <a:txBody>
                    <a:bodyPr/>
                    <a:lstStyle/>
                    <a:p>
                      <a:pPr marL="228600" indent="-228600">
                        <a:buAutoNum type="arabicPeriod"/>
                      </a:pPr>
                      <a:r>
                        <a:rPr lang="en-US" sz="1200"/>
                        <a:t>2/9/2024</a:t>
                      </a:r>
                    </a:p>
                    <a:p>
                      <a:pPr marL="228600" indent="-228600">
                        <a:buAutoNum type="arabicPeriod"/>
                      </a:pPr>
                      <a:r>
                        <a:rPr lang="en-US" sz="1200"/>
                        <a:t>2/9/2024</a:t>
                      </a:r>
                    </a:p>
                    <a:p>
                      <a:pPr marL="228600" indent="-228600">
                        <a:buAutoNum type="arabicPeriod"/>
                      </a:pPr>
                      <a:r>
                        <a:rPr lang="en-US" sz="1200"/>
                        <a:t>3/8/2024</a:t>
                      </a:r>
                    </a:p>
                    <a:p>
                      <a:pPr marL="228600" indent="-228600">
                        <a:buAutoNum type="arabicPeriod"/>
                      </a:pPr>
                      <a:r>
                        <a:rPr lang="en-US" sz="1200"/>
                        <a:t>3/18/2024</a:t>
                      </a:r>
                    </a:p>
                  </a:txBody>
                  <a:tcPr/>
                </a:tc>
                <a:extLst>
                  <a:ext uri="{0D108BD9-81ED-4DB2-BD59-A6C34878D82A}">
                    <a16:rowId xmlns:a16="http://schemas.microsoft.com/office/drawing/2014/main" val="102599761"/>
                  </a:ext>
                </a:extLst>
              </a:tr>
            </a:tbl>
          </a:graphicData>
        </a:graphic>
      </p:graphicFrame>
      <p:sp>
        <p:nvSpPr>
          <p:cNvPr id="2" name="Slide Number Placeholder 1">
            <a:extLst>
              <a:ext uri="{FF2B5EF4-FFF2-40B4-BE49-F238E27FC236}">
                <a16:creationId xmlns:a16="http://schemas.microsoft.com/office/drawing/2014/main" id="{0D64F80B-106B-F087-E44F-C446423EF9B4}"/>
              </a:ext>
            </a:extLst>
          </p:cNvPr>
          <p:cNvSpPr>
            <a:spLocks noGrp="1"/>
          </p:cNvSpPr>
          <p:nvPr>
            <p:ph type="sldNum" sz="quarter" idx="12"/>
          </p:nvPr>
        </p:nvSpPr>
        <p:spPr/>
        <p:txBody>
          <a:bodyPr/>
          <a:lstStyle/>
          <a:p>
            <a:fld id="{DBB69489-DF73-4A76-950F-93D686310CE9}" type="slidenum">
              <a:rPr lang="en-US" smtClean="0"/>
              <a:t>52</a:t>
            </a:fld>
            <a:endParaRPr lang="en-US"/>
          </a:p>
        </p:txBody>
      </p:sp>
    </p:spTree>
    <p:extLst>
      <p:ext uri="{BB962C8B-B14F-4D97-AF65-F5344CB8AC3E}">
        <p14:creationId xmlns:p14="http://schemas.microsoft.com/office/powerpoint/2010/main" val="792345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cartoon of a person&#10;&#10;Description automatically generated">
            <a:extLst>
              <a:ext uri="{FF2B5EF4-FFF2-40B4-BE49-F238E27FC236}">
                <a16:creationId xmlns:a16="http://schemas.microsoft.com/office/drawing/2014/main" id="{E7631113-22D5-B8C8-E71A-210156252F0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48482"/>
          <a:stretch/>
        </p:blipFill>
        <p:spPr>
          <a:xfrm>
            <a:off x="4764806" y="2084"/>
            <a:ext cx="3470300" cy="6579785"/>
          </a:xfrm>
          <a:prstGeom prst="rect">
            <a:avLst/>
          </a:prstGeom>
        </p:spPr>
      </p:pic>
      <p:sp>
        <p:nvSpPr>
          <p:cNvPr id="4" name="Title 3">
            <a:extLst>
              <a:ext uri="{FF2B5EF4-FFF2-40B4-BE49-F238E27FC236}">
                <a16:creationId xmlns:a16="http://schemas.microsoft.com/office/drawing/2014/main" id="{F5AE7B06-A3AE-E43F-F90E-68771E615FEB}"/>
              </a:ext>
            </a:extLst>
          </p:cNvPr>
          <p:cNvSpPr>
            <a:spLocks noGrp="1"/>
          </p:cNvSpPr>
          <p:nvPr>
            <p:ph type="title"/>
          </p:nvPr>
        </p:nvSpPr>
        <p:spPr/>
        <p:txBody>
          <a:bodyPr/>
          <a:lstStyle/>
          <a:p>
            <a:r>
              <a:rPr lang="en-US"/>
              <a:t>Case Study: The Suarez Family</a:t>
            </a:r>
          </a:p>
        </p:txBody>
      </p:sp>
      <p:sp>
        <p:nvSpPr>
          <p:cNvPr id="26" name="Text Placeholder 5">
            <a:extLst>
              <a:ext uri="{FF2B5EF4-FFF2-40B4-BE49-F238E27FC236}">
                <a16:creationId xmlns:a16="http://schemas.microsoft.com/office/drawing/2014/main" id="{D51ACEBF-43B0-2690-7F67-639A0147947C}"/>
              </a:ext>
            </a:extLst>
          </p:cNvPr>
          <p:cNvSpPr txBox="1">
            <a:spLocks/>
          </p:cNvSpPr>
          <p:nvPr/>
        </p:nvSpPr>
        <p:spPr>
          <a:xfrm>
            <a:off x="8840967" y="2074142"/>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94">
                <a:solidFill>
                  <a:srgbClr val="193560"/>
                </a:solidFill>
                <a:latin typeface="Calibri Light"/>
              </a:rPr>
              <a:t>I will create an effective transition plan by…</a:t>
            </a:r>
          </a:p>
        </p:txBody>
      </p:sp>
      <p:sp>
        <p:nvSpPr>
          <p:cNvPr id="27" name="Text Placeholder 5">
            <a:extLst>
              <a:ext uri="{FF2B5EF4-FFF2-40B4-BE49-F238E27FC236}">
                <a16:creationId xmlns:a16="http://schemas.microsoft.com/office/drawing/2014/main" id="{ADF2BBE8-F92F-4C64-8C9C-3164B2810E54}"/>
              </a:ext>
            </a:extLst>
          </p:cNvPr>
          <p:cNvSpPr txBox="1">
            <a:spLocks/>
          </p:cNvSpPr>
          <p:nvPr/>
        </p:nvSpPr>
        <p:spPr>
          <a:xfrm>
            <a:off x="8840967" y="3370158"/>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94">
                <a:solidFill>
                  <a:srgbClr val="193560"/>
                </a:solidFill>
                <a:latin typeface="Calibri Light"/>
              </a:rPr>
              <a:t>I will be an effective liaison by…</a:t>
            </a:r>
          </a:p>
        </p:txBody>
      </p:sp>
      <p:sp>
        <p:nvSpPr>
          <p:cNvPr id="29" name="Text Placeholder 5">
            <a:extLst>
              <a:ext uri="{FF2B5EF4-FFF2-40B4-BE49-F238E27FC236}">
                <a16:creationId xmlns:a16="http://schemas.microsoft.com/office/drawing/2014/main" id="{E10C167E-9165-7ACD-F14D-526C8A9943D3}"/>
              </a:ext>
            </a:extLst>
          </p:cNvPr>
          <p:cNvSpPr txBox="1">
            <a:spLocks/>
          </p:cNvSpPr>
          <p:nvPr/>
        </p:nvSpPr>
        <p:spPr>
          <a:xfrm>
            <a:off x="603331" y="2035879"/>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lang="en-US" sz="2094">
                <a:solidFill>
                  <a:srgbClr val="193560"/>
                </a:solidFill>
                <a:latin typeface="Calibri Light"/>
              </a:rPr>
              <a:t>The most important thing I identified was...</a:t>
            </a:r>
          </a:p>
        </p:txBody>
      </p:sp>
      <p:sp>
        <p:nvSpPr>
          <p:cNvPr id="30" name="Text Placeholder 5">
            <a:extLst>
              <a:ext uri="{FF2B5EF4-FFF2-40B4-BE49-F238E27FC236}">
                <a16:creationId xmlns:a16="http://schemas.microsoft.com/office/drawing/2014/main" id="{30D27419-CC25-8F0E-7B34-4126212DE472}"/>
              </a:ext>
            </a:extLst>
          </p:cNvPr>
          <p:cNvSpPr txBox="1">
            <a:spLocks/>
          </p:cNvSpPr>
          <p:nvPr/>
        </p:nvSpPr>
        <p:spPr>
          <a:xfrm>
            <a:off x="0" y="3345034"/>
            <a:ext cx="3255091"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lang="en-US" sz="2094">
                <a:solidFill>
                  <a:srgbClr val="193560"/>
                </a:solidFill>
                <a:latin typeface="Calibri Light"/>
              </a:rPr>
              <a:t>I will identify more services and supports through…</a:t>
            </a:r>
          </a:p>
        </p:txBody>
      </p:sp>
      <p:sp>
        <p:nvSpPr>
          <p:cNvPr id="31" name="Text Placeholder 5">
            <a:extLst>
              <a:ext uri="{FF2B5EF4-FFF2-40B4-BE49-F238E27FC236}">
                <a16:creationId xmlns:a16="http://schemas.microsoft.com/office/drawing/2014/main" id="{8DB464F3-33E8-AD5E-C06B-FC36F285D0F9}"/>
              </a:ext>
            </a:extLst>
          </p:cNvPr>
          <p:cNvSpPr txBox="1">
            <a:spLocks/>
          </p:cNvSpPr>
          <p:nvPr/>
        </p:nvSpPr>
        <p:spPr>
          <a:xfrm>
            <a:off x="603331" y="4692602"/>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endParaRPr lang="en-US" sz="2094">
              <a:solidFill>
                <a:srgbClr val="193560"/>
              </a:solidFill>
              <a:latin typeface="Calibri Light"/>
            </a:endParaRPr>
          </a:p>
        </p:txBody>
      </p:sp>
      <p:cxnSp>
        <p:nvCxnSpPr>
          <p:cNvPr id="32" name="Straight Connector 31">
            <a:extLst>
              <a:ext uri="{FF2B5EF4-FFF2-40B4-BE49-F238E27FC236}">
                <a16:creationId xmlns:a16="http://schemas.microsoft.com/office/drawing/2014/main" id="{1008B11F-4121-CF0E-9CFB-A1E67E0B9509}"/>
              </a:ext>
            </a:extLst>
          </p:cNvPr>
          <p:cNvCxnSpPr/>
          <p:nvPr/>
        </p:nvCxnSpPr>
        <p:spPr>
          <a:xfrm>
            <a:off x="8333264" y="2450938"/>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cxnSp>
        <p:nvCxnSpPr>
          <p:cNvPr id="33" name="Straight Connector 32">
            <a:extLst>
              <a:ext uri="{FF2B5EF4-FFF2-40B4-BE49-F238E27FC236}">
                <a16:creationId xmlns:a16="http://schemas.microsoft.com/office/drawing/2014/main" id="{F091AF31-03C4-BB91-23B4-3601DEAE16B2}"/>
              </a:ext>
            </a:extLst>
          </p:cNvPr>
          <p:cNvCxnSpPr/>
          <p:nvPr/>
        </p:nvCxnSpPr>
        <p:spPr>
          <a:xfrm>
            <a:off x="8333264" y="3667256"/>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cxnSp>
        <p:nvCxnSpPr>
          <p:cNvPr id="35" name="Straight Connector 34">
            <a:extLst>
              <a:ext uri="{FF2B5EF4-FFF2-40B4-BE49-F238E27FC236}">
                <a16:creationId xmlns:a16="http://schemas.microsoft.com/office/drawing/2014/main" id="{0D454395-FD9C-4279-0AE7-B67EBFC2FC51}"/>
              </a:ext>
            </a:extLst>
          </p:cNvPr>
          <p:cNvCxnSpPr/>
          <p:nvPr/>
        </p:nvCxnSpPr>
        <p:spPr>
          <a:xfrm flipH="1">
            <a:off x="3478756" y="2450938"/>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cxnSp>
        <p:nvCxnSpPr>
          <p:cNvPr id="36" name="Straight Connector 35">
            <a:extLst>
              <a:ext uri="{FF2B5EF4-FFF2-40B4-BE49-F238E27FC236}">
                <a16:creationId xmlns:a16="http://schemas.microsoft.com/office/drawing/2014/main" id="{C4C54A96-3E7C-5C31-802C-393429DD7E7F}"/>
              </a:ext>
            </a:extLst>
          </p:cNvPr>
          <p:cNvCxnSpPr/>
          <p:nvPr/>
        </p:nvCxnSpPr>
        <p:spPr>
          <a:xfrm flipH="1">
            <a:off x="3478756" y="3667256"/>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sp>
        <p:nvSpPr>
          <p:cNvPr id="38" name="Shape 167">
            <a:extLst>
              <a:ext uri="{FF2B5EF4-FFF2-40B4-BE49-F238E27FC236}">
                <a16:creationId xmlns:a16="http://schemas.microsoft.com/office/drawing/2014/main" id="{A56C2464-BAA1-8FFC-DD45-A5B90418012E}"/>
              </a:ext>
            </a:extLst>
          </p:cNvPr>
          <p:cNvSpPr>
            <a:spLocks noChangeAspect="1"/>
          </p:cNvSpPr>
          <p:nvPr/>
        </p:nvSpPr>
        <p:spPr>
          <a:xfrm rot="19800000" flipH="1">
            <a:off x="7390311" y="32818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795" b="0" i="0" u="none" strike="noStrike" kern="0" cap="none" spc="0" normalizeH="0" baseline="0" noProof="0">
              <a:ln>
                <a:noFill/>
              </a:ln>
              <a:solidFill>
                <a:prstClr val="black"/>
              </a:solidFill>
              <a:effectLst/>
              <a:uLnTx/>
              <a:uFillTx/>
              <a:latin typeface="Calibri Light"/>
              <a:ea typeface="+mn-ea"/>
              <a:cs typeface="+mn-cs"/>
            </a:endParaRPr>
          </a:p>
        </p:txBody>
      </p:sp>
      <p:sp>
        <p:nvSpPr>
          <p:cNvPr id="44" name="Shape 167">
            <a:extLst>
              <a:ext uri="{FF2B5EF4-FFF2-40B4-BE49-F238E27FC236}">
                <a16:creationId xmlns:a16="http://schemas.microsoft.com/office/drawing/2014/main" id="{9454EE6F-F86D-9934-0D01-1E0B5AAA44E6}"/>
              </a:ext>
            </a:extLst>
          </p:cNvPr>
          <p:cNvSpPr>
            <a:spLocks noChangeAspect="1"/>
          </p:cNvSpPr>
          <p:nvPr/>
        </p:nvSpPr>
        <p:spPr>
          <a:xfrm rot="19800000" flipH="1">
            <a:off x="7424002" y="2033746"/>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45" name="Shape 167">
            <a:extLst>
              <a:ext uri="{FF2B5EF4-FFF2-40B4-BE49-F238E27FC236}">
                <a16:creationId xmlns:a16="http://schemas.microsoft.com/office/drawing/2014/main" id="{89F6A97E-096D-C3B7-B338-DD4B926E689F}"/>
              </a:ext>
            </a:extLst>
          </p:cNvPr>
          <p:cNvSpPr>
            <a:spLocks noChangeAspect="1"/>
          </p:cNvSpPr>
          <p:nvPr/>
        </p:nvSpPr>
        <p:spPr>
          <a:xfrm rot="19800000" flipH="1">
            <a:off x="3889847" y="203376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41" name="Shape 167">
            <a:extLst>
              <a:ext uri="{FF2B5EF4-FFF2-40B4-BE49-F238E27FC236}">
                <a16:creationId xmlns:a16="http://schemas.microsoft.com/office/drawing/2014/main" id="{9F4EE433-AA94-67D1-77FC-D837CE2DDD1C}"/>
              </a:ext>
            </a:extLst>
          </p:cNvPr>
          <p:cNvSpPr>
            <a:spLocks noChangeAspect="1"/>
          </p:cNvSpPr>
          <p:nvPr/>
        </p:nvSpPr>
        <p:spPr>
          <a:xfrm rot="19800000" flipH="1">
            <a:off x="3856156" y="3281887"/>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5793CA"/>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795" b="0" i="0" u="none" strike="noStrike" kern="0" cap="none" spc="0" normalizeH="0" baseline="0" noProof="0">
              <a:ln>
                <a:noFill/>
              </a:ln>
              <a:solidFill>
                <a:prstClr val="black"/>
              </a:solidFill>
              <a:effectLst/>
              <a:uLnTx/>
              <a:uFillTx/>
              <a:latin typeface="Calibri Light"/>
              <a:ea typeface="+mn-ea"/>
              <a:cs typeface="+mn-cs"/>
            </a:endParaRPr>
          </a:p>
        </p:txBody>
      </p:sp>
      <p:sp>
        <p:nvSpPr>
          <p:cNvPr id="42" name="Text Placeholder 5">
            <a:extLst>
              <a:ext uri="{FF2B5EF4-FFF2-40B4-BE49-F238E27FC236}">
                <a16:creationId xmlns:a16="http://schemas.microsoft.com/office/drawing/2014/main" id="{85D1ED2A-343B-2B61-7F5D-D3216AED1240}"/>
              </a:ext>
            </a:extLst>
          </p:cNvPr>
          <p:cNvSpPr txBox="1">
            <a:spLocks/>
          </p:cNvSpPr>
          <p:nvPr/>
        </p:nvSpPr>
        <p:spPr>
          <a:xfrm>
            <a:off x="3909361" y="210049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01</a:t>
            </a:r>
            <a:endParaRPr lang="en-JM" sz="3192" b="1">
              <a:solidFill>
                <a:prstClr val="white"/>
              </a:solidFill>
              <a:latin typeface="Calibri Light"/>
              <a:cs typeface="Roboto Light"/>
            </a:endParaRPr>
          </a:p>
        </p:txBody>
      </p:sp>
      <p:sp>
        <p:nvSpPr>
          <p:cNvPr id="43" name="Text Placeholder 5">
            <a:extLst>
              <a:ext uri="{FF2B5EF4-FFF2-40B4-BE49-F238E27FC236}">
                <a16:creationId xmlns:a16="http://schemas.microsoft.com/office/drawing/2014/main" id="{51A71911-1520-D5CC-A83B-57EB6D0C2850}"/>
              </a:ext>
            </a:extLst>
          </p:cNvPr>
          <p:cNvSpPr txBox="1">
            <a:spLocks/>
          </p:cNvSpPr>
          <p:nvPr/>
        </p:nvSpPr>
        <p:spPr>
          <a:xfrm>
            <a:off x="3909362" y="4782191"/>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03</a:t>
            </a:r>
            <a:endParaRPr lang="en-JM" sz="3192" b="1">
              <a:solidFill>
                <a:prstClr val="white"/>
              </a:solidFill>
              <a:latin typeface="Calibri Light"/>
              <a:cs typeface="Roboto Light"/>
            </a:endParaRPr>
          </a:p>
        </p:txBody>
      </p:sp>
      <p:sp>
        <p:nvSpPr>
          <p:cNvPr id="47" name="TextBox 46">
            <a:extLst>
              <a:ext uri="{FF2B5EF4-FFF2-40B4-BE49-F238E27FC236}">
                <a16:creationId xmlns:a16="http://schemas.microsoft.com/office/drawing/2014/main" id="{DCFA8E9C-43F9-F759-B277-6E6D58D3A7BE}"/>
              </a:ext>
            </a:extLst>
          </p:cNvPr>
          <p:cNvSpPr txBox="1"/>
          <p:nvPr/>
        </p:nvSpPr>
        <p:spPr>
          <a:xfrm>
            <a:off x="69731" y="848011"/>
            <a:ext cx="4237093"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b="1">
                <a:solidFill>
                  <a:schemeClr val="tx2"/>
                </a:solidFill>
              </a:rPr>
              <a:t>Hypothesize what action steps you will take for Suarez family after thinking through the exploratory questions earlier: </a:t>
            </a:r>
          </a:p>
        </p:txBody>
      </p:sp>
      <p:sp>
        <p:nvSpPr>
          <p:cNvPr id="48" name="Text Placeholder 5">
            <a:extLst>
              <a:ext uri="{FF2B5EF4-FFF2-40B4-BE49-F238E27FC236}">
                <a16:creationId xmlns:a16="http://schemas.microsoft.com/office/drawing/2014/main" id="{34A0F736-25B9-5541-907F-BE68CE52F10E}"/>
              </a:ext>
            </a:extLst>
          </p:cNvPr>
          <p:cNvSpPr txBox="1">
            <a:spLocks/>
          </p:cNvSpPr>
          <p:nvPr/>
        </p:nvSpPr>
        <p:spPr>
          <a:xfrm>
            <a:off x="7456735" y="207414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02</a:t>
            </a:r>
            <a:endParaRPr lang="en-JM" sz="3192" b="1">
              <a:solidFill>
                <a:prstClr val="white"/>
              </a:solidFill>
              <a:latin typeface="Calibri Light"/>
              <a:cs typeface="Roboto Light"/>
            </a:endParaRPr>
          </a:p>
        </p:txBody>
      </p:sp>
      <p:cxnSp>
        <p:nvCxnSpPr>
          <p:cNvPr id="50" name="Straight Connector 49">
            <a:extLst>
              <a:ext uri="{FF2B5EF4-FFF2-40B4-BE49-F238E27FC236}">
                <a16:creationId xmlns:a16="http://schemas.microsoft.com/office/drawing/2014/main" id="{C059533B-9524-192D-6FAC-143C52923109}"/>
              </a:ext>
            </a:extLst>
          </p:cNvPr>
          <p:cNvCxnSpPr/>
          <p:nvPr/>
        </p:nvCxnSpPr>
        <p:spPr>
          <a:xfrm flipH="1">
            <a:off x="3478755" y="4973990"/>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sp>
        <p:nvSpPr>
          <p:cNvPr id="51" name="Shape 167">
            <a:extLst>
              <a:ext uri="{FF2B5EF4-FFF2-40B4-BE49-F238E27FC236}">
                <a16:creationId xmlns:a16="http://schemas.microsoft.com/office/drawing/2014/main" id="{CDE77072-EC4D-92D4-F96A-549D32C4FB52}"/>
              </a:ext>
            </a:extLst>
          </p:cNvPr>
          <p:cNvSpPr>
            <a:spLocks noChangeAspect="1"/>
          </p:cNvSpPr>
          <p:nvPr/>
        </p:nvSpPr>
        <p:spPr>
          <a:xfrm rot="19800000" flipH="1">
            <a:off x="3856155" y="4588621"/>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795" b="0" i="0" u="none" strike="noStrike" kern="0" cap="none" spc="0" normalizeH="0" baseline="0" noProof="0">
              <a:ln>
                <a:noFill/>
              </a:ln>
              <a:solidFill>
                <a:prstClr val="black"/>
              </a:solidFill>
              <a:effectLst/>
              <a:uLnTx/>
              <a:uFillTx/>
              <a:latin typeface="Calibri Light"/>
              <a:ea typeface="+mn-ea"/>
              <a:cs typeface="+mn-cs"/>
            </a:endParaRPr>
          </a:p>
        </p:txBody>
      </p:sp>
      <p:sp>
        <p:nvSpPr>
          <p:cNvPr id="53" name="Text Placeholder 5">
            <a:extLst>
              <a:ext uri="{FF2B5EF4-FFF2-40B4-BE49-F238E27FC236}">
                <a16:creationId xmlns:a16="http://schemas.microsoft.com/office/drawing/2014/main" id="{06729A53-10F5-7DED-2FC7-5D894AC9C72A}"/>
              </a:ext>
            </a:extLst>
          </p:cNvPr>
          <p:cNvSpPr txBox="1">
            <a:spLocks/>
          </p:cNvSpPr>
          <p:nvPr/>
        </p:nvSpPr>
        <p:spPr>
          <a:xfrm>
            <a:off x="3897107" y="3323648"/>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03</a:t>
            </a:r>
            <a:endParaRPr lang="en-JM" sz="3192" b="1">
              <a:solidFill>
                <a:prstClr val="white"/>
              </a:solidFill>
              <a:latin typeface="Calibri Light"/>
              <a:cs typeface="Roboto Light"/>
            </a:endParaRPr>
          </a:p>
        </p:txBody>
      </p:sp>
      <p:sp>
        <p:nvSpPr>
          <p:cNvPr id="54" name="Text Placeholder 5">
            <a:extLst>
              <a:ext uri="{FF2B5EF4-FFF2-40B4-BE49-F238E27FC236}">
                <a16:creationId xmlns:a16="http://schemas.microsoft.com/office/drawing/2014/main" id="{8096803A-B440-BEDC-C072-A91F39497DBE}"/>
              </a:ext>
            </a:extLst>
          </p:cNvPr>
          <p:cNvSpPr txBox="1">
            <a:spLocks/>
          </p:cNvSpPr>
          <p:nvPr/>
        </p:nvSpPr>
        <p:spPr>
          <a:xfrm>
            <a:off x="7443516" y="3340759"/>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04</a:t>
            </a:r>
            <a:endParaRPr lang="en-JM" sz="3192" b="1">
              <a:solidFill>
                <a:prstClr val="white"/>
              </a:solidFill>
              <a:latin typeface="Calibri Light"/>
              <a:cs typeface="Roboto Light"/>
            </a:endParaRPr>
          </a:p>
        </p:txBody>
      </p:sp>
      <p:sp>
        <p:nvSpPr>
          <p:cNvPr id="55" name="Text Placeholder 5">
            <a:extLst>
              <a:ext uri="{FF2B5EF4-FFF2-40B4-BE49-F238E27FC236}">
                <a16:creationId xmlns:a16="http://schemas.microsoft.com/office/drawing/2014/main" id="{FF311945-81C9-6A2C-B65F-8394B660E702}"/>
              </a:ext>
            </a:extLst>
          </p:cNvPr>
          <p:cNvSpPr txBox="1">
            <a:spLocks/>
          </p:cNvSpPr>
          <p:nvPr/>
        </p:nvSpPr>
        <p:spPr>
          <a:xfrm>
            <a:off x="3898811" y="464182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05</a:t>
            </a:r>
            <a:endParaRPr lang="en-JM" sz="3192" b="1">
              <a:solidFill>
                <a:prstClr val="white"/>
              </a:solidFill>
              <a:latin typeface="Calibri Light"/>
              <a:cs typeface="Roboto Light"/>
            </a:endParaRPr>
          </a:p>
        </p:txBody>
      </p:sp>
      <p:sp>
        <p:nvSpPr>
          <p:cNvPr id="2" name="Text Placeholder 5">
            <a:extLst>
              <a:ext uri="{FF2B5EF4-FFF2-40B4-BE49-F238E27FC236}">
                <a16:creationId xmlns:a16="http://schemas.microsoft.com/office/drawing/2014/main" id="{58A3BDD0-5C5D-A2A4-DDAE-B379BE5F8D04}"/>
              </a:ext>
            </a:extLst>
          </p:cNvPr>
          <p:cNvSpPr txBox="1">
            <a:spLocks/>
          </p:cNvSpPr>
          <p:nvPr/>
        </p:nvSpPr>
        <p:spPr>
          <a:xfrm>
            <a:off x="125154" y="4641822"/>
            <a:ext cx="3255091"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lang="en-US" sz="2094">
                <a:solidFill>
                  <a:srgbClr val="193560"/>
                </a:solidFill>
                <a:latin typeface="Calibri Light"/>
              </a:rPr>
              <a:t>I will remove barriers to community integration by…</a:t>
            </a:r>
          </a:p>
        </p:txBody>
      </p:sp>
      <p:sp>
        <p:nvSpPr>
          <p:cNvPr id="5" name="Slide Number Placeholder 4">
            <a:extLst>
              <a:ext uri="{FF2B5EF4-FFF2-40B4-BE49-F238E27FC236}">
                <a16:creationId xmlns:a16="http://schemas.microsoft.com/office/drawing/2014/main" id="{081B40E5-5D11-D020-8C56-D7A72AF397A0}"/>
              </a:ext>
            </a:extLst>
          </p:cNvPr>
          <p:cNvSpPr>
            <a:spLocks noGrp="1"/>
          </p:cNvSpPr>
          <p:nvPr>
            <p:ph type="sldNum" sz="quarter" idx="12"/>
          </p:nvPr>
        </p:nvSpPr>
        <p:spPr/>
        <p:txBody>
          <a:bodyPr/>
          <a:lstStyle/>
          <a:p>
            <a:fld id="{DBB69489-DF73-4A76-950F-93D686310CE9}" type="slidenum">
              <a:rPr lang="en-US" smtClean="0"/>
              <a:t>53</a:t>
            </a:fld>
            <a:endParaRPr lang="en-US"/>
          </a:p>
        </p:txBody>
      </p:sp>
    </p:spTree>
    <p:extLst>
      <p:ext uri="{BB962C8B-B14F-4D97-AF65-F5344CB8AC3E}">
        <p14:creationId xmlns:p14="http://schemas.microsoft.com/office/powerpoint/2010/main" val="3863932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10;&#10;Description automatically generated">
            <a:extLst>
              <a:ext uri="{FF2B5EF4-FFF2-40B4-BE49-F238E27FC236}">
                <a16:creationId xmlns:a16="http://schemas.microsoft.com/office/drawing/2014/main" id="{908E6C93-B632-A1DA-547F-3B74786C67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076" y="723289"/>
            <a:ext cx="3652197" cy="3650979"/>
          </a:xfrm>
          <a:prstGeom prst="rect">
            <a:avLst/>
          </a:prstGeom>
        </p:spPr>
      </p:pic>
      <p:graphicFrame>
        <p:nvGraphicFramePr>
          <p:cNvPr id="5" name="Table 4">
            <a:extLst>
              <a:ext uri="{FF2B5EF4-FFF2-40B4-BE49-F238E27FC236}">
                <a16:creationId xmlns:a16="http://schemas.microsoft.com/office/drawing/2014/main" id="{43633DA8-32D1-71C6-5771-571CBFFB0AE7}"/>
              </a:ext>
            </a:extLst>
          </p:cNvPr>
          <p:cNvGraphicFramePr>
            <a:graphicFrameLocks noGrp="1"/>
          </p:cNvGraphicFramePr>
          <p:nvPr/>
        </p:nvGraphicFramePr>
        <p:xfrm>
          <a:off x="630964" y="4788582"/>
          <a:ext cx="10675876" cy="1584960"/>
        </p:xfrm>
        <a:graphic>
          <a:graphicData uri="http://schemas.openxmlformats.org/drawingml/2006/table">
            <a:tbl>
              <a:tblPr firstRow="1" bandRow="1">
                <a:tableStyleId>{68D230F3-CF80-4859-8CE7-A43EE81993B5}</a:tableStyleId>
              </a:tblPr>
              <a:tblGrid>
                <a:gridCol w="2668969">
                  <a:extLst>
                    <a:ext uri="{9D8B030D-6E8A-4147-A177-3AD203B41FA5}">
                      <a16:colId xmlns:a16="http://schemas.microsoft.com/office/drawing/2014/main" val="4027148997"/>
                    </a:ext>
                  </a:extLst>
                </a:gridCol>
                <a:gridCol w="2668969">
                  <a:extLst>
                    <a:ext uri="{9D8B030D-6E8A-4147-A177-3AD203B41FA5}">
                      <a16:colId xmlns:a16="http://schemas.microsoft.com/office/drawing/2014/main" val="990981529"/>
                    </a:ext>
                  </a:extLst>
                </a:gridCol>
                <a:gridCol w="2668969">
                  <a:extLst>
                    <a:ext uri="{9D8B030D-6E8A-4147-A177-3AD203B41FA5}">
                      <a16:colId xmlns:a16="http://schemas.microsoft.com/office/drawing/2014/main" val="2651796126"/>
                    </a:ext>
                  </a:extLst>
                </a:gridCol>
                <a:gridCol w="2668969">
                  <a:extLst>
                    <a:ext uri="{9D8B030D-6E8A-4147-A177-3AD203B41FA5}">
                      <a16:colId xmlns:a16="http://schemas.microsoft.com/office/drawing/2014/main" val="1578229972"/>
                    </a:ext>
                  </a:extLst>
                </a:gridCol>
              </a:tblGrid>
              <a:tr h="1513228">
                <a:tc>
                  <a:txBody>
                    <a:bodyPr/>
                    <a:lstStyle/>
                    <a:p>
                      <a:r>
                        <a:rPr lang="en-US" sz="1400" dirty="0"/>
                        <a:t>Activities &amp; Hobbies</a:t>
                      </a:r>
                    </a:p>
                    <a:p>
                      <a:pPr marL="285750" lvl="0" indent="-285750">
                        <a:buFont typeface="Arial" panose="020B0604020202020204" pitchFamily="34" charset="0"/>
                        <a:buChar char="•"/>
                      </a:pPr>
                      <a:r>
                        <a:rPr lang="en-US" sz="1400" b="0" dirty="0"/>
                        <a:t>Church</a:t>
                      </a:r>
                    </a:p>
                    <a:p>
                      <a:pPr marL="285750" lvl="0" indent="-285750">
                        <a:buFont typeface="Arial" panose="020B0604020202020204" pitchFamily="34" charset="0"/>
                        <a:buChar char="•"/>
                      </a:pPr>
                      <a:r>
                        <a:rPr lang="en-US" sz="1400" b="0" dirty="0"/>
                        <a:t>Going to the beach</a:t>
                      </a:r>
                    </a:p>
                    <a:p>
                      <a:pPr marL="285750" lvl="0" indent="-285750">
                        <a:buFont typeface="Arial" panose="020B0604020202020204" pitchFamily="34" charset="0"/>
                        <a:buChar char="•"/>
                      </a:pPr>
                      <a:r>
                        <a:rPr lang="en-US" sz="1400" b="0" dirty="0"/>
                        <a:t>Weekly family dinners</a:t>
                      </a:r>
                    </a:p>
                    <a:p>
                      <a:pPr marL="285750" lvl="0" indent="-285750">
                        <a:buFont typeface="Arial" panose="020B0604020202020204" pitchFamily="34" charset="0"/>
                        <a:buChar char="•"/>
                      </a:pPr>
                      <a:r>
                        <a:rPr lang="en-US" sz="1400" b="0" dirty="0"/>
                        <a:t>Family walks, exercise at home</a:t>
                      </a:r>
                      <a:endParaRPr lang="en-US" sz="1400" b="0" i="0" dirty="0"/>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a:t>Health Information</a:t>
                      </a:r>
                    </a:p>
                    <a:p>
                      <a:pPr marL="285750" indent="-285750">
                        <a:buFont typeface="Arial" panose="020B0604020202020204" pitchFamily="34" charset="0"/>
                        <a:buChar char="•"/>
                      </a:pPr>
                      <a:r>
                        <a:rPr lang="en-US" sz="1400" b="0"/>
                        <a:t>Private insurance</a:t>
                      </a:r>
                    </a:p>
                    <a:p>
                      <a:pPr marL="285750" indent="-285750">
                        <a:buFont typeface="Arial" panose="020B0604020202020204" pitchFamily="34" charset="0"/>
                        <a:buChar char="•"/>
                      </a:pPr>
                      <a:r>
                        <a:rPr lang="en-US" sz="1400" b="0"/>
                        <a:t>Medicaid for their daughter</a:t>
                      </a:r>
                    </a:p>
                    <a:p>
                      <a:pPr marL="285750" indent="-285750">
                        <a:buFont typeface="Arial" panose="020B0604020202020204" pitchFamily="34" charset="0"/>
                        <a:buChar char="•"/>
                      </a:pPr>
                      <a:r>
                        <a:rPr lang="en-US" sz="1400" b="0"/>
                        <a:t>Daughter is assigned a care coordinator</a:t>
                      </a:r>
                    </a:p>
                    <a:p>
                      <a:pPr marL="285750" indent="-285750">
                        <a:buFont typeface="Arial" panose="020B0604020202020204" pitchFamily="34" charset="0"/>
                        <a:buChar char="•"/>
                      </a:pPr>
                      <a:r>
                        <a:rPr lang="en-US" sz="1400" b="0"/>
                        <a:t>Daughter’s health fluctuates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r>
                        <a:rPr lang="en-US" sz="1400" b="1" dirty="0"/>
                        <a:t>Gains (with better coordination)</a:t>
                      </a:r>
                    </a:p>
                    <a:p>
                      <a:pPr marL="285750" indent="-285750">
                        <a:buFont typeface="Arial" panose="020B0604020202020204" pitchFamily="34" charset="0"/>
                        <a:buChar char="•"/>
                      </a:pPr>
                      <a:r>
                        <a:rPr lang="en-US" sz="1400" b="0" dirty="0"/>
                        <a:t>More family time</a:t>
                      </a:r>
                    </a:p>
                    <a:p>
                      <a:pPr marL="285750" indent="-285750">
                        <a:buFont typeface="Arial" panose="020B0604020202020204" pitchFamily="34" charset="0"/>
                        <a:buChar char="•"/>
                      </a:pPr>
                      <a:r>
                        <a:rPr lang="en-US" sz="1400" b="0" dirty="0"/>
                        <a:t>Clear communication</a:t>
                      </a:r>
                    </a:p>
                    <a:p>
                      <a:pPr marL="285750" indent="-285750">
                        <a:buFont typeface="Arial" panose="020B0604020202020204" pitchFamily="34" charset="0"/>
                        <a:buChar char="•"/>
                      </a:pPr>
                      <a:r>
                        <a:rPr lang="en-US" sz="1400" b="0" dirty="0"/>
                        <a:t>Shared health goals for their daughter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r>
                        <a:rPr lang="en-US" sz="1400" b="1" dirty="0"/>
                        <a:t>Pains (consequences of poor coordination)</a:t>
                      </a:r>
                    </a:p>
                    <a:p>
                      <a:pPr marL="285750" indent="-285750">
                        <a:buFont typeface="Arial" panose="020B0604020202020204" pitchFamily="34" charset="0"/>
                        <a:buChar char="•"/>
                      </a:pPr>
                      <a:r>
                        <a:rPr lang="en-US" sz="1400" b="0" dirty="0"/>
                        <a:t>Mistrust</a:t>
                      </a:r>
                    </a:p>
                    <a:p>
                      <a:pPr marL="285750" indent="-285750">
                        <a:buFont typeface="Arial" panose="020B0604020202020204" pitchFamily="34" charset="0"/>
                        <a:buChar char="•"/>
                      </a:pPr>
                      <a:r>
                        <a:rPr lang="en-US" sz="1400" b="0" dirty="0"/>
                        <a:t>Frustration</a:t>
                      </a:r>
                    </a:p>
                    <a:p>
                      <a:pPr marL="285750" indent="-285750">
                        <a:buFont typeface="Arial" panose="020B0604020202020204" pitchFamily="34" charset="0"/>
                        <a:buChar char="•"/>
                      </a:pPr>
                      <a:r>
                        <a:rPr lang="en-US" sz="1400" b="0" dirty="0"/>
                        <a:t>Missed opportunities for bonding as a family</a:t>
                      </a:r>
                    </a:p>
                    <a:p>
                      <a:pPr marL="0" indent="0">
                        <a:buFont typeface="Arial" panose="020B0604020202020204" pitchFamily="34" charset="0"/>
                        <a:buNone/>
                      </a:pPr>
                      <a:endParaRPr lang="en-US" sz="1400" b="1" i="1" dirty="0">
                        <a:solidFill>
                          <a:srgbClr val="739A6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04648673"/>
                  </a:ext>
                </a:extLst>
              </a:tr>
            </a:tbl>
          </a:graphicData>
        </a:graphic>
      </p:graphicFrame>
      <p:sp>
        <p:nvSpPr>
          <p:cNvPr id="10" name="Title 9">
            <a:extLst>
              <a:ext uri="{FF2B5EF4-FFF2-40B4-BE49-F238E27FC236}">
                <a16:creationId xmlns:a16="http://schemas.microsoft.com/office/drawing/2014/main" id="{71BFD6D4-51E1-E03E-E05E-706A06385533}"/>
              </a:ext>
            </a:extLst>
          </p:cNvPr>
          <p:cNvSpPr>
            <a:spLocks noGrp="1"/>
          </p:cNvSpPr>
          <p:nvPr>
            <p:ph type="title"/>
          </p:nvPr>
        </p:nvSpPr>
        <p:spPr/>
        <p:txBody>
          <a:bodyPr/>
          <a:lstStyle/>
          <a:p>
            <a:r>
              <a:rPr lang="en-US" dirty="0"/>
              <a:t>The Suarez Family</a:t>
            </a:r>
          </a:p>
        </p:txBody>
      </p:sp>
      <p:grpSp>
        <p:nvGrpSpPr>
          <p:cNvPr id="16" name="Group 15">
            <a:extLst>
              <a:ext uri="{FF2B5EF4-FFF2-40B4-BE49-F238E27FC236}">
                <a16:creationId xmlns:a16="http://schemas.microsoft.com/office/drawing/2014/main" id="{D1EED675-E5C2-EE7B-D168-A2E06D55A0CD}"/>
              </a:ext>
            </a:extLst>
          </p:cNvPr>
          <p:cNvGrpSpPr/>
          <p:nvPr/>
        </p:nvGrpSpPr>
        <p:grpSpPr>
          <a:xfrm>
            <a:off x="6271108" y="151977"/>
            <a:ext cx="5769768" cy="2572634"/>
            <a:chOff x="6595758" y="522704"/>
            <a:chExt cx="4971542" cy="1254998"/>
          </a:xfrm>
        </p:grpSpPr>
        <p:sp>
          <p:nvSpPr>
            <p:cNvPr id="17" name="Speech Bubble: Rectangle 1">
              <a:extLst>
                <a:ext uri="{FF2B5EF4-FFF2-40B4-BE49-F238E27FC236}">
                  <a16:creationId xmlns:a16="http://schemas.microsoft.com/office/drawing/2014/main" id="{0B09A397-30D9-3032-9102-B00F0336029F}"/>
                </a:ext>
              </a:extLst>
            </p:cNvPr>
            <p:cNvSpPr/>
            <p:nvPr/>
          </p:nvSpPr>
          <p:spPr>
            <a:xfrm>
              <a:off x="6704356" y="666484"/>
              <a:ext cx="4710544" cy="929119"/>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388" h="633151">
                  <a:moveTo>
                    <a:pt x="0" y="0"/>
                  </a:moveTo>
                  <a:lnTo>
                    <a:pt x="1803388" y="0"/>
                  </a:lnTo>
                  <a:lnTo>
                    <a:pt x="1765288" y="633151"/>
                  </a:lnTo>
                  <a:lnTo>
                    <a:pt x="740828" y="633151"/>
                  </a:lnTo>
                  <a:lnTo>
                    <a:pt x="296331" y="633151"/>
                  </a:lnTo>
                  <a:lnTo>
                    <a:pt x="25400" y="633151"/>
                  </a:lnTo>
                  <a:lnTo>
                    <a:pt x="0" y="0"/>
                  </a:lnTo>
                  <a:close/>
                </a:path>
              </a:pathLst>
            </a:custGeom>
            <a:solidFill>
              <a:srgbClr val="00B050">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18" name="Speech Bubble: Rectangle 1">
              <a:extLst>
                <a:ext uri="{FF2B5EF4-FFF2-40B4-BE49-F238E27FC236}">
                  <a16:creationId xmlns:a16="http://schemas.microsoft.com/office/drawing/2014/main" id="{0C215859-EC72-01DA-3AB6-D1E20E07A06C}"/>
                </a:ext>
              </a:extLst>
            </p:cNvPr>
            <p:cNvSpPr/>
            <p:nvPr/>
          </p:nvSpPr>
          <p:spPr>
            <a:xfrm>
              <a:off x="6856756" y="818884"/>
              <a:ext cx="4710544" cy="650733"/>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388" h="633151">
                  <a:moveTo>
                    <a:pt x="0" y="0"/>
                  </a:moveTo>
                  <a:lnTo>
                    <a:pt x="1803388" y="0"/>
                  </a:lnTo>
                  <a:lnTo>
                    <a:pt x="1765288" y="633151"/>
                  </a:lnTo>
                  <a:lnTo>
                    <a:pt x="740828" y="633151"/>
                  </a:lnTo>
                  <a:lnTo>
                    <a:pt x="296331" y="633151"/>
                  </a:lnTo>
                  <a:lnTo>
                    <a:pt x="25400" y="633151"/>
                  </a:lnTo>
                  <a:lnTo>
                    <a:pt x="0" y="0"/>
                  </a:lnTo>
                  <a:close/>
                </a:path>
              </a:pathLst>
            </a:custGeom>
            <a:solidFill>
              <a:srgbClr val="00B050">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21" name="Rectangle 20">
              <a:extLst>
                <a:ext uri="{FF2B5EF4-FFF2-40B4-BE49-F238E27FC236}">
                  <a16:creationId xmlns:a16="http://schemas.microsoft.com/office/drawing/2014/main" id="{6F261E83-8DA3-4BA4-4CF6-D1ACC29744F8}"/>
                </a:ext>
              </a:extLst>
            </p:cNvPr>
            <p:cNvSpPr/>
            <p:nvPr/>
          </p:nvSpPr>
          <p:spPr>
            <a:xfrm>
              <a:off x="6875009" y="808454"/>
              <a:ext cx="4558143" cy="608073"/>
            </a:xfrm>
            <a:prstGeom prst="rect">
              <a:avLst/>
            </a:prstGeom>
            <a:noFill/>
          </p:spPr>
          <p:txBody>
            <a:bodyPr wrap="square">
              <a:spAutoFit/>
            </a:bodyPr>
            <a:lstStyle/>
            <a:p>
              <a:pPr defTabSz="912114"/>
              <a:r>
                <a:rPr lang="en-US" sz="1500" dirty="0">
                  <a:solidFill>
                    <a:schemeClr val="bg1"/>
                  </a:solidFill>
                  <a:latin typeface="Calibri Light"/>
                </a:rPr>
                <a:t>Once you have established the transition goals and activities for their daughter, you continue working with the Suarez family to complete the activities identified in the care plan. </a:t>
              </a:r>
              <a:r>
                <a:rPr lang="en-US" sz="1500" b="1" dirty="0">
                  <a:solidFill>
                    <a:schemeClr val="bg1"/>
                  </a:solidFill>
                  <a:latin typeface="Calibri Light"/>
                </a:rPr>
                <a:t>Their daughter is now ready to go home on 3/4/24 (delayed several days while one piece of equipment was on backorder).</a:t>
              </a:r>
            </a:p>
          </p:txBody>
        </p:sp>
        <p:sp>
          <p:nvSpPr>
            <p:cNvPr id="22" name="Speech Bubble: Rectangle 1">
              <a:extLst>
                <a:ext uri="{FF2B5EF4-FFF2-40B4-BE49-F238E27FC236}">
                  <a16:creationId xmlns:a16="http://schemas.microsoft.com/office/drawing/2014/main" id="{26E272AD-342A-2597-033C-EEB196740908}"/>
                </a:ext>
              </a:extLst>
            </p:cNvPr>
            <p:cNvSpPr/>
            <p:nvPr/>
          </p:nvSpPr>
          <p:spPr>
            <a:xfrm>
              <a:off x="6595758" y="522704"/>
              <a:ext cx="451843" cy="571500"/>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5242 w 1803388"/>
                <a:gd name="connsiteY6" fmla="*/ 144321 h 633151"/>
                <a:gd name="connsiteX7" fmla="*/ 0 w 1803388"/>
                <a:gd name="connsiteY7" fmla="*/ 0 h 633151"/>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296331 w 1803388"/>
                <a:gd name="connsiteY5" fmla="*/ 633247 h 633247"/>
                <a:gd name="connsiteX6" fmla="*/ 25400 w 1803388"/>
                <a:gd name="connsiteY6" fmla="*/ 633247 h 633247"/>
                <a:gd name="connsiteX7" fmla="*/ 5242 w 1803388"/>
                <a:gd name="connsiteY7" fmla="*/ 144417 h 633247"/>
                <a:gd name="connsiteX8" fmla="*/ 0 w 1803388"/>
                <a:gd name="connsiteY8"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296331 w 1803388"/>
                <a:gd name="connsiteY5" fmla="*/ 633247 h 633247"/>
                <a:gd name="connsiteX6" fmla="*/ 5242 w 1803388"/>
                <a:gd name="connsiteY6" fmla="*/ 144417 h 633247"/>
                <a:gd name="connsiteX7" fmla="*/ 0 w 1803388"/>
                <a:gd name="connsiteY7"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5242 w 1803388"/>
                <a:gd name="connsiteY5" fmla="*/ 144417 h 633247"/>
                <a:gd name="connsiteX6" fmla="*/ 0 w 1803388"/>
                <a:gd name="connsiteY6"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5242 w 1803388"/>
                <a:gd name="connsiteY4" fmla="*/ 144417 h 633247"/>
                <a:gd name="connsiteX5" fmla="*/ 0 w 1803388"/>
                <a:gd name="connsiteY5" fmla="*/ 96 h 633247"/>
                <a:gd name="connsiteX0" fmla="*/ 0 w 1803388"/>
                <a:gd name="connsiteY0" fmla="*/ 96 h 144417"/>
                <a:gd name="connsiteX1" fmla="*/ 172984 w 1803388"/>
                <a:gd name="connsiteY1" fmla="*/ 0 h 144417"/>
                <a:gd name="connsiteX2" fmla="*/ 1803388 w 1803388"/>
                <a:gd name="connsiteY2" fmla="*/ 96 h 144417"/>
                <a:gd name="connsiteX3" fmla="*/ 5242 w 1803388"/>
                <a:gd name="connsiteY3" fmla="*/ 144417 h 144417"/>
                <a:gd name="connsiteX4" fmla="*/ 0 w 1803388"/>
                <a:gd name="connsiteY4" fmla="*/ 96 h 144417"/>
                <a:gd name="connsiteX0" fmla="*/ 0 w 172984"/>
                <a:gd name="connsiteY0" fmla="*/ 96 h 144417"/>
                <a:gd name="connsiteX1" fmla="*/ 172984 w 172984"/>
                <a:gd name="connsiteY1" fmla="*/ 0 h 144417"/>
                <a:gd name="connsiteX2" fmla="*/ 5242 w 172984"/>
                <a:gd name="connsiteY2" fmla="*/ 144417 h 144417"/>
                <a:gd name="connsiteX3" fmla="*/ 0 w 172984"/>
                <a:gd name="connsiteY3" fmla="*/ 96 h 144417"/>
              </a:gdLst>
              <a:ahLst/>
              <a:cxnLst>
                <a:cxn ang="0">
                  <a:pos x="connsiteX0" y="connsiteY0"/>
                </a:cxn>
                <a:cxn ang="0">
                  <a:pos x="connsiteX1" y="connsiteY1"/>
                </a:cxn>
                <a:cxn ang="0">
                  <a:pos x="connsiteX2" y="connsiteY2"/>
                </a:cxn>
                <a:cxn ang="0">
                  <a:pos x="connsiteX3" y="connsiteY3"/>
                </a:cxn>
              </a:cxnLst>
              <a:rect l="l" t="t" r="r" b="b"/>
              <a:pathLst>
                <a:path w="172984" h="144417">
                  <a:moveTo>
                    <a:pt x="0" y="96"/>
                  </a:moveTo>
                  <a:lnTo>
                    <a:pt x="172984" y="0"/>
                  </a:lnTo>
                  <a:lnTo>
                    <a:pt x="5242" y="144417"/>
                  </a:lnTo>
                  <a:lnTo>
                    <a:pt x="0" y="96"/>
                  </a:lnTo>
                  <a:close/>
                </a:path>
              </a:pathLst>
            </a:custGeom>
            <a:solidFill>
              <a:schemeClr val="accent3">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23" name="Speech Bubble: Rectangle 1">
              <a:extLst>
                <a:ext uri="{FF2B5EF4-FFF2-40B4-BE49-F238E27FC236}">
                  <a16:creationId xmlns:a16="http://schemas.microsoft.com/office/drawing/2014/main" id="{36996FB7-7CEC-6BA4-7F6B-F5A253FCBA34}"/>
                </a:ext>
              </a:extLst>
            </p:cNvPr>
            <p:cNvSpPr/>
            <p:nvPr/>
          </p:nvSpPr>
          <p:spPr>
            <a:xfrm>
              <a:off x="11040897" y="1244303"/>
              <a:ext cx="482600" cy="533399"/>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 name="connsiteX0" fmla="*/ 0 w 1803388"/>
                <a:gd name="connsiteY0" fmla="*/ 0 h 635016"/>
                <a:gd name="connsiteX1" fmla="*/ 1803388 w 1803388"/>
                <a:gd name="connsiteY1" fmla="*/ 0 h 635016"/>
                <a:gd name="connsiteX2" fmla="*/ 1765288 w 1803388"/>
                <a:gd name="connsiteY2" fmla="*/ 633151 h 635016"/>
                <a:gd name="connsiteX3" fmla="*/ 1582483 w 1803388"/>
                <a:gd name="connsiteY3" fmla="*/ 635016 h 635016"/>
                <a:gd name="connsiteX4" fmla="*/ 740828 w 1803388"/>
                <a:gd name="connsiteY4" fmla="*/ 633151 h 635016"/>
                <a:gd name="connsiteX5" fmla="*/ 296331 w 1803388"/>
                <a:gd name="connsiteY5" fmla="*/ 633151 h 635016"/>
                <a:gd name="connsiteX6" fmla="*/ 25400 w 1803388"/>
                <a:gd name="connsiteY6" fmla="*/ 633151 h 635016"/>
                <a:gd name="connsiteX7" fmla="*/ 0 w 1803388"/>
                <a:gd name="connsiteY7" fmla="*/ 0 h 635016"/>
                <a:gd name="connsiteX0" fmla="*/ 0 w 1803388"/>
                <a:gd name="connsiteY0" fmla="*/ 0 h 635016"/>
                <a:gd name="connsiteX1" fmla="*/ 1803388 w 1803388"/>
                <a:gd name="connsiteY1" fmla="*/ 0 h 635016"/>
                <a:gd name="connsiteX2" fmla="*/ 1767242 w 1803388"/>
                <a:gd name="connsiteY2" fmla="*/ 500227 h 635016"/>
                <a:gd name="connsiteX3" fmla="*/ 1765288 w 1803388"/>
                <a:gd name="connsiteY3" fmla="*/ 633151 h 635016"/>
                <a:gd name="connsiteX4" fmla="*/ 1582483 w 1803388"/>
                <a:gd name="connsiteY4" fmla="*/ 635016 h 635016"/>
                <a:gd name="connsiteX5" fmla="*/ 740828 w 1803388"/>
                <a:gd name="connsiteY5" fmla="*/ 633151 h 635016"/>
                <a:gd name="connsiteX6" fmla="*/ 296331 w 1803388"/>
                <a:gd name="connsiteY6" fmla="*/ 633151 h 635016"/>
                <a:gd name="connsiteX7" fmla="*/ 25400 w 1803388"/>
                <a:gd name="connsiteY7" fmla="*/ 633151 h 635016"/>
                <a:gd name="connsiteX8" fmla="*/ 0 w 1803388"/>
                <a:gd name="connsiteY8" fmla="*/ 0 h 635016"/>
                <a:gd name="connsiteX0" fmla="*/ 0 w 1767242"/>
                <a:gd name="connsiteY0" fmla="*/ 0 h 635016"/>
                <a:gd name="connsiteX1" fmla="*/ 1767242 w 1767242"/>
                <a:gd name="connsiteY1" fmla="*/ 500227 h 635016"/>
                <a:gd name="connsiteX2" fmla="*/ 1765288 w 1767242"/>
                <a:gd name="connsiteY2" fmla="*/ 633151 h 635016"/>
                <a:gd name="connsiteX3" fmla="*/ 1582483 w 1767242"/>
                <a:gd name="connsiteY3" fmla="*/ 635016 h 635016"/>
                <a:gd name="connsiteX4" fmla="*/ 740828 w 1767242"/>
                <a:gd name="connsiteY4" fmla="*/ 633151 h 635016"/>
                <a:gd name="connsiteX5" fmla="*/ 296331 w 1767242"/>
                <a:gd name="connsiteY5" fmla="*/ 633151 h 635016"/>
                <a:gd name="connsiteX6" fmla="*/ 25400 w 1767242"/>
                <a:gd name="connsiteY6" fmla="*/ 633151 h 635016"/>
                <a:gd name="connsiteX7" fmla="*/ 0 w 1767242"/>
                <a:gd name="connsiteY7" fmla="*/ 0 h 635016"/>
                <a:gd name="connsiteX0" fmla="*/ 0 w 1741842"/>
                <a:gd name="connsiteY0" fmla="*/ 132924 h 134789"/>
                <a:gd name="connsiteX1" fmla="*/ 1741842 w 1741842"/>
                <a:gd name="connsiteY1" fmla="*/ 0 h 134789"/>
                <a:gd name="connsiteX2" fmla="*/ 1739888 w 1741842"/>
                <a:gd name="connsiteY2" fmla="*/ 132924 h 134789"/>
                <a:gd name="connsiteX3" fmla="*/ 1557083 w 1741842"/>
                <a:gd name="connsiteY3" fmla="*/ 134789 h 134789"/>
                <a:gd name="connsiteX4" fmla="*/ 715428 w 1741842"/>
                <a:gd name="connsiteY4" fmla="*/ 132924 h 134789"/>
                <a:gd name="connsiteX5" fmla="*/ 270931 w 1741842"/>
                <a:gd name="connsiteY5" fmla="*/ 132924 h 134789"/>
                <a:gd name="connsiteX6" fmla="*/ 0 w 1741842"/>
                <a:gd name="connsiteY6" fmla="*/ 132924 h 134789"/>
                <a:gd name="connsiteX0" fmla="*/ 0 w 1470911"/>
                <a:gd name="connsiteY0" fmla="*/ 132924 h 134789"/>
                <a:gd name="connsiteX1" fmla="*/ 1470911 w 1470911"/>
                <a:gd name="connsiteY1" fmla="*/ 0 h 134789"/>
                <a:gd name="connsiteX2" fmla="*/ 1468957 w 1470911"/>
                <a:gd name="connsiteY2" fmla="*/ 132924 h 134789"/>
                <a:gd name="connsiteX3" fmla="*/ 1286152 w 1470911"/>
                <a:gd name="connsiteY3" fmla="*/ 134789 h 134789"/>
                <a:gd name="connsiteX4" fmla="*/ 444497 w 1470911"/>
                <a:gd name="connsiteY4" fmla="*/ 132924 h 134789"/>
                <a:gd name="connsiteX5" fmla="*/ 0 w 1470911"/>
                <a:gd name="connsiteY5" fmla="*/ 132924 h 134789"/>
                <a:gd name="connsiteX0" fmla="*/ 0 w 1026414"/>
                <a:gd name="connsiteY0" fmla="*/ 132924 h 134789"/>
                <a:gd name="connsiteX1" fmla="*/ 1026414 w 1026414"/>
                <a:gd name="connsiteY1" fmla="*/ 0 h 134789"/>
                <a:gd name="connsiteX2" fmla="*/ 1024460 w 1026414"/>
                <a:gd name="connsiteY2" fmla="*/ 132924 h 134789"/>
                <a:gd name="connsiteX3" fmla="*/ 841655 w 1026414"/>
                <a:gd name="connsiteY3" fmla="*/ 134789 h 134789"/>
                <a:gd name="connsiteX4" fmla="*/ 0 w 1026414"/>
                <a:gd name="connsiteY4" fmla="*/ 132924 h 134789"/>
                <a:gd name="connsiteX0" fmla="*/ 0 w 184759"/>
                <a:gd name="connsiteY0" fmla="*/ 134789 h 134789"/>
                <a:gd name="connsiteX1" fmla="*/ 184759 w 184759"/>
                <a:gd name="connsiteY1" fmla="*/ 0 h 134789"/>
                <a:gd name="connsiteX2" fmla="*/ 182805 w 184759"/>
                <a:gd name="connsiteY2" fmla="*/ 132924 h 134789"/>
                <a:gd name="connsiteX3" fmla="*/ 0 w 184759"/>
                <a:gd name="connsiteY3" fmla="*/ 134789 h 134789"/>
              </a:gdLst>
              <a:ahLst/>
              <a:cxnLst>
                <a:cxn ang="0">
                  <a:pos x="connsiteX0" y="connsiteY0"/>
                </a:cxn>
                <a:cxn ang="0">
                  <a:pos x="connsiteX1" y="connsiteY1"/>
                </a:cxn>
                <a:cxn ang="0">
                  <a:pos x="connsiteX2" y="connsiteY2"/>
                </a:cxn>
                <a:cxn ang="0">
                  <a:pos x="connsiteX3" y="connsiteY3"/>
                </a:cxn>
              </a:cxnLst>
              <a:rect l="l" t="t" r="r" b="b"/>
              <a:pathLst>
                <a:path w="184759" h="134789">
                  <a:moveTo>
                    <a:pt x="0" y="134789"/>
                  </a:moveTo>
                  <a:lnTo>
                    <a:pt x="184759" y="0"/>
                  </a:lnTo>
                  <a:cubicBezTo>
                    <a:pt x="184108" y="44308"/>
                    <a:pt x="183456" y="88616"/>
                    <a:pt x="182805" y="132924"/>
                  </a:cubicBezTo>
                  <a:lnTo>
                    <a:pt x="0" y="134789"/>
                  </a:lnTo>
                  <a:close/>
                </a:path>
              </a:pathLst>
            </a:custGeom>
            <a:solidFill>
              <a:schemeClr val="accent3">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grpSp>
      <p:pic>
        <p:nvPicPr>
          <p:cNvPr id="25" name="Graphic 24" descr="Marker">
            <a:extLst>
              <a:ext uri="{FF2B5EF4-FFF2-40B4-BE49-F238E27FC236}">
                <a16:creationId xmlns:a16="http://schemas.microsoft.com/office/drawing/2014/main" id="{6BC2C020-C580-B052-BC9A-F2003E754A7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483103" y="817299"/>
            <a:ext cx="621464" cy="721838"/>
          </a:xfrm>
          <a:prstGeom prst="rect">
            <a:avLst/>
          </a:prstGeom>
        </p:spPr>
      </p:pic>
      <p:sp>
        <p:nvSpPr>
          <p:cNvPr id="26" name="TextBox 25">
            <a:extLst>
              <a:ext uri="{FF2B5EF4-FFF2-40B4-BE49-F238E27FC236}">
                <a16:creationId xmlns:a16="http://schemas.microsoft.com/office/drawing/2014/main" id="{E3B4063F-0982-49F9-0E07-305EB86420EA}"/>
              </a:ext>
            </a:extLst>
          </p:cNvPr>
          <p:cNvSpPr txBox="1"/>
          <p:nvPr/>
        </p:nvSpPr>
        <p:spPr>
          <a:xfrm>
            <a:off x="3010577" y="822006"/>
            <a:ext cx="2948302" cy="738664"/>
          </a:xfrm>
          <a:prstGeom prst="rect">
            <a:avLst/>
          </a:prstGeom>
          <a:noFill/>
          <a:ln>
            <a:noFill/>
          </a:ln>
        </p:spPr>
        <p:txBody>
          <a:bodyPr wrap="square" rtlCol="0">
            <a:spAutoFit/>
          </a:bodyPr>
          <a:lstStyle/>
          <a:p>
            <a:r>
              <a:rPr lang="en-US" sz="1400">
                <a:solidFill>
                  <a:schemeClr val="tx2"/>
                </a:solidFill>
              </a:rPr>
              <a:t>The family resides in a suburb of Miami, Florida. They share a family vehicle.</a:t>
            </a:r>
          </a:p>
        </p:txBody>
      </p:sp>
      <p:sp>
        <p:nvSpPr>
          <p:cNvPr id="29" name="TextBox 28">
            <a:extLst>
              <a:ext uri="{FF2B5EF4-FFF2-40B4-BE49-F238E27FC236}">
                <a16:creationId xmlns:a16="http://schemas.microsoft.com/office/drawing/2014/main" id="{9F00CA7E-BACF-446A-3522-0C4073A4DF01}"/>
              </a:ext>
            </a:extLst>
          </p:cNvPr>
          <p:cNvSpPr txBox="1"/>
          <p:nvPr/>
        </p:nvSpPr>
        <p:spPr>
          <a:xfrm>
            <a:off x="3010577" y="1505914"/>
            <a:ext cx="3357213" cy="738664"/>
          </a:xfrm>
          <a:prstGeom prst="rect">
            <a:avLst/>
          </a:prstGeom>
          <a:noFill/>
          <a:ln>
            <a:noFill/>
          </a:ln>
        </p:spPr>
        <p:txBody>
          <a:bodyPr wrap="square" rtlCol="0">
            <a:spAutoFit/>
          </a:bodyPr>
          <a:lstStyle/>
          <a:p>
            <a:r>
              <a:rPr lang="en-US" sz="1400">
                <a:solidFill>
                  <a:schemeClr val="tx2"/>
                </a:solidFill>
              </a:rPr>
              <a:t>Mom is a second-generation immigrant from Cuba, with family still residing in Cuba. She works part-time as a hairstylist. </a:t>
            </a:r>
          </a:p>
        </p:txBody>
      </p:sp>
      <p:pic>
        <p:nvPicPr>
          <p:cNvPr id="30" name="Graphic 29" descr="Single gear with solid fill">
            <a:extLst>
              <a:ext uri="{FF2B5EF4-FFF2-40B4-BE49-F238E27FC236}">
                <a16:creationId xmlns:a16="http://schemas.microsoft.com/office/drawing/2014/main" id="{65D53ADE-21AB-5670-E552-A7A12C5EB9A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flipH="1">
            <a:off x="2475648" y="2363888"/>
            <a:ext cx="621464" cy="621464"/>
          </a:xfrm>
          <a:prstGeom prst="rect">
            <a:avLst/>
          </a:prstGeom>
        </p:spPr>
      </p:pic>
      <p:sp>
        <p:nvSpPr>
          <p:cNvPr id="31" name="TextBox 30">
            <a:extLst>
              <a:ext uri="{FF2B5EF4-FFF2-40B4-BE49-F238E27FC236}">
                <a16:creationId xmlns:a16="http://schemas.microsoft.com/office/drawing/2014/main" id="{204CEA51-7DF0-FDFC-0327-1720C7FD01EC}"/>
              </a:ext>
            </a:extLst>
          </p:cNvPr>
          <p:cNvSpPr txBox="1"/>
          <p:nvPr/>
        </p:nvSpPr>
        <p:spPr>
          <a:xfrm>
            <a:off x="2999283" y="2355278"/>
            <a:ext cx="3473666" cy="738664"/>
          </a:xfrm>
          <a:prstGeom prst="rect">
            <a:avLst/>
          </a:prstGeom>
          <a:noFill/>
          <a:ln>
            <a:noFill/>
          </a:ln>
        </p:spPr>
        <p:txBody>
          <a:bodyPr wrap="square" rtlCol="0">
            <a:spAutoFit/>
          </a:bodyPr>
          <a:lstStyle/>
          <a:p>
            <a:r>
              <a:rPr lang="en-US" sz="1400">
                <a:solidFill>
                  <a:schemeClr val="tx2"/>
                </a:solidFill>
              </a:rPr>
              <a:t>Dad is a Florida native, raised in Northern Florida. His mother lives with them in a spare bedroom. He works full-time as a realtor. </a:t>
            </a:r>
          </a:p>
        </p:txBody>
      </p:sp>
      <p:pic>
        <p:nvPicPr>
          <p:cNvPr id="32" name="Graphic 31" descr="Lunch Box with solid fill">
            <a:extLst>
              <a:ext uri="{FF2B5EF4-FFF2-40B4-BE49-F238E27FC236}">
                <a16:creationId xmlns:a16="http://schemas.microsoft.com/office/drawing/2014/main" id="{B1A8084B-9116-4F63-A8DA-76E37685711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flipH="1">
            <a:off x="2483103" y="3305108"/>
            <a:ext cx="621464" cy="621464"/>
          </a:xfrm>
          <a:prstGeom prst="rect">
            <a:avLst/>
          </a:prstGeom>
        </p:spPr>
      </p:pic>
      <p:sp>
        <p:nvSpPr>
          <p:cNvPr id="33" name="TextBox 32">
            <a:extLst>
              <a:ext uri="{FF2B5EF4-FFF2-40B4-BE49-F238E27FC236}">
                <a16:creationId xmlns:a16="http://schemas.microsoft.com/office/drawing/2014/main" id="{68B864B0-6630-F96E-17F7-4E55CE61569F}"/>
              </a:ext>
            </a:extLst>
          </p:cNvPr>
          <p:cNvSpPr txBox="1"/>
          <p:nvPr/>
        </p:nvSpPr>
        <p:spPr>
          <a:xfrm>
            <a:off x="3014825" y="3259968"/>
            <a:ext cx="3271039" cy="954107"/>
          </a:xfrm>
          <a:prstGeom prst="rect">
            <a:avLst/>
          </a:prstGeom>
          <a:noFill/>
          <a:ln>
            <a:noFill/>
          </a:ln>
        </p:spPr>
        <p:txBody>
          <a:bodyPr wrap="square" rtlCol="0">
            <a:spAutoFit/>
          </a:bodyPr>
          <a:lstStyle/>
          <a:p>
            <a:r>
              <a:rPr lang="en-US" sz="1400" dirty="0">
                <a:solidFill>
                  <a:schemeClr val="tx2"/>
                </a:solidFill>
              </a:rPr>
              <a:t>They have two kids together, their son is 4 years old, and their daughter is 7 years old. Their daughter has Spina Bifida and is residing in a nursing facility.</a:t>
            </a:r>
          </a:p>
        </p:txBody>
      </p:sp>
      <p:pic>
        <p:nvPicPr>
          <p:cNvPr id="1026" name="Picture 2" descr="cuba flag from en.wikipedia.org">
            <a:extLst>
              <a:ext uri="{FF2B5EF4-FFF2-40B4-BE49-F238E27FC236}">
                <a16:creationId xmlns:a16="http://schemas.microsoft.com/office/drawing/2014/main" id="{049F9AD6-F936-5862-50C4-2556FA6059D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68450" y="1657205"/>
            <a:ext cx="435860" cy="4358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A20F602-D182-4946-4225-2473E6D0AD50}"/>
              </a:ext>
            </a:extLst>
          </p:cNvPr>
          <p:cNvSpPr>
            <a:spLocks noGrp="1"/>
          </p:cNvSpPr>
          <p:nvPr>
            <p:ph type="sldNum" sz="quarter" idx="12"/>
          </p:nvPr>
        </p:nvSpPr>
        <p:spPr/>
        <p:txBody>
          <a:bodyPr/>
          <a:lstStyle/>
          <a:p>
            <a:fld id="{DBB69489-DF73-4A76-950F-93D686310CE9}" type="slidenum">
              <a:rPr lang="en-US" smtClean="0"/>
              <a:t>54</a:t>
            </a:fld>
            <a:endParaRPr lang="en-US"/>
          </a:p>
        </p:txBody>
      </p:sp>
    </p:spTree>
    <p:extLst>
      <p:ext uri="{BB962C8B-B14F-4D97-AF65-F5344CB8AC3E}">
        <p14:creationId xmlns:p14="http://schemas.microsoft.com/office/powerpoint/2010/main" val="1421625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4BA5A-A06C-80FF-8C9F-9FE069E9EAFC}"/>
              </a:ext>
            </a:extLst>
          </p:cNvPr>
          <p:cNvSpPr>
            <a:spLocks noGrp="1"/>
          </p:cNvSpPr>
          <p:nvPr>
            <p:ph type="title"/>
          </p:nvPr>
        </p:nvSpPr>
        <p:spPr/>
        <p:txBody>
          <a:bodyPr/>
          <a:lstStyle/>
          <a:p>
            <a:r>
              <a:rPr lang="en-US"/>
              <a:t>Case Study: The Suarez Family</a:t>
            </a:r>
          </a:p>
        </p:txBody>
      </p:sp>
      <p:sp>
        <p:nvSpPr>
          <p:cNvPr id="7" name="Text Placeholder 5">
            <a:extLst>
              <a:ext uri="{FF2B5EF4-FFF2-40B4-BE49-F238E27FC236}">
                <a16:creationId xmlns:a16="http://schemas.microsoft.com/office/drawing/2014/main" id="{FE3EBC21-12D8-D366-DA08-C944C0A0D209}"/>
              </a:ext>
            </a:extLst>
          </p:cNvPr>
          <p:cNvSpPr txBox="1">
            <a:spLocks/>
          </p:cNvSpPr>
          <p:nvPr/>
        </p:nvSpPr>
        <p:spPr>
          <a:xfrm>
            <a:off x="894350" y="4174364"/>
            <a:ext cx="7012522" cy="1573203"/>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dirty="0">
                <a:solidFill>
                  <a:schemeClr val="tx2"/>
                </a:solidFill>
                <a:ea typeface="Calibri"/>
                <a:cs typeface="Calibri"/>
              </a:rPr>
              <a:t>Ongoing needs:</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How will I identify the ongoing and new needs of the child and family?</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How will I ensure team-based communication and information sharing?</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How will I support child and family empowerment and skills development?</a:t>
            </a:r>
          </a:p>
        </p:txBody>
      </p:sp>
      <p:cxnSp>
        <p:nvCxnSpPr>
          <p:cNvPr id="8" name="Straight Connector 7">
            <a:extLst>
              <a:ext uri="{FF2B5EF4-FFF2-40B4-BE49-F238E27FC236}">
                <a16:creationId xmlns:a16="http://schemas.microsoft.com/office/drawing/2014/main" id="{0BFED668-A6B7-F119-F36F-C1C2B6A7887E}"/>
              </a:ext>
            </a:extLst>
          </p:cNvPr>
          <p:cNvCxnSpPr>
            <a:cxnSpLocks/>
          </p:cNvCxnSpPr>
          <p:nvPr/>
        </p:nvCxnSpPr>
        <p:spPr>
          <a:xfrm>
            <a:off x="9123903" y="2757460"/>
            <a:ext cx="858297"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236F7774-626C-81A5-48B2-408D8FA29797}"/>
              </a:ext>
            </a:extLst>
          </p:cNvPr>
          <p:cNvSpPr txBox="1">
            <a:spLocks/>
          </p:cNvSpPr>
          <p:nvPr/>
        </p:nvSpPr>
        <p:spPr>
          <a:xfrm>
            <a:off x="3236512" y="2160693"/>
            <a:ext cx="6391319" cy="1412448"/>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dirty="0">
                <a:solidFill>
                  <a:schemeClr val="tx2"/>
                </a:solidFill>
                <a:ea typeface="Calibri"/>
                <a:cs typeface="Calibri"/>
              </a:rPr>
              <a:t>Transitional care needs:</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How are you confirming that all plans are in place, as outlined in the transition plan?</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When and how often will you need to check in with the family?</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Who else do you need to be communicating with before, during, and after transitioning the child to a community setting?</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What is the backup plan when things change?</a:t>
            </a:r>
          </a:p>
        </p:txBody>
      </p:sp>
      <p:sp>
        <p:nvSpPr>
          <p:cNvPr id="11" name="Text Placeholder 5">
            <a:extLst>
              <a:ext uri="{FF2B5EF4-FFF2-40B4-BE49-F238E27FC236}">
                <a16:creationId xmlns:a16="http://schemas.microsoft.com/office/drawing/2014/main" id="{094A0B26-D93C-8F56-C817-069DB6B1BE2F}"/>
              </a:ext>
            </a:extLst>
          </p:cNvPr>
          <p:cNvSpPr txBox="1">
            <a:spLocks/>
          </p:cNvSpPr>
          <p:nvPr/>
        </p:nvSpPr>
        <p:spPr>
          <a:xfrm>
            <a:off x="921060" y="1085441"/>
            <a:ext cx="6569457" cy="993639"/>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dirty="0">
                <a:solidFill>
                  <a:schemeClr val="tx2"/>
                </a:solidFill>
                <a:ea typeface="Calibri"/>
                <a:cs typeface="Calibri"/>
              </a:rPr>
              <a:t>Identifying the most important things first:</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Where do you see the biggest issues for their daughter? Their family?</a:t>
            </a:r>
          </a:p>
          <a:p>
            <a:pPr marL="285750" indent="-285750">
              <a:spcBef>
                <a:spcPts val="0"/>
              </a:spcBef>
              <a:buFont typeface="Arial" panose="020B0604020202020204" pitchFamily="34" charset="0"/>
              <a:buChar char="•"/>
              <a:defRPr/>
            </a:pPr>
            <a:r>
              <a:rPr lang="en-US" sz="1600" dirty="0">
                <a:solidFill>
                  <a:schemeClr val="tx2"/>
                </a:solidFill>
                <a:ea typeface="Calibri"/>
                <a:cs typeface="Calibri"/>
              </a:rPr>
              <a:t>What will your next interaction with the family look like?</a:t>
            </a:r>
          </a:p>
          <a:p>
            <a:pPr>
              <a:spcBef>
                <a:spcPts val="0"/>
              </a:spcBef>
              <a:defRPr/>
            </a:pPr>
            <a:r>
              <a:rPr lang="en-US" sz="2095" dirty="0">
                <a:solidFill>
                  <a:schemeClr val="tx2"/>
                </a:solidFill>
                <a:ea typeface="Calibri"/>
                <a:cs typeface="Calibri"/>
              </a:rPr>
              <a:t> </a:t>
            </a:r>
            <a:endParaRPr lang="en-JM" sz="2095" dirty="0">
              <a:solidFill>
                <a:schemeClr val="tx2"/>
              </a:solidFill>
              <a:ea typeface="Calibri"/>
              <a:cs typeface="Calibri"/>
            </a:endParaRPr>
          </a:p>
          <a:p>
            <a:pPr>
              <a:spcBef>
                <a:spcPts val="0"/>
              </a:spcBef>
              <a:defRPr/>
            </a:pPr>
            <a:endParaRPr lang="en-JM" sz="2095" dirty="0">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F2735959-ADD8-D610-62B5-C087C1E1DBB8}"/>
              </a:ext>
            </a:extLst>
          </p:cNvPr>
          <p:cNvCxnSpPr>
            <a:cxnSpLocks/>
          </p:cNvCxnSpPr>
          <p:nvPr/>
        </p:nvCxnSpPr>
        <p:spPr>
          <a:xfrm>
            <a:off x="7217018" y="1467765"/>
            <a:ext cx="3793719"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53C6AA-0DDA-FAD7-4A68-A4D57E573811}"/>
              </a:ext>
            </a:extLst>
          </p:cNvPr>
          <p:cNvSpPr>
            <a:spLocks noChangeAspect="1"/>
          </p:cNvSpPr>
          <p:nvPr/>
        </p:nvSpPr>
        <p:spPr>
          <a:xfrm>
            <a:off x="172483" y="1265424"/>
            <a:ext cx="748577" cy="74857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1</a:t>
            </a:r>
          </a:p>
        </p:txBody>
      </p:sp>
      <p:sp>
        <p:nvSpPr>
          <p:cNvPr id="14" name="Oval 13">
            <a:extLst>
              <a:ext uri="{FF2B5EF4-FFF2-40B4-BE49-F238E27FC236}">
                <a16:creationId xmlns:a16="http://schemas.microsoft.com/office/drawing/2014/main" id="{D4025C64-0A24-65F3-DB42-C15BBCBE68A5}"/>
              </a:ext>
            </a:extLst>
          </p:cNvPr>
          <p:cNvSpPr>
            <a:spLocks noChangeAspect="1"/>
          </p:cNvSpPr>
          <p:nvPr/>
        </p:nvSpPr>
        <p:spPr>
          <a:xfrm>
            <a:off x="2542000" y="2683636"/>
            <a:ext cx="748577" cy="748577"/>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2</a:t>
            </a:r>
          </a:p>
        </p:txBody>
      </p:sp>
      <p:sp>
        <p:nvSpPr>
          <p:cNvPr id="15" name="Oval 14">
            <a:extLst>
              <a:ext uri="{FF2B5EF4-FFF2-40B4-BE49-F238E27FC236}">
                <a16:creationId xmlns:a16="http://schemas.microsoft.com/office/drawing/2014/main" id="{5D79DA61-2E5E-F11F-10F9-59EF969B1520}"/>
              </a:ext>
            </a:extLst>
          </p:cNvPr>
          <p:cNvSpPr>
            <a:spLocks noChangeAspect="1"/>
          </p:cNvSpPr>
          <p:nvPr/>
        </p:nvSpPr>
        <p:spPr>
          <a:xfrm>
            <a:off x="172483" y="4374922"/>
            <a:ext cx="748577" cy="748577"/>
          </a:xfrm>
          <a:prstGeom prst="ellipse">
            <a:avLst/>
          </a:prstGeom>
          <a:solidFill>
            <a:srgbClr val="5793C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dirty="0">
                <a:solidFill>
                  <a:schemeClr val="bg1"/>
                </a:solidFill>
                <a:ea typeface="Roboto Medium"/>
                <a:cs typeface="Roboto Medium"/>
              </a:rPr>
              <a:t>3</a:t>
            </a:r>
          </a:p>
        </p:txBody>
      </p:sp>
      <p:cxnSp>
        <p:nvCxnSpPr>
          <p:cNvPr id="23" name="Straight Connector 22">
            <a:extLst>
              <a:ext uri="{FF2B5EF4-FFF2-40B4-BE49-F238E27FC236}">
                <a16:creationId xmlns:a16="http://schemas.microsoft.com/office/drawing/2014/main" id="{14D39E95-21D9-7FD2-D7CC-5F1737DB5869}"/>
              </a:ext>
            </a:extLst>
          </p:cNvPr>
          <p:cNvCxnSpPr>
            <a:cxnSpLocks/>
          </p:cNvCxnSpPr>
          <p:nvPr/>
        </p:nvCxnSpPr>
        <p:spPr>
          <a:xfrm>
            <a:off x="7584141" y="5048902"/>
            <a:ext cx="3059475"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Text Placeholder 5">
            <a:extLst>
              <a:ext uri="{FF2B5EF4-FFF2-40B4-BE49-F238E27FC236}">
                <a16:creationId xmlns:a16="http://schemas.microsoft.com/office/drawing/2014/main" id="{3127FEA3-A57C-2990-F7A2-A6CCFFD9FC4C}"/>
              </a:ext>
            </a:extLst>
          </p:cNvPr>
          <p:cNvSpPr txBox="1">
            <a:spLocks/>
          </p:cNvSpPr>
          <p:nvPr/>
        </p:nvSpPr>
        <p:spPr>
          <a:xfrm>
            <a:off x="5675075" y="38993"/>
            <a:ext cx="4103315" cy="1167083"/>
          </a:xfrm>
          <a:prstGeom prst="rect">
            <a:avLst/>
          </a:prstGeom>
          <a:solidFill>
            <a:schemeClr val="bg1"/>
          </a:solidFill>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800" b="1" dirty="0">
                <a:solidFill>
                  <a:srgbClr val="5BC28B"/>
                </a:solidFill>
                <a:ea typeface="Calibri"/>
                <a:cs typeface="Calibri"/>
              </a:rPr>
              <a:t>YOU</a:t>
            </a:r>
            <a:r>
              <a:rPr lang="en-US" sz="1600" b="1" dirty="0">
                <a:solidFill>
                  <a:schemeClr val="tx2"/>
                </a:solidFill>
                <a:ea typeface="Calibri"/>
                <a:cs typeface="Calibri"/>
              </a:rPr>
              <a:t> are the Care Coordinator in this scenario. What happens next? Think through these questions and write down any ideas that stick out to you. </a:t>
            </a:r>
            <a:endParaRPr lang="en-US" sz="1600" dirty="0">
              <a:solidFill>
                <a:schemeClr val="tx2"/>
              </a:solidFill>
              <a:ea typeface="Calibri"/>
              <a:cs typeface="Calibri"/>
            </a:endParaRPr>
          </a:p>
          <a:p>
            <a:pPr>
              <a:spcBef>
                <a:spcPts val="0"/>
              </a:spcBef>
              <a:defRPr/>
            </a:pPr>
            <a:endParaRPr lang="en-JM" sz="2095" dirty="0">
              <a:solidFill>
                <a:schemeClr val="tx2"/>
              </a:solidFill>
              <a:ea typeface="Calibri"/>
              <a:cs typeface="Calibri"/>
            </a:endParaRPr>
          </a:p>
        </p:txBody>
      </p:sp>
      <p:pic>
        <p:nvPicPr>
          <p:cNvPr id="16" name="Picture 15" descr="A cartoon of a person&#10;&#10;Description automatically generated">
            <a:extLst>
              <a:ext uri="{FF2B5EF4-FFF2-40B4-BE49-F238E27FC236}">
                <a16:creationId xmlns:a16="http://schemas.microsoft.com/office/drawing/2014/main" id="{D71ABCBF-78DF-5181-B264-F9BAB91260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81896" y="-14673"/>
            <a:ext cx="3470300" cy="6605596"/>
          </a:xfrm>
          <a:prstGeom prst="rect">
            <a:avLst/>
          </a:prstGeom>
        </p:spPr>
      </p:pic>
      <p:sp>
        <p:nvSpPr>
          <p:cNvPr id="2" name="Slide Number Placeholder 1">
            <a:extLst>
              <a:ext uri="{FF2B5EF4-FFF2-40B4-BE49-F238E27FC236}">
                <a16:creationId xmlns:a16="http://schemas.microsoft.com/office/drawing/2014/main" id="{79F5F1C3-C0E8-6FC6-5B18-06E6410E3D49}"/>
              </a:ext>
            </a:extLst>
          </p:cNvPr>
          <p:cNvSpPr>
            <a:spLocks noGrp="1"/>
          </p:cNvSpPr>
          <p:nvPr>
            <p:ph type="sldNum" sz="quarter" idx="12"/>
          </p:nvPr>
        </p:nvSpPr>
        <p:spPr/>
        <p:txBody>
          <a:bodyPr/>
          <a:lstStyle/>
          <a:p>
            <a:fld id="{DBB69489-DF73-4A76-950F-93D686310CE9}" type="slidenum">
              <a:rPr lang="en-US" smtClean="0"/>
              <a:t>55</a:t>
            </a:fld>
            <a:endParaRPr lang="en-US"/>
          </a:p>
        </p:txBody>
      </p:sp>
    </p:spTree>
    <p:extLst>
      <p:ext uri="{BB962C8B-B14F-4D97-AF65-F5344CB8AC3E}">
        <p14:creationId xmlns:p14="http://schemas.microsoft.com/office/powerpoint/2010/main" val="720308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488279" y="1039103"/>
            <a:ext cx="11181816" cy="4792934"/>
          </a:xfrm>
        </p:spPr>
        <p:txBody>
          <a:bodyPr>
            <a:noAutofit/>
          </a:bodyPr>
          <a:lstStyle/>
          <a:p>
            <a:pPr marL="457200" lvl="1" indent="0">
              <a:buNone/>
            </a:pPr>
            <a:r>
              <a:rPr lang="en-US" sz="1600" b="1" dirty="0"/>
              <a:t>Just prior to discharge (1-3 days)</a:t>
            </a:r>
          </a:p>
          <a:p>
            <a:pPr lvl="2">
              <a:buFont typeface="Arial" panose="020B0604020202020204" pitchFamily="34" charset="0"/>
              <a:buChar char="•"/>
            </a:pPr>
            <a:r>
              <a:rPr lang="en-US" sz="1200" dirty="0"/>
              <a:t>Confirm that readiness assessment components are complete</a:t>
            </a:r>
          </a:p>
          <a:p>
            <a:pPr lvl="2">
              <a:buFont typeface="Arial" panose="020B0604020202020204" pitchFamily="34" charset="0"/>
              <a:buChar char="•"/>
            </a:pPr>
            <a:r>
              <a:rPr lang="en-US" sz="1200" dirty="0"/>
              <a:t>Confirm orders, including that the home health agency is ready to assume care upon discharge</a:t>
            </a:r>
          </a:p>
          <a:p>
            <a:pPr lvl="2">
              <a:buFont typeface="Arial" panose="020B0604020202020204" pitchFamily="34" charset="0"/>
              <a:buChar char="•"/>
            </a:pPr>
            <a:r>
              <a:rPr lang="en-US" sz="1200" dirty="0"/>
              <a:t>Confirm all needed equipment and supplies have been delivered and that equipment is functioning properly</a:t>
            </a:r>
          </a:p>
          <a:p>
            <a:pPr lvl="2">
              <a:buFont typeface="Arial" panose="020B0604020202020204" pitchFamily="34" charset="0"/>
              <a:buChar char="•"/>
            </a:pPr>
            <a:r>
              <a:rPr lang="en-US" sz="1200" dirty="0"/>
              <a:t>Check in with family for last minute needs or changes, including readiness of home and transportation needs</a:t>
            </a:r>
          </a:p>
          <a:p>
            <a:pPr marL="457200" lvl="1" indent="0">
              <a:buNone/>
            </a:pPr>
            <a:r>
              <a:rPr lang="en-US" sz="1600" b="1" dirty="0"/>
              <a:t>Day of discharge</a:t>
            </a:r>
          </a:p>
          <a:p>
            <a:pPr lvl="2">
              <a:buFont typeface="Arial" panose="020B0604020202020204" pitchFamily="34" charset="0"/>
              <a:buChar char="•"/>
            </a:pPr>
            <a:r>
              <a:rPr lang="en-US" sz="1200" dirty="0"/>
              <a:t>Care team “huddle” to review sequence of discharge events</a:t>
            </a:r>
          </a:p>
          <a:p>
            <a:pPr lvl="2">
              <a:buFont typeface="Arial" panose="020B0604020202020204" pitchFamily="34" charset="0"/>
              <a:buChar char="•"/>
            </a:pPr>
            <a:r>
              <a:rPr lang="en-US" sz="1200" dirty="0"/>
              <a:t>Check in (again) with home health agency to confirm nurse availability for PDN, to ensure no last-minute changes</a:t>
            </a:r>
          </a:p>
          <a:p>
            <a:pPr lvl="2">
              <a:buFont typeface="Arial" panose="020B0604020202020204" pitchFamily="34" charset="0"/>
              <a:buChar char="•"/>
            </a:pPr>
            <a:r>
              <a:rPr lang="en-US" sz="1200" dirty="0"/>
              <a:t>Confirm transportation has been set up</a:t>
            </a:r>
          </a:p>
          <a:p>
            <a:pPr lvl="2">
              <a:buFont typeface="Arial" panose="020B0604020202020204" pitchFamily="34" charset="0"/>
              <a:buChar char="•"/>
            </a:pPr>
            <a:r>
              <a:rPr lang="en-US" sz="1200" dirty="0"/>
              <a:t>Check in with family for last minute needs or changes</a:t>
            </a:r>
          </a:p>
          <a:p>
            <a:pPr lvl="2">
              <a:buFont typeface="Arial" panose="020B0604020202020204" pitchFamily="34" charset="0"/>
              <a:buChar char="•"/>
            </a:pPr>
            <a:r>
              <a:rPr lang="en-US" sz="1200" dirty="0"/>
              <a:t>Confirm prescriptions are filled</a:t>
            </a:r>
          </a:p>
          <a:p>
            <a:pPr lvl="2">
              <a:buFont typeface="Arial" panose="020B0604020202020204" pitchFamily="34" charset="0"/>
              <a:buChar char="•"/>
            </a:pPr>
            <a:r>
              <a:rPr lang="en-US" sz="1200" dirty="0"/>
              <a:t>Confirm that PCP is in place and follow up visit is scheduled</a:t>
            </a:r>
          </a:p>
          <a:p>
            <a:pPr lvl="2">
              <a:buFont typeface="Arial" panose="020B0604020202020204" pitchFamily="34" charset="0"/>
              <a:buChar char="•"/>
            </a:pPr>
            <a:r>
              <a:rPr lang="en-US" sz="1200" dirty="0"/>
              <a:t>Make sure member/family understands process for reporting missed shifts and has the care coordinator’s contact information</a:t>
            </a:r>
          </a:p>
          <a:p>
            <a:pPr marL="457200" lvl="1" indent="0">
              <a:buNone/>
            </a:pPr>
            <a:r>
              <a:rPr lang="en-US" sz="1600" b="1" dirty="0"/>
              <a:t>Post discharge (1-3 days or within the week, depending on needs and family preferences)</a:t>
            </a:r>
          </a:p>
          <a:p>
            <a:pPr lvl="2">
              <a:buFont typeface="Arial" panose="020B0604020202020204" pitchFamily="34" charset="0"/>
              <a:buChar char="•"/>
            </a:pPr>
            <a:r>
              <a:rPr lang="en-US" sz="1200" dirty="0"/>
              <a:t>Check in with family to confirm services are being received as prescribed, assess for gaps, and to identify new needs or changes</a:t>
            </a:r>
          </a:p>
          <a:p>
            <a:pPr lvl="2">
              <a:buFont typeface="Arial" panose="020B0604020202020204" pitchFamily="34" charset="0"/>
              <a:buChar char="•"/>
            </a:pPr>
            <a:r>
              <a:rPr lang="en-US" sz="1200" dirty="0"/>
              <a:t>Plan for and confirm any upcoming appointments</a:t>
            </a:r>
          </a:p>
          <a:p>
            <a:pPr marL="457200" lvl="1" indent="0">
              <a:buNone/>
            </a:pPr>
            <a:r>
              <a:rPr lang="en-US" sz="1600" b="1" dirty="0"/>
              <a:t>Ongoing</a:t>
            </a:r>
          </a:p>
          <a:p>
            <a:pPr lvl="2">
              <a:buFont typeface="Arial" panose="020B0604020202020204" pitchFamily="34" charset="0"/>
              <a:buChar char="•"/>
            </a:pPr>
            <a:r>
              <a:rPr lang="en-US" sz="1200" dirty="0"/>
              <a:t>Frequent check-ins</a:t>
            </a:r>
          </a:p>
          <a:p>
            <a:pPr lvl="2">
              <a:buFont typeface="Arial" panose="020B0604020202020204" pitchFamily="34" charset="0"/>
              <a:buChar char="•"/>
            </a:pPr>
            <a:r>
              <a:rPr lang="en-US" sz="1200" dirty="0"/>
              <a:t>Education and coaching as needs/condition of the member changes</a:t>
            </a:r>
          </a:p>
          <a:p>
            <a:pPr lvl="2">
              <a:buFont typeface="Arial" panose="020B0604020202020204" pitchFamily="34" charset="0"/>
              <a:buChar char="•"/>
            </a:pPr>
            <a:r>
              <a:rPr lang="en-US" sz="1200" dirty="0"/>
              <a:t>Routine MDTs, assessments, and care plan updates</a:t>
            </a:r>
          </a:p>
          <a:p>
            <a:pPr lvl="2">
              <a:buFont typeface="Arial" panose="020B0604020202020204" pitchFamily="34" charset="0"/>
              <a:buChar char="•"/>
            </a:pPr>
            <a:r>
              <a:rPr lang="en-US" sz="1200" dirty="0"/>
              <a:t>Continue to make sure member/family understands process for reporting missed shifts and has the care coordinator’s contact information</a:t>
            </a:r>
          </a:p>
          <a:p>
            <a:pPr lvl="2">
              <a:buFont typeface="Arial" panose="020B0604020202020204" pitchFamily="34" charset="0"/>
              <a:buChar char="•"/>
            </a:pPr>
            <a:r>
              <a:rPr lang="en-US" sz="1200" dirty="0"/>
              <a:t>Frequent communication with supervisor for when issues arise and to resolve persistent barriers to services (such as missed PDN shifts)</a:t>
            </a:r>
          </a:p>
          <a:p>
            <a:pPr lvl="1"/>
            <a:endParaRPr lang="en-US" sz="1200" dirty="0"/>
          </a:p>
          <a:p>
            <a:pPr lvl="1"/>
            <a:endParaRPr lang="en-US" dirty="0"/>
          </a:p>
          <a:p>
            <a:endParaRPr lang="en-US" dirty="0"/>
          </a:p>
          <a:p>
            <a:endParaRPr lang="en-US" dirty="0"/>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670680" y="352023"/>
            <a:ext cx="12933559" cy="553998"/>
          </a:xfrm>
        </p:spPr>
        <p:txBody>
          <a:bodyPr/>
          <a:lstStyle/>
          <a:p>
            <a:r>
              <a:rPr lang="en-US" dirty="0"/>
              <a:t>Ongoing Services and Supports for Children Receiving PDN and their Families</a:t>
            </a:r>
          </a:p>
        </p:txBody>
      </p:sp>
      <p:sp>
        <p:nvSpPr>
          <p:cNvPr id="6" name="TextBox 5">
            <a:extLst>
              <a:ext uri="{FF2B5EF4-FFF2-40B4-BE49-F238E27FC236}">
                <a16:creationId xmlns:a16="http://schemas.microsoft.com/office/drawing/2014/main" id="{8CEBC3D5-EC98-065D-B8BF-D35987BE9DEE}"/>
              </a:ext>
            </a:extLst>
          </p:cNvPr>
          <p:cNvSpPr txBox="1"/>
          <p:nvPr/>
        </p:nvSpPr>
        <p:spPr>
          <a:xfrm>
            <a:off x="179293" y="638993"/>
            <a:ext cx="6627907" cy="400110"/>
          </a:xfrm>
          <a:prstGeom prst="rect">
            <a:avLst/>
          </a:prstGeom>
          <a:noFill/>
        </p:spPr>
        <p:txBody>
          <a:bodyPr wrap="square" rtlCol="0">
            <a:spAutoFit/>
          </a:bodyPr>
          <a:lstStyle/>
          <a:p>
            <a:r>
              <a:rPr lang="en-US" sz="2000" b="1" dirty="0">
                <a:solidFill>
                  <a:schemeClr val="tx2"/>
                </a:solidFill>
              </a:rPr>
              <a:t>Care Coordination Check List (Example for Suarez Family)</a:t>
            </a:r>
          </a:p>
        </p:txBody>
      </p:sp>
      <p:sp>
        <p:nvSpPr>
          <p:cNvPr id="8" name="Freeform 72">
            <a:extLst>
              <a:ext uri="{FF2B5EF4-FFF2-40B4-BE49-F238E27FC236}">
                <a16:creationId xmlns:a16="http://schemas.microsoft.com/office/drawing/2014/main" id="{03264CEA-2F0E-EE75-8740-2791CCC778CD}"/>
              </a:ext>
            </a:extLst>
          </p:cNvPr>
          <p:cNvSpPr>
            <a:spLocks noChangeArrowheads="1"/>
          </p:cNvSpPr>
          <p:nvPr/>
        </p:nvSpPr>
        <p:spPr bwMode="auto">
          <a:xfrm>
            <a:off x="518330" y="1009214"/>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pic>
        <p:nvPicPr>
          <p:cNvPr id="9" name="Graphic 8" descr="Checkmark with solid fill">
            <a:extLst>
              <a:ext uri="{FF2B5EF4-FFF2-40B4-BE49-F238E27FC236}">
                <a16:creationId xmlns:a16="http://schemas.microsoft.com/office/drawing/2014/main" id="{0A6D36AB-F652-9411-2EE3-AE2BA4E0F60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2067" y="993915"/>
            <a:ext cx="398152" cy="398152"/>
          </a:xfrm>
          <a:prstGeom prst="rect">
            <a:avLst/>
          </a:prstGeom>
          <a:effectLst>
            <a:outerShdw blurRad="50800" dist="38100" dir="2700000" algn="tl" rotWithShape="0">
              <a:prstClr val="black">
                <a:alpha val="40000"/>
              </a:prstClr>
            </a:outerShdw>
          </a:effectLst>
        </p:spPr>
      </p:pic>
      <p:sp>
        <p:nvSpPr>
          <p:cNvPr id="10" name="Freeform 72">
            <a:extLst>
              <a:ext uri="{FF2B5EF4-FFF2-40B4-BE49-F238E27FC236}">
                <a16:creationId xmlns:a16="http://schemas.microsoft.com/office/drawing/2014/main" id="{0AE7494E-5884-2584-1E88-1BF60FF284B4}"/>
              </a:ext>
            </a:extLst>
          </p:cNvPr>
          <p:cNvSpPr>
            <a:spLocks noChangeArrowheads="1"/>
          </p:cNvSpPr>
          <p:nvPr/>
        </p:nvSpPr>
        <p:spPr bwMode="auto">
          <a:xfrm>
            <a:off x="518329" y="2140379"/>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dirty="0"/>
          </a:p>
        </p:txBody>
      </p:sp>
      <p:pic>
        <p:nvPicPr>
          <p:cNvPr id="11" name="Graphic 10" descr="Checkmark with solid fill">
            <a:extLst>
              <a:ext uri="{FF2B5EF4-FFF2-40B4-BE49-F238E27FC236}">
                <a16:creationId xmlns:a16="http://schemas.microsoft.com/office/drawing/2014/main" id="{9E8D80EB-4A58-F8FE-A09A-91A4DA98509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2067" y="2140379"/>
            <a:ext cx="398152" cy="398152"/>
          </a:xfrm>
          <a:prstGeom prst="rect">
            <a:avLst/>
          </a:prstGeom>
          <a:effectLst>
            <a:outerShdw blurRad="50800" dist="38100" dir="2700000" algn="tl" rotWithShape="0">
              <a:prstClr val="black">
                <a:alpha val="40000"/>
              </a:prstClr>
            </a:outerShdw>
          </a:effectLst>
        </p:spPr>
      </p:pic>
      <p:sp>
        <p:nvSpPr>
          <p:cNvPr id="12" name="Freeform 72">
            <a:extLst>
              <a:ext uri="{FF2B5EF4-FFF2-40B4-BE49-F238E27FC236}">
                <a16:creationId xmlns:a16="http://schemas.microsoft.com/office/drawing/2014/main" id="{2A7B3931-0F9C-66E7-C613-99A43EE4EA46}"/>
              </a:ext>
            </a:extLst>
          </p:cNvPr>
          <p:cNvSpPr>
            <a:spLocks noChangeArrowheads="1"/>
          </p:cNvSpPr>
          <p:nvPr/>
        </p:nvSpPr>
        <p:spPr bwMode="auto">
          <a:xfrm>
            <a:off x="488279" y="4054857"/>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pic>
        <p:nvPicPr>
          <p:cNvPr id="13" name="Graphic 12" descr="Checkmark with solid fill">
            <a:extLst>
              <a:ext uri="{FF2B5EF4-FFF2-40B4-BE49-F238E27FC236}">
                <a16:creationId xmlns:a16="http://schemas.microsoft.com/office/drawing/2014/main" id="{24D57630-D7D8-68FF-4DCC-67407356E8D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4505" y="4029240"/>
            <a:ext cx="398152" cy="398152"/>
          </a:xfrm>
          <a:prstGeom prst="rect">
            <a:avLst/>
          </a:prstGeom>
          <a:effectLst>
            <a:outerShdw blurRad="50800" dist="38100" dir="2700000" algn="tl" rotWithShape="0">
              <a:prstClr val="black">
                <a:alpha val="40000"/>
              </a:prstClr>
            </a:outerShdw>
          </a:effectLst>
        </p:spPr>
      </p:pic>
      <p:sp>
        <p:nvSpPr>
          <p:cNvPr id="14" name="Freeform 72">
            <a:extLst>
              <a:ext uri="{FF2B5EF4-FFF2-40B4-BE49-F238E27FC236}">
                <a16:creationId xmlns:a16="http://schemas.microsoft.com/office/drawing/2014/main" id="{B659AF69-BBF2-2E1E-27E0-626B369C4311}"/>
              </a:ext>
            </a:extLst>
          </p:cNvPr>
          <p:cNvSpPr>
            <a:spLocks noChangeArrowheads="1"/>
          </p:cNvSpPr>
          <p:nvPr/>
        </p:nvSpPr>
        <p:spPr bwMode="auto">
          <a:xfrm>
            <a:off x="518328" y="4782662"/>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endParaRPr lang="en-SV" sz="898"/>
          </a:p>
        </p:txBody>
      </p:sp>
      <p:pic>
        <p:nvPicPr>
          <p:cNvPr id="15" name="Graphic 14" descr="Checkmark with solid fill">
            <a:extLst>
              <a:ext uri="{FF2B5EF4-FFF2-40B4-BE49-F238E27FC236}">
                <a16:creationId xmlns:a16="http://schemas.microsoft.com/office/drawing/2014/main" id="{F2A622EF-57D8-C548-660E-C43AF949F06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2067" y="4777552"/>
            <a:ext cx="398152" cy="398152"/>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70459D8A-B385-E76A-81B8-A501E8B6C1CB}"/>
              </a:ext>
            </a:extLst>
          </p:cNvPr>
          <p:cNvSpPr>
            <a:spLocks noGrp="1"/>
          </p:cNvSpPr>
          <p:nvPr>
            <p:ph type="sldNum" sz="quarter" idx="12"/>
          </p:nvPr>
        </p:nvSpPr>
        <p:spPr/>
        <p:txBody>
          <a:bodyPr/>
          <a:lstStyle/>
          <a:p>
            <a:fld id="{DBB69489-DF73-4A76-950F-93D686310CE9}" type="slidenum">
              <a:rPr lang="en-US" smtClean="0"/>
              <a:t>56</a:t>
            </a:fld>
            <a:endParaRPr lang="en-US"/>
          </a:p>
        </p:txBody>
      </p:sp>
    </p:spTree>
    <p:extLst>
      <p:ext uri="{BB962C8B-B14F-4D97-AF65-F5344CB8AC3E}">
        <p14:creationId xmlns:p14="http://schemas.microsoft.com/office/powerpoint/2010/main" val="1530226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cartoon of a person&#10;&#10;Description automatically generated">
            <a:extLst>
              <a:ext uri="{FF2B5EF4-FFF2-40B4-BE49-F238E27FC236}">
                <a16:creationId xmlns:a16="http://schemas.microsoft.com/office/drawing/2014/main" id="{E7631113-22D5-B8C8-E71A-210156252F0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48482"/>
          <a:stretch/>
        </p:blipFill>
        <p:spPr>
          <a:xfrm>
            <a:off x="4764806" y="2084"/>
            <a:ext cx="3470300" cy="6634105"/>
          </a:xfrm>
          <a:prstGeom prst="rect">
            <a:avLst/>
          </a:prstGeom>
        </p:spPr>
      </p:pic>
      <p:sp>
        <p:nvSpPr>
          <p:cNvPr id="4" name="Title 3">
            <a:extLst>
              <a:ext uri="{FF2B5EF4-FFF2-40B4-BE49-F238E27FC236}">
                <a16:creationId xmlns:a16="http://schemas.microsoft.com/office/drawing/2014/main" id="{F5AE7B06-A3AE-E43F-F90E-68771E615FEB}"/>
              </a:ext>
            </a:extLst>
          </p:cNvPr>
          <p:cNvSpPr>
            <a:spLocks noGrp="1"/>
          </p:cNvSpPr>
          <p:nvPr>
            <p:ph type="title"/>
          </p:nvPr>
        </p:nvSpPr>
        <p:spPr/>
        <p:txBody>
          <a:bodyPr/>
          <a:lstStyle/>
          <a:p>
            <a:r>
              <a:rPr lang="en-US"/>
              <a:t>Case Study: The Suarez Family</a:t>
            </a:r>
          </a:p>
        </p:txBody>
      </p:sp>
      <p:sp>
        <p:nvSpPr>
          <p:cNvPr id="26" name="Text Placeholder 5">
            <a:extLst>
              <a:ext uri="{FF2B5EF4-FFF2-40B4-BE49-F238E27FC236}">
                <a16:creationId xmlns:a16="http://schemas.microsoft.com/office/drawing/2014/main" id="{D51ACEBF-43B0-2690-7F67-639A0147947C}"/>
              </a:ext>
            </a:extLst>
          </p:cNvPr>
          <p:cNvSpPr txBox="1">
            <a:spLocks/>
          </p:cNvSpPr>
          <p:nvPr/>
        </p:nvSpPr>
        <p:spPr>
          <a:xfrm>
            <a:off x="8871112" y="3149218"/>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94">
                <a:solidFill>
                  <a:srgbClr val="193560"/>
                </a:solidFill>
                <a:latin typeface="Calibri Light"/>
              </a:rPr>
              <a:t>I will support their transitional care needs by…</a:t>
            </a:r>
          </a:p>
        </p:txBody>
      </p:sp>
      <p:sp>
        <p:nvSpPr>
          <p:cNvPr id="29" name="Text Placeholder 5">
            <a:extLst>
              <a:ext uri="{FF2B5EF4-FFF2-40B4-BE49-F238E27FC236}">
                <a16:creationId xmlns:a16="http://schemas.microsoft.com/office/drawing/2014/main" id="{E10C167E-9165-7ACD-F14D-526C8A9943D3}"/>
              </a:ext>
            </a:extLst>
          </p:cNvPr>
          <p:cNvSpPr txBox="1">
            <a:spLocks/>
          </p:cNvSpPr>
          <p:nvPr/>
        </p:nvSpPr>
        <p:spPr>
          <a:xfrm>
            <a:off x="603331" y="2035879"/>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lang="en-US" sz="2094">
                <a:solidFill>
                  <a:srgbClr val="193560"/>
                </a:solidFill>
                <a:latin typeface="Calibri Light"/>
              </a:rPr>
              <a:t>The most important thing I identified was...</a:t>
            </a:r>
          </a:p>
        </p:txBody>
      </p:sp>
      <p:sp>
        <p:nvSpPr>
          <p:cNvPr id="31" name="Text Placeholder 5">
            <a:extLst>
              <a:ext uri="{FF2B5EF4-FFF2-40B4-BE49-F238E27FC236}">
                <a16:creationId xmlns:a16="http://schemas.microsoft.com/office/drawing/2014/main" id="{8DB464F3-33E8-AD5E-C06B-FC36F285D0F9}"/>
              </a:ext>
            </a:extLst>
          </p:cNvPr>
          <p:cNvSpPr txBox="1">
            <a:spLocks/>
          </p:cNvSpPr>
          <p:nvPr/>
        </p:nvSpPr>
        <p:spPr>
          <a:xfrm>
            <a:off x="603331" y="4692602"/>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endParaRPr lang="en-US" sz="2094">
              <a:solidFill>
                <a:srgbClr val="193560"/>
              </a:solidFill>
              <a:latin typeface="Calibri Light"/>
            </a:endParaRPr>
          </a:p>
        </p:txBody>
      </p:sp>
      <p:cxnSp>
        <p:nvCxnSpPr>
          <p:cNvPr id="32" name="Straight Connector 31">
            <a:extLst>
              <a:ext uri="{FF2B5EF4-FFF2-40B4-BE49-F238E27FC236}">
                <a16:creationId xmlns:a16="http://schemas.microsoft.com/office/drawing/2014/main" id="{1008B11F-4121-CF0E-9CFB-A1E67E0B9509}"/>
              </a:ext>
            </a:extLst>
          </p:cNvPr>
          <p:cNvCxnSpPr/>
          <p:nvPr/>
        </p:nvCxnSpPr>
        <p:spPr>
          <a:xfrm>
            <a:off x="8235106" y="3667256"/>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cxnSp>
        <p:nvCxnSpPr>
          <p:cNvPr id="35" name="Straight Connector 34">
            <a:extLst>
              <a:ext uri="{FF2B5EF4-FFF2-40B4-BE49-F238E27FC236}">
                <a16:creationId xmlns:a16="http://schemas.microsoft.com/office/drawing/2014/main" id="{0D454395-FD9C-4279-0AE7-B67EBFC2FC51}"/>
              </a:ext>
            </a:extLst>
          </p:cNvPr>
          <p:cNvCxnSpPr/>
          <p:nvPr/>
        </p:nvCxnSpPr>
        <p:spPr>
          <a:xfrm flipH="1">
            <a:off x="3478756" y="2450938"/>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sp>
        <p:nvSpPr>
          <p:cNvPr id="44" name="Shape 167">
            <a:extLst>
              <a:ext uri="{FF2B5EF4-FFF2-40B4-BE49-F238E27FC236}">
                <a16:creationId xmlns:a16="http://schemas.microsoft.com/office/drawing/2014/main" id="{9454EE6F-F86D-9934-0D01-1E0B5AAA44E6}"/>
              </a:ext>
            </a:extLst>
          </p:cNvPr>
          <p:cNvSpPr>
            <a:spLocks noChangeAspect="1"/>
          </p:cNvSpPr>
          <p:nvPr/>
        </p:nvSpPr>
        <p:spPr>
          <a:xfrm rot="19800000" flipH="1">
            <a:off x="7424000" y="3209057"/>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45" name="Shape 167">
            <a:extLst>
              <a:ext uri="{FF2B5EF4-FFF2-40B4-BE49-F238E27FC236}">
                <a16:creationId xmlns:a16="http://schemas.microsoft.com/office/drawing/2014/main" id="{89F6A97E-096D-C3B7-B338-DD4B926E689F}"/>
              </a:ext>
            </a:extLst>
          </p:cNvPr>
          <p:cNvSpPr>
            <a:spLocks noChangeAspect="1"/>
          </p:cNvSpPr>
          <p:nvPr/>
        </p:nvSpPr>
        <p:spPr>
          <a:xfrm rot="19800000" flipH="1">
            <a:off x="3889847" y="203376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42" name="Text Placeholder 5">
            <a:extLst>
              <a:ext uri="{FF2B5EF4-FFF2-40B4-BE49-F238E27FC236}">
                <a16:creationId xmlns:a16="http://schemas.microsoft.com/office/drawing/2014/main" id="{85D1ED2A-343B-2B61-7F5D-D3216AED1240}"/>
              </a:ext>
            </a:extLst>
          </p:cNvPr>
          <p:cNvSpPr txBox="1">
            <a:spLocks/>
          </p:cNvSpPr>
          <p:nvPr/>
        </p:nvSpPr>
        <p:spPr>
          <a:xfrm>
            <a:off x="3909361" y="210049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01</a:t>
            </a:r>
            <a:endParaRPr lang="en-JM" sz="3192" b="1">
              <a:solidFill>
                <a:prstClr val="white"/>
              </a:solidFill>
              <a:latin typeface="Calibri Light"/>
              <a:cs typeface="Roboto Light"/>
            </a:endParaRPr>
          </a:p>
        </p:txBody>
      </p:sp>
      <p:sp>
        <p:nvSpPr>
          <p:cNvPr id="43" name="Text Placeholder 5">
            <a:extLst>
              <a:ext uri="{FF2B5EF4-FFF2-40B4-BE49-F238E27FC236}">
                <a16:creationId xmlns:a16="http://schemas.microsoft.com/office/drawing/2014/main" id="{51A71911-1520-D5CC-A83B-57EB6D0C2850}"/>
              </a:ext>
            </a:extLst>
          </p:cNvPr>
          <p:cNvSpPr txBox="1">
            <a:spLocks/>
          </p:cNvSpPr>
          <p:nvPr/>
        </p:nvSpPr>
        <p:spPr>
          <a:xfrm>
            <a:off x="3909362" y="4782191"/>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03</a:t>
            </a:r>
            <a:endParaRPr lang="en-JM" sz="3192" b="1">
              <a:solidFill>
                <a:prstClr val="white"/>
              </a:solidFill>
              <a:latin typeface="Calibri Light"/>
              <a:cs typeface="Roboto Light"/>
            </a:endParaRPr>
          </a:p>
        </p:txBody>
      </p:sp>
      <p:sp>
        <p:nvSpPr>
          <p:cNvPr id="47" name="TextBox 46">
            <a:extLst>
              <a:ext uri="{FF2B5EF4-FFF2-40B4-BE49-F238E27FC236}">
                <a16:creationId xmlns:a16="http://schemas.microsoft.com/office/drawing/2014/main" id="{DCFA8E9C-43F9-F759-B277-6E6D58D3A7BE}"/>
              </a:ext>
            </a:extLst>
          </p:cNvPr>
          <p:cNvSpPr txBox="1"/>
          <p:nvPr/>
        </p:nvSpPr>
        <p:spPr>
          <a:xfrm>
            <a:off x="69731" y="848011"/>
            <a:ext cx="4237093"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b="1">
                <a:solidFill>
                  <a:schemeClr val="tx2"/>
                </a:solidFill>
              </a:rPr>
              <a:t>Hypothesize what action steps you will take for Suarez family after thinking through the exploratory questions earlier: </a:t>
            </a:r>
          </a:p>
        </p:txBody>
      </p:sp>
      <p:sp>
        <p:nvSpPr>
          <p:cNvPr id="48" name="Text Placeholder 5">
            <a:extLst>
              <a:ext uri="{FF2B5EF4-FFF2-40B4-BE49-F238E27FC236}">
                <a16:creationId xmlns:a16="http://schemas.microsoft.com/office/drawing/2014/main" id="{34A0F736-25B9-5541-907F-BE68CE52F10E}"/>
              </a:ext>
            </a:extLst>
          </p:cNvPr>
          <p:cNvSpPr txBox="1">
            <a:spLocks/>
          </p:cNvSpPr>
          <p:nvPr/>
        </p:nvSpPr>
        <p:spPr>
          <a:xfrm>
            <a:off x="7477205" y="3270960"/>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02</a:t>
            </a:r>
            <a:endParaRPr lang="en-JM" sz="3192" b="1">
              <a:solidFill>
                <a:prstClr val="white"/>
              </a:solidFill>
              <a:latin typeface="Calibri Light"/>
              <a:cs typeface="Roboto Light"/>
            </a:endParaRPr>
          </a:p>
        </p:txBody>
      </p:sp>
      <p:cxnSp>
        <p:nvCxnSpPr>
          <p:cNvPr id="50" name="Straight Connector 49">
            <a:extLst>
              <a:ext uri="{FF2B5EF4-FFF2-40B4-BE49-F238E27FC236}">
                <a16:creationId xmlns:a16="http://schemas.microsoft.com/office/drawing/2014/main" id="{C059533B-9524-192D-6FAC-143C52923109}"/>
              </a:ext>
            </a:extLst>
          </p:cNvPr>
          <p:cNvCxnSpPr/>
          <p:nvPr/>
        </p:nvCxnSpPr>
        <p:spPr>
          <a:xfrm flipH="1">
            <a:off x="3478755" y="4973990"/>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sp>
        <p:nvSpPr>
          <p:cNvPr id="51" name="Shape 167">
            <a:extLst>
              <a:ext uri="{FF2B5EF4-FFF2-40B4-BE49-F238E27FC236}">
                <a16:creationId xmlns:a16="http://schemas.microsoft.com/office/drawing/2014/main" id="{CDE77072-EC4D-92D4-F96A-549D32C4FB52}"/>
              </a:ext>
            </a:extLst>
          </p:cNvPr>
          <p:cNvSpPr>
            <a:spLocks noChangeAspect="1"/>
          </p:cNvSpPr>
          <p:nvPr/>
        </p:nvSpPr>
        <p:spPr>
          <a:xfrm rot="19800000" flipH="1">
            <a:off x="3856155" y="4588621"/>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795" b="0" i="0" u="none" strike="noStrike" kern="0" cap="none" spc="0" normalizeH="0" baseline="0" noProof="0">
              <a:ln>
                <a:noFill/>
              </a:ln>
              <a:solidFill>
                <a:prstClr val="black"/>
              </a:solidFill>
              <a:effectLst/>
              <a:uLnTx/>
              <a:uFillTx/>
              <a:latin typeface="Calibri Light"/>
              <a:ea typeface="+mn-ea"/>
              <a:cs typeface="+mn-cs"/>
            </a:endParaRPr>
          </a:p>
        </p:txBody>
      </p:sp>
      <p:sp>
        <p:nvSpPr>
          <p:cNvPr id="55" name="Text Placeholder 5">
            <a:extLst>
              <a:ext uri="{FF2B5EF4-FFF2-40B4-BE49-F238E27FC236}">
                <a16:creationId xmlns:a16="http://schemas.microsoft.com/office/drawing/2014/main" id="{FF311945-81C9-6A2C-B65F-8394B660E702}"/>
              </a:ext>
            </a:extLst>
          </p:cNvPr>
          <p:cNvSpPr txBox="1">
            <a:spLocks/>
          </p:cNvSpPr>
          <p:nvPr/>
        </p:nvSpPr>
        <p:spPr>
          <a:xfrm>
            <a:off x="3898811" y="464182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03</a:t>
            </a:r>
            <a:endParaRPr lang="en-JM" sz="3192" b="1">
              <a:solidFill>
                <a:prstClr val="white"/>
              </a:solidFill>
              <a:latin typeface="Calibri Light"/>
              <a:cs typeface="Roboto Light"/>
            </a:endParaRPr>
          </a:p>
        </p:txBody>
      </p:sp>
      <p:sp>
        <p:nvSpPr>
          <p:cNvPr id="2" name="Text Placeholder 5">
            <a:extLst>
              <a:ext uri="{FF2B5EF4-FFF2-40B4-BE49-F238E27FC236}">
                <a16:creationId xmlns:a16="http://schemas.microsoft.com/office/drawing/2014/main" id="{58A3BDD0-5C5D-A2A4-DDAE-B379BE5F8D04}"/>
              </a:ext>
            </a:extLst>
          </p:cNvPr>
          <p:cNvSpPr txBox="1">
            <a:spLocks/>
          </p:cNvSpPr>
          <p:nvPr/>
        </p:nvSpPr>
        <p:spPr>
          <a:xfrm>
            <a:off x="125154" y="4641822"/>
            <a:ext cx="3255091"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kumimoji="0" lang="en-US" sz="2094" b="0" i="0" u="none" strike="noStrike" kern="1200" cap="none" spc="0" normalizeH="0" baseline="0" noProof="0">
                <a:ln>
                  <a:noFill/>
                </a:ln>
                <a:solidFill>
                  <a:srgbClr val="193560"/>
                </a:solidFill>
                <a:effectLst/>
                <a:uLnTx/>
                <a:uFillTx/>
                <a:latin typeface="Calibri Light"/>
                <a:ea typeface="+mn-ea"/>
                <a:cs typeface="+mn-cs"/>
              </a:rPr>
              <a:t>I will ensure their ongoing connection to services and supports by </a:t>
            </a:r>
            <a:r>
              <a:rPr lang="en-US" sz="2094">
                <a:solidFill>
                  <a:srgbClr val="193560"/>
                </a:solidFill>
                <a:latin typeface="Calibri Light"/>
              </a:rPr>
              <a:t>…</a:t>
            </a:r>
          </a:p>
        </p:txBody>
      </p:sp>
      <p:sp>
        <p:nvSpPr>
          <p:cNvPr id="5" name="Slide Number Placeholder 4">
            <a:extLst>
              <a:ext uri="{FF2B5EF4-FFF2-40B4-BE49-F238E27FC236}">
                <a16:creationId xmlns:a16="http://schemas.microsoft.com/office/drawing/2014/main" id="{A899A891-8602-9901-40FB-4BF7B65A6D8A}"/>
              </a:ext>
            </a:extLst>
          </p:cNvPr>
          <p:cNvSpPr>
            <a:spLocks noGrp="1"/>
          </p:cNvSpPr>
          <p:nvPr>
            <p:ph type="sldNum" sz="quarter" idx="12"/>
          </p:nvPr>
        </p:nvSpPr>
        <p:spPr/>
        <p:txBody>
          <a:bodyPr/>
          <a:lstStyle/>
          <a:p>
            <a:fld id="{DBB69489-DF73-4A76-950F-93D686310CE9}" type="slidenum">
              <a:rPr lang="en-US" smtClean="0"/>
              <a:t>57</a:t>
            </a:fld>
            <a:endParaRPr lang="en-US"/>
          </a:p>
        </p:txBody>
      </p:sp>
    </p:spTree>
    <p:extLst>
      <p:ext uri="{BB962C8B-B14F-4D97-AF65-F5344CB8AC3E}">
        <p14:creationId xmlns:p14="http://schemas.microsoft.com/office/powerpoint/2010/main" val="14707973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67C-4EB8-D3A4-5D9C-F2E72CF6CB65}"/>
              </a:ext>
            </a:extLst>
          </p:cNvPr>
          <p:cNvSpPr>
            <a:spLocks noGrp="1"/>
          </p:cNvSpPr>
          <p:nvPr>
            <p:ph type="title" idx="4294967295"/>
          </p:nvPr>
        </p:nvSpPr>
        <p:spPr>
          <a:xfrm>
            <a:off x="6007100" y="1582738"/>
            <a:ext cx="5607050" cy="3116262"/>
          </a:xfrm>
        </p:spPr>
        <p:txBody>
          <a:bodyPr>
            <a:normAutofit/>
          </a:bodyPr>
          <a:lstStyle/>
          <a:p>
            <a:pPr algn="ctr"/>
            <a:r>
              <a:rPr lang="en-US">
                <a:solidFill>
                  <a:schemeClr val="tx2"/>
                </a:solidFill>
              </a:rPr>
              <a:t>Conclusion</a:t>
            </a:r>
          </a:p>
        </p:txBody>
      </p:sp>
      <p:sp>
        <p:nvSpPr>
          <p:cNvPr id="3" name="Slide Number Placeholder 2">
            <a:extLst>
              <a:ext uri="{FF2B5EF4-FFF2-40B4-BE49-F238E27FC236}">
                <a16:creationId xmlns:a16="http://schemas.microsoft.com/office/drawing/2014/main" id="{1B3D8060-5754-15C3-4747-B9CB87846F26}"/>
              </a:ext>
            </a:extLst>
          </p:cNvPr>
          <p:cNvSpPr>
            <a:spLocks noGrp="1"/>
          </p:cNvSpPr>
          <p:nvPr>
            <p:ph type="sldNum" sz="quarter" idx="12"/>
          </p:nvPr>
        </p:nvSpPr>
        <p:spPr/>
        <p:txBody>
          <a:bodyPr/>
          <a:lstStyle/>
          <a:p>
            <a:fld id="{DBB69489-DF73-4A76-950F-93D686310CE9}" type="slidenum">
              <a:rPr lang="en-US" smtClean="0"/>
              <a:t>58</a:t>
            </a:fld>
            <a:endParaRPr lang="en-US"/>
          </a:p>
        </p:txBody>
      </p:sp>
    </p:spTree>
    <p:extLst>
      <p:ext uri="{BB962C8B-B14F-4D97-AF65-F5344CB8AC3E}">
        <p14:creationId xmlns:p14="http://schemas.microsoft.com/office/powerpoint/2010/main" val="1389136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32E24-BFA2-123B-4741-6563A3ADE5AE}"/>
              </a:ext>
            </a:extLst>
          </p:cNvPr>
          <p:cNvSpPr>
            <a:spLocks noGrp="1"/>
          </p:cNvSpPr>
          <p:nvPr>
            <p:ph type="title"/>
          </p:nvPr>
        </p:nvSpPr>
        <p:spPr>
          <a:xfrm>
            <a:off x="761999" y="266209"/>
            <a:ext cx="10515601" cy="276999"/>
          </a:xfrm>
        </p:spPr>
        <p:txBody>
          <a:bodyPr/>
          <a:lstStyle/>
          <a:p>
            <a:r>
              <a:rPr lang="en-US"/>
              <a:t>Conclusion</a:t>
            </a:r>
          </a:p>
        </p:txBody>
      </p:sp>
      <p:sp>
        <p:nvSpPr>
          <p:cNvPr id="8" name="Rectangle 7">
            <a:extLst>
              <a:ext uri="{FF2B5EF4-FFF2-40B4-BE49-F238E27FC236}">
                <a16:creationId xmlns:a16="http://schemas.microsoft.com/office/drawing/2014/main" id="{2A309D27-3FB2-FD11-0705-72F3147C68DD}"/>
              </a:ext>
            </a:extLst>
          </p:cNvPr>
          <p:cNvSpPr/>
          <p:nvPr/>
        </p:nvSpPr>
        <p:spPr>
          <a:xfrm>
            <a:off x="6019800" y="1372548"/>
            <a:ext cx="152400" cy="510576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897B5119-D02B-9DFE-866E-35086294584F}"/>
              </a:ext>
            </a:extLst>
          </p:cNvPr>
          <p:cNvSpPr txBox="1">
            <a:spLocks/>
          </p:cNvSpPr>
          <p:nvPr/>
        </p:nvSpPr>
        <p:spPr>
          <a:xfrm>
            <a:off x="36017" y="1372548"/>
            <a:ext cx="5933959" cy="2858705"/>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marL="285750" indent="-285750">
              <a:lnSpc>
                <a:spcPct val="100000"/>
              </a:lnSpc>
              <a:buFont typeface="Arial" panose="020B0604020202020204" pitchFamily="34" charset="0"/>
              <a:buChar char="•"/>
            </a:pPr>
            <a:r>
              <a:rPr lang="en-US" sz="1400" dirty="0">
                <a:solidFill>
                  <a:schemeClr val="tx2"/>
                </a:solidFill>
              </a:rPr>
              <a:t>Part of a care coordinator’s role is to facilitate information sharing and coordination of care among and between providers and others involved in the child’s care needs. </a:t>
            </a:r>
          </a:p>
          <a:p>
            <a:pPr marL="285750" indent="-285750">
              <a:lnSpc>
                <a:spcPct val="100000"/>
              </a:lnSpc>
              <a:buFont typeface="Arial" panose="020B0604020202020204" pitchFamily="34" charset="0"/>
              <a:buChar char="•"/>
            </a:pPr>
            <a:r>
              <a:rPr lang="en-US" sz="1400" dirty="0">
                <a:solidFill>
                  <a:schemeClr val="tx2"/>
                </a:solidFill>
              </a:rPr>
              <a:t>Care coordinators can use team-based communication techniques, as well as techniques clearly outlined in policies, etc. to establish clear communication pathways upfront; review and agree on roles, functions, and responsibilities; and promote trust among the providers and entities you work with by remaining accountable.</a:t>
            </a:r>
          </a:p>
          <a:p>
            <a:pPr marL="285750" indent="-285750">
              <a:lnSpc>
                <a:spcPct val="100000"/>
              </a:lnSpc>
              <a:buFont typeface="Arial" panose="020B0604020202020204" pitchFamily="34" charset="0"/>
              <a:buChar char="•"/>
            </a:pPr>
            <a:r>
              <a:rPr lang="en-US" sz="1400" dirty="0">
                <a:solidFill>
                  <a:schemeClr val="tx2"/>
                </a:solidFill>
              </a:rPr>
              <a:t>Relationships with providers and other partners can be cultivated by using cultural competence, centering your work in family-centered care principles, and promoting family engagement in all your interactions.</a:t>
            </a:r>
            <a:endParaRPr lang="en-US" sz="1800" dirty="0">
              <a:solidFill>
                <a:schemeClr val="tx2"/>
              </a:solidFill>
            </a:endParaRPr>
          </a:p>
        </p:txBody>
      </p:sp>
      <p:sp>
        <p:nvSpPr>
          <p:cNvPr id="11" name="Content Placeholder 3">
            <a:extLst>
              <a:ext uri="{FF2B5EF4-FFF2-40B4-BE49-F238E27FC236}">
                <a16:creationId xmlns:a16="http://schemas.microsoft.com/office/drawing/2014/main" id="{030250A7-D462-9476-FFD3-32BA33F9B04A}"/>
              </a:ext>
            </a:extLst>
          </p:cNvPr>
          <p:cNvSpPr txBox="1">
            <a:spLocks/>
          </p:cNvSpPr>
          <p:nvPr/>
        </p:nvSpPr>
        <p:spPr>
          <a:xfrm>
            <a:off x="0" y="1202266"/>
            <a:ext cx="6254331"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pPr marL="0" indent="0">
              <a:buNone/>
            </a:pPr>
            <a:r>
              <a:rPr lang="en-US" sz="1800" b="1"/>
              <a:t>Working with Providers, Schools, and CMATs</a:t>
            </a:r>
          </a:p>
        </p:txBody>
      </p:sp>
      <p:sp>
        <p:nvSpPr>
          <p:cNvPr id="13" name="Content Placeholder 4">
            <a:extLst>
              <a:ext uri="{FF2B5EF4-FFF2-40B4-BE49-F238E27FC236}">
                <a16:creationId xmlns:a16="http://schemas.microsoft.com/office/drawing/2014/main" id="{B09E0465-2726-2131-2F33-BD30BB5A1B8A}"/>
              </a:ext>
            </a:extLst>
          </p:cNvPr>
          <p:cNvSpPr txBox="1">
            <a:spLocks/>
          </p:cNvSpPr>
          <p:nvPr/>
        </p:nvSpPr>
        <p:spPr>
          <a:xfrm>
            <a:off x="6096000" y="1317930"/>
            <a:ext cx="5848120" cy="4167522"/>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marL="285750" indent="-285750">
              <a:lnSpc>
                <a:spcPct val="100000"/>
              </a:lnSpc>
              <a:buFont typeface="Arial" panose="020B0604020202020204" pitchFamily="34" charset="0"/>
              <a:buChar char="•"/>
            </a:pPr>
            <a:r>
              <a:rPr lang="en-US" sz="1400" dirty="0">
                <a:solidFill>
                  <a:schemeClr val="tx2"/>
                </a:solidFill>
              </a:rPr>
              <a:t>Unless the youth/young adult or child’s parent/guardian desires for their child to reside in a nursing facility, an individual’s complex medical needs ordinarily do not preclude them from living in the community setting of their (or their parent/guardian’s) choice.</a:t>
            </a:r>
          </a:p>
          <a:p>
            <a:pPr>
              <a:lnSpc>
                <a:spcPct val="100000"/>
              </a:lnSpc>
            </a:pPr>
            <a:endParaRPr lang="en-US" sz="1400" dirty="0">
              <a:solidFill>
                <a:schemeClr val="tx2"/>
              </a:solidFill>
            </a:endParaRPr>
          </a:p>
          <a:p>
            <a:pPr marL="285750" indent="-285750">
              <a:lnSpc>
                <a:spcPct val="100000"/>
              </a:lnSpc>
              <a:buFont typeface="Arial" panose="020B0604020202020204" pitchFamily="34" charset="0"/>
              <a:buChar char="•"/>
            </a:pPr>
            <a:r>
              <a:rPr lang="en-US" sz="1400" dirty="0">
                <a:solidFill>
                  <a:schemeClr val="tx2"/>
                </a:solidFill>
              </a:rPr>
              <a:t>Children, youth, and young adults in nursing facilities may require multiple services and supports to help them transition to the community setting of their choice. These include services such as PDN, medical equipment and supplies, transportation, PPECs, Medical Foster Care, Family-to-Family Home Visits, Family-to-Family Peer Support, Expanded Benefits, and Medicaid waiver programs, such as the iBudget Waiver (includes services such as home modifications). Online search engines will also support local-level identification of such services, and additional supports such as housing, food assistance, and mental health services.</a:t>
            </a:r>
          </a:p>
          <a:p>
            <a:pPr>
              <a:lnSpc>
                <a:spcPct val="100000"/>
              </a:lnSpc>
            </a:pPr>
            <a:endParaRPr lang="en-US" sz="1400" dirty="0">
              <a:solidFill>
                <a:schemeClr val="tx2"/>
              </a:solidFill>
            </a:endParaRPr>
          </a:p>
          <a:p>
            <a:pPr marL="285750" indent="-285750">
              <a:lnSpc>
                <a:spcPct val="100000"/>
              </a:lnSpc>
              <a:buFont typeface="Arial" panose="020B0604020202020204" pitchFamily="34" charset="0"/>
              <a:buChar char="•"/>
            </a:pPr>
            <a:r>
              <a:rPr lang="en-US" sz="1400" dirty="0">
                <a:solidFill>
                  <a:schemeClr val="tx2"/>
                </a:solidFill>
              </a:rPr>
              <a:t>Available services and supports are to be discussed and reviewed during the individual’s Transition Planning Process, at a minimum, and documented on the Transition Plan.</a:t>
            </a:r>
          </a:p>
        </p:txBody>
      </p:sp>
      <p:sp>
        <p:nvSpPr>
          <p:cNvPr id="16" name="Content Placeholder 3">
            <a:extLst>
              <a:ext uri="{FF2B5EF4-FFF2-40B4-BE49-F238E27FC236}">
                <a16:creationId xmlns:a16="http://schemas.microsoft.com/office/drawing/2014/main" id="{DC04540F-81BE-95D4-69DC-7137A1B7332C}"/>
              </a:ext>
            </a:extLst>
          </p:cNvPr>
          <p:cNvSpPr txBox="1">
            <a:spLocks/>
          </p:cNvSpPr>
          <p:nvPr/>
        </p:nvSpPr>
        <p:spPr>
          <a:xfrm>
            <a:off x="6308032" y="1195178"/>
            <a:ext cx="3938914"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pPr marL="0" indent="0">
              <a:buNone/>
            </a:pPr>
            <a:r>
              <a:rPr lang="en-US" sz="1800" b="1" dirty="0"/>
              <a:t>Services and Supports</a:t>
            </a:r>
          </a:p>
        </p:txBody>
      </p:sp>
      <p:sp>
        <p:nvSpPr>
          <p:cNvPr id="20" name="TextBox 19">
            <a:extLst>
              <a:ext uri="{FF2B5EF4-FFF2-40B4-BE49-F238E27FC236}">
                <a16:creationId xmlns:a16="http://schemas.microsoft.com/office/drawing/2014/main" id="{B14CE2BF-43E7-FA72-0E00-2F268173648A}"/>
              </a:ext>
            </a:extLst>
          </p:cNvPr>
          <p:cNvSpPr txBox="1"/>
          <p:nvPr/>
        </p:nvSpPr>
        <p:spPr>
          <a:xfrm>
            <a:off x="549823" y="546699"/>
            <a:ext cx="11098226" cy="738664"/>
          </a:xfrm>
          <a:prstGeom prst="rect">
            <a:avLst/>
          </a:prstGeom>
          <a:noFill/>
        </p:spPr>
        <p:txBody>
          <a:bodyPr wrap="square">
            <a:spAutoFit/>
          </a:bodyPr>
          <a:lstStyle/>
          <a:p>
            <a:pPr marL="0" indent="0">
              <a:buNone/>
            </a:pPr>
            <a:r>
              <a:rPr lang="en-US" sz="1400" i="1" dirty="0"/>
              <a:t>Working with children, youth, and young adults with medical complexity and their families requires skills in effective transition planning; understanding and offering services and supports that will help transitioning to home; liaising with entities such as providers, schools, CMATs, and community-based organizations; and removing barriers to successful community integration.</a:t>
            </a:r>
            <a:endParaRPr lang="en-US" sz="1400" b="1" i="1" dirty="0"/>
          </a:p>
        </p:txBody>
      </p:sp>
      <p:sp>
        <p:nvSpPr>
          <p:cNvPr id="21" name="Content Placeholder 2">
            <a:extLst>
              <a:ext uri="{FF2B5EF4-FFF2-40B4-BE49-F238E27FC236}">
                <a16:creationId xmlns:a16="http://schemas.microsoft.com/office/drawing/2014/main" id="{B9361142-916C-931C-EC87-0547E5FEF122}"/>
              </a:ext>
            </a:extLst>
          </p:cNvPr>
          <p:cNvSpPr txBox="1">
            <a:spLocks/>
          </p:cNvSpPr>
          <p:nvPr/>
        </p:nvSpPr>
        <p:spPr>
          <a:xfrm>
            <a:off x="6222024" y="5964768"/>
            <a:ext cx="5633557" cy="474928"/>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a:lnSpc>
                <a:spcPct val="100000"/>
              </a:lnSpc>
            </a:pPr>
            <a:r>
              <a:rPr lang="en-US" sz="1400">
                <a:solidFill>
                  <a:schemeClr val="tx2"/>
                </a:solidFill>
              </a:rPr>
              <a:t>Assess, identify, and work collaboratively to remove barriers.</a:t>
            </a:r>
          </a:p>
        </p:txBody>
      </p:sp>
      <p:sp>
        <p:nvSpPr>
          <p:cNvPr id="22" name="Content Placeholder 3">
            <a:extLst>
              <a:ext uri="{FF2B5EF4-FFF2-40B4-BE49-F238E27FC236}">
                <a16:creationId xmlns:a16="http://schemas.microsoft.com/office/drawing/2014/main" id="{6ACD7DC0-D687-3E0F-FB13-85B1AF07810A}"/>
              </a:ext>
            </a:extLst>
          </p:cNvPr>
          <p:cNvSpPr txBox="1">
            <a:spLocks/>
          </p:cNvSpPr>
          <p:nvPr/>
        </p:nvSpPr>
        <p:spPr>
          <a:xfrm>
            <a:off x="6307863" y="5727343"/>
            <a:ext cx="3938914"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pPr marL="0" indent="0">
              <a:buNone/>
            </a:pPr>
            <a:r>
              <a:rPr lang="en-US" sz="1800" b="1" dirty="0"/>
              <a:t>Removing Barriers</a:t>
            </a:r>
          </a:p>
        </p:txBody>
      </p:sp>
      <p:sp>
        <p:nvSpPr>
          <p:cNvPr id="2" name="Rectangle 1">
            <a:extLst>
              <a:ext uri="{FF2B5EF4-FFF2-40B4-BE49-F238E27FC236}">
                <a16:creationId xmlns:a16="http://schemas.microsoft.com/office/drawing/2014/main" id="{88C81ACD-B2C5-9286-7922-B12550977088}"/>
              </a:ext>
            </a:extLst>
          </p:cNvPr>
          <p:cNvSpPr/>
          <p:nvPr/>
        </p:nvSpPr>
        <p:spPr>
          <a:xfrm rot="5400000">
            <a:off x="2910450" y="1167477"/>
            <a:ext cx="160599" cy="590946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C1A74AD-CCB3-F0A9-09F3-4E8642A638E9}"/>
              </a:ext>
            </a:extLst>
          </p:cNvPr>
          <p:cNvSpPr/>
          <p:nvPr/>
        </p:nvSpPr>
        <p:spPr>
          <a:xfrm rot="5400000">
            <a:off x="9096457" y="2667719"/>
            <a:ext cx="160599" cy="590946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F9304CF-527D-CEC7-DEE1-CB204836990C}"/>
              </a:ext>
            </a:extLst>
          </p:cNvPr>
          <p:cNvSpPr txBox="1">
            <a:spLocks/>
          </p:cNvSpPr>
          <p:nvPr/>
        </p:nvSpPr>
        <p:spPr>
          <a:xfrm>
            <a:off x="-99646" y="4509732"/>
            <a:ext cx="6069622" cy="474928"/>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marL="171450" indent="-171450">
              <a:lnSpc>
                <a:spcPct val="100000"/>
              </a:lnSpc>
              <a:buFont typeface="Arial" panose="020B0604020202020204" pitchFamily="34" charset="0"/>
              <a:buChar char="•"/>
            </a:pPr>
            <a:r>
              <a:rPr lang="en-US" sz="1400" dirty="0">
                <a:solidFill>
                  <a:schemeClr val="tx2"/>
                </a:solidFill>
              </a:rPr>
              <a:t>Effective transition planning includes working to prevent medical errors, identifying issues for early intervention, preventing unnecessary hospitalization and readmissions, avoiding duplication of processes and efforts, and providing support towards person and family preferences and choices. </a:t>
            </a:r>
          </a:p>
          <a:p>
            <a:pPr marL="171450" indent="-171450">
              <a:lnSpc>
                <a:spcPct val="100000"/>
              </a:lnSpc>
              <a:buFont typeface="Arial" panose="020B0604020202020204" pitchFamily="34" charset="0"/>
              <a:buChar char="•"/>
            </a:pPr>
            <a:r>
              <a:rPr lang="en-US" sz="1400" dirty="0">
                <a:solidFill>
                  <a:schemeClr val="tx2"/>
                </a:solidFill>
              </a:rPr>
              <a:t>To help ensure effective transition plans, care coordinators can consider planning for transition before admission, prioritize family engagement, and complete full readiness assessments to identify any barriers to success.</a:t>
            </a:r>
          </a:p>
          <a:p>
            <a:pPr marL="171450" indent="-171450">
              <a:lnSpc>
                <a:spcPct val="100000"/>
              </a:lnSpc>
              <a:buFont typeface="Arial" panose="020B0604020202020204" pitchFamily="34" charset="0"/>
              <a:buChar char="•"/>
            </a:pPr>
            <a:endParaRPr lang="en-US" sz="1200" dirty="0">
              <a:solidFill>
                <a:schemeClr val="tx2"/>
              </a:solidFill>
            </a:endParaRPr>
          </a:p>
        </p:txBody>
      </p:sp>
      <p:sp>
        <p:nvSpPr>
          <p:cNvPr id="7" name="Content Placeholder 3">
            <a:extLst>
              <a:ext uri="{FF2B5EF4-FFF2-40B4-BE49-F238E27FC236}">
                <a16:creationId xmlns:a16="http://schemas.microsoft.com/office/drawing/2014/main" id="{E437A54B-6E61-3090-D62E-045C948D6172}"/>
              </a:ext>
            </a:extLst>
          </p:cNvPr>
          <p:cNvSpPr txBox="1">
            <a:spLocks/>
          </p:cNvSpPr>
          <p:nvPr/>
        </p:nvSpPr>
        <p:spPr>
          <a:xfrm>
            <a:off x="-13807" y="4272307"/>
            <a:ext cx="3938914"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pPr marL="0" indent="0">
              <a:buNone/>
            </a:pPr>
            <a:r>
              <a:rPr lang="en-US" sz="1800" b="1" dirty="0"/>
              <a:t>Effective Transition Planning</a:t>
            </a:r>
          </a:p>
        </p:txBody>
      </p:sp>
      <p:sp>
        <p:nvSpPr>
          <p:cNvPr id="9" name="Slide Number Placeholder 8">
            <a:extLst>
              <a:ext uri="{FF2B5EF4-FFF2-40B4-BE49-F238E27FC236}">
                <a16:creationId xmlns:a16="http://schemas.microsoft.com/office/drawing/2014/main" id="{B19AF4F7-34BC-3B06-465B-5FF542C6CE6D}"/>
              </a:ext>
            </a:extLst>
          </p:cNvPr>
          <p:cNvSpPr>
            <a:spLocks noGrp="1"/>
          </p:cNvSpPr>
          <p:nvPr>
            <p:ph type="sldNum" sz="quarter" idx="12"/>
          </p:nvPr>
        </p:nvSpPr>
        <p:spPr/>
        <p:txBody>
          <a:bodyPr/>
          <a:lstStyle/>
          <a:p>
            <a:fld id="{DBB69489-DF73-4A76-950F-93D686310CE9}" type="slidenum">
              <a:rPr lang="en-US" smtClean="0"/>
              <a:t>59</a:t>
            </a:fld>
            <a:endParaRPr lang="en-US"/>
          </a:p>
        </p:txBody>
      </p:sp>
    </p:spTree>
    <p:extLst>
      <p:ext uri="{BB962C8B-B14F-4D97-AF65-F5344CB8AC3E}">
        <p14:creationId xmlns:p14="http://schemas.microsoft.com/office/powerpoint/2010/main" val="28503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67C-4EB8-D3A4-5D9C-F2E72CF6CB65}"/>
              </a:ext>
            </a:extLst>
          </p:cNvPr>
          <p:cNvSpPr>
            <a:spLocks noGrp="1"/>
          </p:cNvSpPr>
          <p:nvPr>
            <p:ph type="title"/>
          </p:nvPr>
        </p:nvSpPr>
        <p:spPr/>
        <p:txBody>
          <a:bodyPr>
            <a:normAutofit/>
          </a:bodyPr>
          <a:lstStyle/>
          <a:p>
            <a:r>
              <a:rPr lang="en-US"/>
              <a:t>Effective Transition Planning</a:t>
            </a:r>
          </a:p>
        </p:txBody>
      </p:sp>
      <p:sp>
        <p:nvSpPr>
          <p:cNvPr id="3" name="Slide Number Placeholder 2">
            <a:extLst>
              <a:ext uri="{FF2B5EF4-FFF2-40B4-BE49-F238E27FC236}">
                <a16:creationId xmlns:a16="http://schemas.microsoft.com/office/drawing/2014/main" id="{81C9EC4A-043C-55CB-C88F-5E2B38882AE9}"/>
              </a:ext>
            </a:extLst>
          </p:cNvPr>
          <p:cNvSpPr>
            <a:spLocks noGrp="1"/>
          </p:cNvSpPr>
          <p:nvPr>
            <p:ph type="sldNum" sz="quarter" idx="12"/>
          </p:nvPr>
        </p:nvSpPr>
        <p:spPr/>
        <p:txBody>
          <a:bodyPr/>
          <a:lstStyle/>
          <a:p>
            <a:fld id="{DBB69489-DF73-4A76-950F-93D686310CE9}" type="slidenum">
              <a:rPr lang="en-US" smtClean="0"/>
              <a:t>6</a:t>
            </a:fld>
            <a:endParaRPr lang="en-US"/>
          </a:p>
        </p:txBody>
      </p:sp>
    </p:spTree>
    <p:extLst>
      <p:ext uri="{BB962C8B-B14F-4D97-AF65-F5344CB8AC3E}">
        <p14:creationId xmlns:p14="http://schemas.microsoft.com/office/powerpoint/2010/main" val="2727630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838199" y="1098279"/>
            <a:ext cx="10515600" cy="4351338"/>
          </a:xfrm>
        </p:spPr>
        <p:txBody>
          <a:bodyPr>
            <a:normAutofit/>
          </a:bodyPr>
          <a:lstStyle/>
          <a:p>
            <a:pPr marL="0" indent="0" algn="ctr">
              <a:buNone/>
            </a:pPr>
            <a:endParaRPr lang="en-US"/>
          </a:p>
          <a:p>
            <a:pPr marL="0" marR="0" lvl="0" indent="0" algn="ctr" defTabSz="914400" rtl="0" eaLnBrk="1" fontAlgn="auto" latinLnBrk="0" hangingPunct="1">
              <a:lnSpc>
                <a:spcPct val="90000"/>
              </a:lnSpc>
              <a:spcBef>
                <a:spcPts val="1000"/>
              </a:spcBef>
              <a:spcAft>
                <a:spcPts val="0"/>
              </a:spcAft>
              <a:buClr>
                <a:srgbClr val="006498"/>
              </a:buClr>
              <a:buSzTx/>
              <a:buFont typeface=".AppleSystemUIFont" charset="-120"/>
              <a:buNone/>
              <a:tabLst/>
              <a:defRPr/>
            </a:pPr>
            <a:r>
              <a:rPr kumimoji="0" lang="en-US" sz="28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To complete this module, you must pass (80%) the accompanying assessment and complete a course evaluation.</a:t>
            </a:r>
          </a:p>
          <a:p>
            <a:endParaRPr lang="en-US"/>
          </a:p>
          <a:p>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ASSESSMENT</a:t>
            </a:r>
          </a:p>
        </p:txBody>
      </p:sp>
      <p:sp>
        <p:nvSpPr>
          <p:cNvPr id="5" name="Slide Number Placeholder 4">
            <a:extLst>
              <a:ext uri="{FF2B5EF4-FFF2-40B4-BE49-F238E27FC236}">
                <a16:creationId xmlns:a16="http://schemas.microsoft.com/office/drawing/2014/main" id="{57CA4E0F-4112-BD4F-DEE1-7201AA2F3320}"/>
              </a:ext>
            </a:extLst>
          </p:cNvPr>
          <p:cNvSpPr>
            <a:spLocks noGrp="1"/>
          </p:cNvSpPr>
          <p:nvPr>
            <p:ph type="sldNum" sz="quarter" idx="12"/>
          </p:nvPr>
        </p:nvSpPr>
        <p:spPr/>
        <p:txBody>
          <a:bodyPr/>
          <a:lstStyle/>
          <a:p>
            <a:fld id="{DBB69489-DF73-4A76-950F-93D686310CE9}" type="slidenum">
              <a:rPr lang="en-US" smtClean="0"/>
              <a:t>60</a:t>
            </a:fld>
            <a:endParaRPr lang="en-US"/>
          </a:p>
        </p:txBody>
      </p:sp>
    </p:spTree>
    <p:extLst>
      <p:ext uri="{BB962C8B-B14F-4D97-AF65-F5344CB8AC3E}">
        <p14:creationId xmlns:p14="http://schemas.microsoft.com/office/powerpoint/2010/main" val="236491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07E0EA-8C22-ED4C-1E9F-A1AF7C5309A5}"/>
              </a:ext>
            </a:extLst>
          </p:cNvPr>
          <p:cNvSpPr>
            <a:spLocks noGrp="1"/>
          </p:cNvSpPr>
          <p:nvPr>
            <p:ph type="title"/>
          </p:nvPr>
        </p:nvSpPr>
        <p:spPr/>
        <p:txBody>
          <a:bodyPr/>
          <a:lstStyle/>
          <a:p>
            <a:r>
              <a:rPr lang="en-US"/>
              <a:t>Effective transition planning: Goals</a:t>
            </a:r>
          </a:p>
        </p:txBody>
      </p:sp>
      <p:sp>
        <p:nvSpPr>
          <p:cNvPr id="6" name="Shape">
            <a:extLst>
              <a:ext uri="{FF2B5EF4-FFF2-40B4-BE49-F238E27FC236}">
                <a16:creationId xmlns:a16="http://schemas.microsoft.com/office/drawing/2014/main" id="{91C606E3-36D2-E052-CA00-9DAE22D1E9DF}"/>
              </a:ext>
            </a:extLst>
          </p:cNvPr>
          <p:cNvSpPr/>
          <p:nvPr/>
        </p:nvSpPr>
        <p:spPr>
          <a:xfrm>
            <a:off x="5416847" y="3715196"/>
            <a:ext cx="1362593" cy="1362594"/>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rgbClr val="FF6D6D"/>
          </a:solidFill>
          <a:ln/>
        </p:spPr>
        <p:style>
          <a:lnRef idx="0">
            <a:schemeClr val="accent5"/>
          </a:lnRef>
          <a:fillRef idx="3">
            <a:schemeClr val="accent5"/>
          </a:fillRef>
          <a:effectRef idx="3">
            <a:schemeClr val="accent5"/>
          </a:effectRef>
          <a:fontRef idx="minor">
            <a:schemeClr val="lt1"/>
          </a:fontRef>
        </p:style>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97C1EE75-A74C-B2C9-D1BD-220A12FEBA17}"/>
              </a:ext>
            </a:extLst>
          </p:cNvPr>
          <p:cNvSpPr/>
          <p:nvPr/>
        </p:nvSpPr>
        <p:spPr>
          <a:xfrm>
            <a:off x="7578315" y="3088230"/>
            <a:ext cx="1020411" cy="1019333"/>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chemeClr val="accent6">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38100" tIns="38100" rIns="38100" bIns="38100" anchor="ctr"/>
          <a:lstStyle/>
          <a:p>
            <a:pPr>
              <a:defRPr sz="3000">
                <a:solidFill>
                  <a:srgbClr val="FFFFFF"/>
                </a:solidFill>
              </a:defRPr>
            </a:pPr>
            <a:endParaRPr/>
          </a:p>
        </p:txBody>
      </p:sp>
      <p:sp>
        <p:nvSpPr>
          <p:cNvPr id="8" name="TextBox 7">
            <a:extLst>
              <a:ext uri="{FF2B5EF4-FFF2-40B4-BE49-F238E27FC236}">
                <a16:creationId xmlns:a16="http://schemas.microsoft.com/office/drawing/2014/main" id="{D447EE13-9CD3-408D-2705-0790AAD57211}"/>
              </a:ext>
            </a:extLst>
          </p:cNvPr>
          <p:cNvSpPr txBox="1"/>
          <p:nvPr/>
        </p:nvSpPr>
        <p:spPr>
          <a:xfrm>
            <a:off x="5995018" y="1350831"/>
            <a:ext cx="2500829" cy="830997"/>
          </a:xfrm>
          <a:prstGeom prst="rect">
            <a:avLst/>
          </a:prstGeom>
          <a:noFill/>
        </p:spPr>
        <p:txBody>
          <a:bodyPr wrap="square" lIns="0" rIns="0" rtlCol="0" anchor="b">
            <a:spAutoFit/>
          </a:bodyPr>
          <a:lstStyle/>
          <a:p>
            <a:pPr algn="ctr"/>
            <a:r>
              <a:rPr lang="en-US" sz="2400" b="1" noProof="1">
                <a:solidFill>
                  <a:schemeClr val="tx2"/>
                </a:solidFill>
              </a:rPr>
              <a:t>Identify issues for early intervention</a:t>
            </a:r>
          </a:p>
        </p:txBody>
      </p:sp>
      <p:sp>
        <p:nvSpPr>
          <p:cNvPr id="9" name="TextBox 8">
            <a:extLst>
              <a:ext uri="{FF2B5EF4-FFF2-40B4-BE49-F238E27FC236}">
                <a16:creationId xmlns:a16="http://schemas.microsoft.com/office/drawing/2014/main" id="{B6F12148-742D-FB46-A397-714EA80C5816}"/>
              </a:ext>
            </a:extLst>
          </p:cNvPr>
          <p:cNvSpPr txBox="1"/>
          <p:nvPr/>
        </p:nvSpPr>
        <p:spPr>
          <a:xfrm>
            <a:off x="7210290" y="4690884"/>
            <a:ext cx="3094446" cy="1200329"/>
          </a:xfrm>
          <a:prstGeom prst="rect">
            <a:avLst/>
          </a:prstGeom>
          <a:noFill/>
        </p:spPr>
        <p:txBody>
          <a:bodyPr wrap="square" lIns="0" rIns="0" rtlCol="0" anchor="b">
            <a:spAutoFit/>
          </a:bodyPr>
          <a:lstStyle/>
          <a:p>
            <a:pPr algn="ctr"/>
            <a:r>
              <a:rPr lang="en-US" sz="2400" b="1" noProof="1">
                <a:solidFill>
                  <a:schemeClr val="tx2"/>
                </a:solidFill>
              </a:rPr>
              <a:t>Support person and family preferences and choices</a:t>
            </a:r>
          </a:p>
        </p:txBody>
      </p:sp>
      <p:sp>
        <p:nvSpPr>
          <p:cNvPr id="10" name="TextBox 9">
            <a:extLst>
              <a:ext uri="{FF2B5EF4-FFF2-40B4-BE49-F238E27FC236}">
                <a16:creationId xmlns:a16="http://schemas.microsoft.com/office/drawing/2014/main" id="{37E0DA65-BD1C-58BF-9965-3ED705DDADC5}"/>
              </a:ext>
            </a:extLst>
          </p:cNvPr>
          <p:cNvSpPr txBox="1"/>
          <p:nvPr/>
        </p:nvSpPr>
        <p:spPr>
          <a:xfrm>
            <a:off x="639308" y="2589830"/>
            <a:ext cx="1905017" cy="830997"/>
          </a:xfrm>
          <a:prstGeom prst="rect">
            <a:avLst/>
          </a:prstGeom>
          <a:noFill/>
        </p:spPr>
        <p:txBody>
          <a:bodyPr wrap="square" lIns="0" rIns="0" rtlCol="0" anchor="b">
            <a:spAutoFit/>
          </a:bodyPr>
          <a:lstStyle/>
          <a:p>
            <a:pPr algn="ctr"/>
            <a:r>
              <a:rPr lang="en-US" sz="2400" b="1" noProof="1">
                <a:solidFill>
                  <a:schemeClr val="tx2"/>
                </a:solidFill>
              </a:rPr>
              <a:t>Prevent Medical Errors </a:t>
            </a:r>
          </a:p>
        </p:txBody>
      </p:sp>
      <p:sp>
        <p:nvSpPr>
          <p:cNvPr id="11" name="TextBox 10">
            <a:extLst>
              <a:ext uri="{FF2B5EF4-FFF2-40B4-BE49-F238E27FC236}">
                <a16:creationId xmlns:a16="http://schemas.microsoft.com/office/drawing/2014/main" id="{1E2196AC-9281-7828-6011-7115B499C3F7}"/>
              </a:ext>
            </a:extLst>
          </p:cNvPr>
          <p:cNvSpPr txBox="1"/>
          <p:nvPr/>
        </p:nvSpPr>
        <p:spPr>
          <a:xfrm>
            <a:off x="8757513" y="2344655"/>
            <a:ext cx="3113433" cy="1200329"/>
          </a:xfrm>
          <a:prstGeom prst="rect">
            <a:avLst/>
          </a:prstGeom>
          <a:noFill/>
        </p:spPr>
        <p:txBody>
          <a:bodyPr wrap="square" lIns="0" rIns="0" rtlCol="0" anchor="b">
            <a:spAutoFit/>
          </a:bodyPr>
          <a:lstStyle/>
          <a:p>
            <a:pPr algn="ctr"/>
            <a:r>
              <a:rPr lang="en-US" sz="2400" b="1" noProof="1">
                <a:solidFill>
                  <a:schemeClr val="tx2"/>
                </a:solidFill>
              </a:rPr>
              <a:t>Prevent unnecessary hospitalization and readmissions</a:t>
            </a:r>
          </a:p>
        </p:txBody>
      </p:sp>
      <p:pic>
        <p:nvPicPr>
          <p:cNvPr id="12" name="Graphic 11" descr="Books on shelf with solid fill">
            <a:extLst>
              <a:ext uri="{FF2B5EF4-FFF2-40B4-BE49-F238E27FC236}">
                <a16:creationId xmlns:a16="http://schemas.microsoft.com/office/drawing/2014/main" id="{C11585B2-F0A7-3525-167E-8831587EF8A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94271" y="3187061"/>
            <a:ext cx="801576" cy="801576"/>
          </a:xfrm>
          <a:prstGeom prst="rect">
            <a:avLst/>
          </a:prstGeom>
        </p:spPr>
      </p:pic>
      <p:pic>
        <p:nvPicPr>
          <p:cNvPr id="13" name="Graphic 12" descr="Brain with solid fill">
            <a:extLst>
              <a:ext uri="{FF2B5EF4-FFF2-40B4-BE49-F238E27FC236}">
                <a16:creationId xmlns:a16="http://schemas.microsoft.com/office/drawing/2014/main" id="{6D670DF1-EBA2-27F3-DE37-829D082BF03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46232" y="3753600"/>
            <a:ext cx="1235930" cy="1235930"/>
          </a:xfrm>
          <a:prstGeom prst="rect">
            <a:avLst/>
          </a:prstGeom>
        </p:spPr>
      </p:pic>
      <p:sp>
        <p:nvSpPr>
          <p:cNvPr id="14" name="Shape">
            <a:extLst>
              <a:ext uri="{FF2B5EF4-FFF2-40B4-BE49-F238E27FC236}">
                <a16:creationId xmlns:a16="http://schemas.microsoft.com/office/drawing/2014/main" id="{229BFFE6-554F-23B2-4819-01320CFEE83C}"/>
              </a:ext>
            </a:extLst>
          </p:cNvPr>
          <p:cNvSpPr/>
          <p:nvPr/>
        </p:nvSpPr>
        <p:spPr>
          <a:xfrm>
            <a:off x="4750700" y="3049047"/>
            <a:ext cx="2690599" cy="2690600"/>
          </a:xfrm>
          <a:custGeom>
            <a:avLst/>
            <a:gdLst/>
            <a:ahLst/>
            <a:cxnLst>
              <a:cxn ang="0">
                <a:pos x="wd2" y="hd2"/>
              </a:cxn>
              <a:cxn ang="5400000">
                <a:pos x="wd2" y="hd2"/>
              </a:cxn>
              <a:cxn ang="10800000">
                <a:pos x="wd2" y="hd2"/>
              </a:cxn>
              <a:cxn ang="16200000">
                <a:pos x="wd2" y="hd2"/>
              </a:cxn>
            </a:cxnLst>
            <a:rect l="0" t="0" r="r" b="b"/>
            <a:pathLst>
              <a:path w="21600" h="21600" extrusionOk="0">
                <a:moveTo>
                  <a:pt x="9209" y="756"/>
                </a:moveTo>
                <a:lnTo>
                  <a:pt x="8906" y="2581"/>
                </a:lnTo>
                <a:cubicBezTo>
                  <a:pt x="8857" y="2869"/>
                  <a:pt x="8650" y="3101"/>
                  <a:pt x="8373" y="3190"/>
                </a:cubicBezTo>
                <a:cubicBezTo>
                  <a:pt x="7945" y="3327"/>
                  <a:pt x="7533" y="3500"/>
                  <a:pt x="7140" y="3704"/>
                </a:cubicBezTo>
                <a:cubicBezTo>
                  <a:pt x="6880" y="3839"/>
                  <a:pt x="6566" y="3822"/>
                  <a:pt x="6328" y="3651"/>
                </a:cubicBezTo>
                <a:lnTo>
                  <a:pt x="4820" y="2573"/>
                </a:lnTo>
                <a:cubicBezTo>
                  <a:pt x="4459" y="2314"/>
                  <a:pt x="4027" y="2304"/>
                  <a:pt x="3784" y="2546"/>
                </a:cubicBezTo>
                <a:lnTo>
                  <a:pt x="2544" y="3786"/>
                </a:lnTo>
                <a:cubicBezTo>
                  <a:pt x="2301" y="4030"/>
                  <a:pt x="2312" y="4461"/>
                  <a:pt x="2570" y="4822"/>
                </a:cubicBezTo>
                <a:lnTo>
                  <a:pt x="3650" y="6334"/>
                </a:lnTo>
                <a:cubicBezTo>
                  <a:pt x="3820" y="6572"/>
                  <a:pt x="3838" y="6884"/>
                  <a:pt x="3703"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3" y="14460"/>
                </a:cubicBezTo>
                <a:cubicBezTo>
                  <a:pt x="3837" y="14720"/>
                  <a:pt x="3820" y="15033"/>
                  <a:pt x="3650" y="15271"/>
                </a:cubicBezTo>
                <a:lnTo>
                  <a:pt x="2570" y="16782"/>
                </a:lnTo>
                <a:cubicBezTo>
                  <a:pt x="2311" y="17143"/>
                  <a:pt x="2301" y="17575"/>
                  <a:pt x="2544" y="17818"/>
                </a:cubicBezTo>
                <a:lnTo>
                  <a:pt x="3784" y="19058"/>
                </a:lnTo>
                <a:cubicBezTo>
                  <a:pt x="4028" y="19301"/>
                  <a:pt x="4459" y="19290"/>
                  <a:pt x="4820" y="19031"/>
                </a:cubicBezTo>
                <a:lnTo>
                  <a:pt x="6328" y="17953"/>
                </a:lnTo>
                <a:cubicBezTo>
                  <a:pt x="6567" y="17782"/>
                  <a:pt x="6880" y="17765"/>
                  <a:pt x="7140" y="17901"/>
                </a:cubicBezTo>
                <a:cubicBezTo>
                  <a:pt x="7533" y="18105"/>
                  <a:pt x="7945" y="18277"/>
                  <a:pt x="8373" y="18414"/>
                </a:cubicBezTo>
                <a:cubicBezTo>
                  <a:pt x="8651" y="18503"/>
                  <a:pt x="8858" y="18736"/>
                  <a:pt x="8906" y="19024"/>
                </a:cubicBezTo>
                <a:lnTo>
                  <a:pt x="9209" y="20848"/>
                </a:lnTo>
                <a:cubicBezTo>
                  <a:pt x="9282" y="21286"/>
                  <a:pt x="9579" y="21600"/>
                  <a:pt x="9923" y="21600"/>
                </a:cubicBezTo>
                <a:lnTo>
                  <a:pt x="11677" y="21600"/>
                </a:lnTo>
                <a:cubicBezTo>
                  <a:pt x="12021" y="21600"/>
                  <a:pt x="12318" y="21286"/>
                  <a:pt x="12391" y="20848"/>
                </a:cubicBezTo>
                <a:lnTo>
                  <a:pt x="12693" y="19029"/>
                </a:lnTo>
                <a:cubicBezTo>
                  <a:pt x="12741" y="18740"/>
                  <a:pt x="12949" y="18508"/>
                  <a:pt x="13228" y="18419"/>
                </a:cubicBezTo>
                <a:cubicBezTo>
                  <a:pt x="13658" y="18281"/>
                  <a:pt x="14073" y="18108"/>
                  <a:pt x="14469" y="17904"/>
                </a:cubicBezTo>
                <a:cubicBezTo>
                  <a:pt x="14729" y="17769"/>
                  <a:pt x="15041" y="17786"/>
                  <a:pt x="15279" y="17956"/>
                </a:cubicBezTo>
                <a:lnTo>
                  <a:pt x="16780" y="19029"/>
                </a:lnTo>
                <a:cubicBezTo>
                  <a:pt x="17141" y="19288"/>
                  <a:pt x="17573" y="19298"/>
                  <a:pt x="17817" y="19056"/>
                </a:cubicBezTo>
                <a:lnTo>
                  <a:pt x="19057" y="17816"/>
                </a:lnTo>
                <a:cubicBezTo>
                  <a:pt x="19300" y="17572"/>
                  <a:pt x="19289" y="17141"/>
                  <a:pt x="19030" y="16780"/>
                </a:cubicBezTo>
                <a:lnTo>
                  <a:pt x="17959" y="15282"/>
                </a:lnTo>
                <a:cubicBezTo>
                  <a:pt x="17788" y="15043"/>
                  <a:pt x="17772" y="14731"/>
                  <a:pt x="17907" y="14471"/>
                </a:cubicBezTo>
                <a:cubicBezTo>
                  <a:pt x="18113" y="14074"/>
                  <a:pt x="18286"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6" y="7942"/>
                  <a:pt x="18112" y="7526"/>
                  <a:pt x="17907" y="7129"/>
                </a:cubicBezTo>
                <a:cubicBezTo>
                  <a:pt x="17772" y="6869"/>
                  <a:pt x="17788" y="6556"/>
                  <a:pt x="17959" y="6318"/>
                </a:cubicBezTo>
                <a:lnTo>
                  <a:pt x="19030" y="4820"/>
                </a:lnTo>
                <a:cubicBezTo>
                  <a:pt x="19289" y="4459"/>
                  <a:pt x="19299" y="4027"/>
                  <a:pt x="19057" y="3784"/>
                </a:cubicBezTo>
                <a:lnTo>
                  <a:pt x="17817" y="2544"/>
                </a:lnTo>
                <a:cubicBezTo>
                  <a:pt x="17573" y="2301"/>
                  <a:pt x="17142" y="2312"/>
                  <a:pt x="16780" y="2571"/>
                </a:cubicBezTo>
                <a:lnTo>
                  <a:pt x="15279" y="3644"/>
                </a:lnTo>
                <a:cubicBezTo>
                  <a:pt x="15041" y="3814"/>
                  <a:pt x="14729" y="3832"/>
                  <a:pt x="14469" y="3696"/>
                </a:cubicBezTo>
                <a:cubicBezTo>
                  <a:pt x="14073" y="3492"/>
                  <a:pt x="13659" y="3319"/>
                  <a:pt x="13228" y="3181"/>
                </a:cubicBezTo>
                <a:cubicBezTo>
                  <a:pt x="12949" y="3092"/>
                  <a:pt x="12741" y="2860"/>
                  <a:pt x="12693" y="2571"/>
                </a:cubicBezTo>
                <a:lnTo>
                  <a:pt x="12391" y="752"/>
                </a:lnTo>
                <a:cubicBezTo>
                  <a:pt x="12318" y="314"/>
                  <a:pt x="12021" y="0"/>
                  <a:pt x="11677" y="0"/>
                </a:cubicBezTo>
                <a:lnTo>
                  <a:pt x="9923" y="0"/>
                </a:lnTo>
                <a:cubicBezTo>
                  <a:pt x="9579" y="4"/>
                  <a:pt x="9281" y="318"/>
                  <a:pt x="9209" y="756"/>
                </a:cubicBezTo>
                <a:close/>
                <a:moveTo>
                  <a:pt x="17005" y="10398"/>
                </a:moveTo>
                <a:cubicBezTo>
                  <a:pt x="17244" y="14141"/>
                  <a:pt x="14146" y="17240"/>
                  <a:pt x="10402" y="17001"/>
                </a:cubicBezTo>
                <a:cubicBezTo>
                  <a:pt x="7308" y="16803"/>
                  <a:pt x="4809" y="14304"/>
                  <a:pt x="4611" y="11209"/>
                </a:cubicBezTo>
                <a:cubicBezTo>
                  <a:pt x="4372" y="7466"/>
                  <a:pt x="7470" y="4367"/>
                  <a:pt x="11214" y="4606"/>
                </a:cubicBezTo>
                <a:cubicBezTo>
                  <a:pt x="14308" y="4805"/>
                  <a:pt x="16807" y="7305"/>
                  <a:pt x="17005" y="10398"/>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B0E1D546-A5B9-5502-86A9-B30D7076E348}"/>
              </a:ext>
            </a:extLst>
          </p:cNvPr>
          <p:cNvSpPr/>
          <p:nvPr/>
        </p:nvSpPr>
        <p:spPr>
          <a:xfrm>
            <a:off x="3431459" y="1037531"/>
            <a:ext cx="2690729" cy="2690600"/>
          </a:xfrm>
          <a:custGeom>
            <a:avLst/>
            <a:gdLst/>
            <a:ahLst/>
            <a:cxnLst>
              <a:cxn ang="0">
                <a:pos x="wd2" y="hd2"/>
              </a:cxn>
              <a:cxn ang="5400000">
                <a:pos x="wd2" y="hd2"/>
              </a:cxn>
              <a:cxn ang="10800000">
                <a:pos x="wd2" y="hd2"/>
              </a:cxn>
              <a:cxn ang="16200000">
                <a:pos x="wd2" y="hd2"/>
              </a:cxn>
            </a:cxnLst>
            <a:rect l="0" t="0" r="r" b="b"/>
            <a:pathLst>
              <a:path w="21600" h="21600" extrusionOk="0">
                <a:moveTo>
                  <a:pt x="9208" y="756"/>
                </a:moveTo>
                <a:lnTo>
                  <a:pt x="8905" y="2581"/>
                </a:lnTo>
                <a:cubicBezTo>
                  <a:pt x="8857" y="2869"/>
                  <a:pt x="8650" y="3101"/>
                  <a:pt x="8373" y="3190"/>
                </a:cubicBezTo>
                <a:cubicBezTo>
                  <a:pt x="7945" y="3327"/>
                  <a:pt x="7533" y="3500"/>
                  <a:pt x="7140" y="3704"/>
                </a:cubicBezTo>
                <a:cubicBezTo>
                  <a:pt x="6879" y="3839"/>
                  <a:pt x="6566" y="3822"/>
                  <a:pt x="6328" y="3651"/>
                </a:cubicBezTo>
                <a:lnTo>
                  <a:pt x="4820" y="2573"/>
                </a:lnTo>
                <a:cubicBezTo>
                  <a:pt x="4458" y="2314"/>
                  <a:pt x="4026" y="2304"/>
                  <a:pt x="3783" y="2546"/>
                </a:cubicBezTo>
                <a:lnTo>
                  <a:pt x="2543" y="3786"/>
                </a:lnTo>
                <a:cubicBezTo>
                  <a:pt x="2299" y="4030"/>
                  <a:pt x="2311" y="4461"/>
                  <a:pt x="2570" y="4822"/>
                </a:cubicBezTo>
                <a:lnTo>
                  <a:pt x="3650" y="6334"/>
                </a:lnTo>
                <a:cubicBezTo>
                  <a:pt x="3820" y="6572"/>
                  <a:pt x="3838" y="6884"/>
                  <a:pt x="3702"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2" y="14460"/>
                </a:cubicBezTo>
                <a:cubicBezTo>
                  <a:pt x="3837" y="14720"/>
                  <a:pt x="3820" y="15033"/>
                  <a:pt x="3650" y="15271"/>
                </a:cubicBezTo>
                <a:lnTo>
                  <a:pt x="2570" y="16782"/>
                </a:lnTo>
                <a:cubicBezTo>
                  <a:pt x="2311" y="17143"/>
                  <a:pt x="2300" y="17575"/>
                  <a:pt x="2543" y="17818"/>
                </a:cubicBezTo>
                <a:lnTo>
                  <a:pt x="3783" y="19058"/>
                </a:lnTo>
                <a:cubicBezTo>
                  <a:pt x="4026" y="19301"/>
                  <a:pt x="4457" y="19290"/>
                  <a:pt x="4820" y="19031"/>
                </a:cubicBezTo>
                <a:lnTo>
                  <a:pt x="6328" y="17953"/>
                </a:lnTo>
                <a:cubicBezTo>
                  <a:pt x="6567" y="17782"/>
                  <a:pt x="6879" y="17765"/>
                  <a:pt x="7140" y="17901"/>
                </a:cubicBezTo>
                <a:cubicBezTo>
                  <a:pt x="7533" y="18105"/>
                  <a:pt x="7945" y="18277"/>
                  <a:pt x="8373" y="18414"/>
                </a:cubicBezTo>
                <a:cubicBezTo>
                  <a:pt x="8650" y="18503"/>
                  <a:pt x="8858" y="18736"/>
                  <a:pt x="8905" y="19024"/>
                </a:cubicBezTo>
                <a:lnTo>
                  <a:pt x="9208" y="20848"/>
                </a:lnTo>
                <a:cubicBezTo>
                  <a:pt x="9282" y="21286"/>
                  <a:pt x="9578" y="21600"/>
                  <a:pt x="9922" y="21600"/>
                </a:cubicBezTo>
                <a:lnTo>
                  <a:pt x="11677" y="21600"/>
                </a:lnTo>
                <a:cubicBezTo>
                  <a:pt x="12020" y="21600"/>
                  <a:pt x="12317" y="21286"/>
                  <a:pt x="12391" y="20848"/>
                </a:cubicBezTo>
                <a:lnTo>
                  <a:pt x="12693" y="19029"/>
                </a:lnTo>
                <a:cubicBezTo>
                  <a:pt x="12741" y="18740"/>
                  <a:pt x="12948" y="18508"/>
                  <a:pt x="13227" y="18419"/>
                </a:cubicBezTo>
                <a:cubicBezTo>
                  <a:pt x="13657" y="18281"/>
                  <a:pt x="14073" y="18108"/>
                  <a:pt x="14468" y="17904"/>
                </a:cubicBezTo>
                <a:cubicBezTo>
                  <a:pt x="14728" y="17769"/>
                  <a:pt x="15040" y="17786"/>
                  <a:pt x="15278" y="17956"/>
                </a:cubicBezTo>
                <a:lnTo>
                  <a:pt x="16779" y="19029"/>
                </a:lnTo>
                <a:cubicBezTo>
                  <a:pt x="17141" y="19288"/>
                  <a:pt x="17573" y="19298"/>
                  <a:pt x="17816" y="19056"/>
                </a:cubicBezTo>
                <a:lnTo>
                  <a:pt x="19056" y="17816"/>
                </a:lnTo>
                <a:cubicBezTo>
                  <a:pt x="19300" y="17572"/>
                  <a:pt x="19288" y="17141"/>
                  <a:pt x="19030" y="16780"/>
                </a:cubicBezTo>
                <a:lnTo>
                  <a:pt x="17959" y="15282"/>
                </a:lnTo>
                <a:cubicBezTo>
                  <a:pt x="17789" y="15043"/>
                  <a:pt x="17772" y="14731"/>
                  <a:pt x="17907" y="14471"/>
                </a:cubicBezTo>
                <a:cubicBezTo>
                  <a:pt x="18114" y="14074"/>
                  <a:pt x="18287"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7" y="7942"/>
                  <a:pt x="18113" y="7526"/>
                  <a:pt x="17907" y="7129"/>
                </a:cubicBezTo>
                <a:cubicBezTo>
                  <a:pt x="17772" y="6869"/>
                  <a:pt x="17789" y="6556"/>
                  <a:pt x="17959" y="6318"/>
                </a:cubicBezTo>
                <a:lnTo>
                  <a:pt x="19030" y="4820"/>
                </a:lnTo>
                <a:cubicBezTo>
                  <a:pt x="19289" y="4459"/>
                  <a:pt x="19300" y="4027"/>
                  <a:pt x="19056" y="3784"/>
                </a:cubicBezTo>
                <a:lnTo>
                  <a:pt x="17816" y="2544"/>
                </a:lnTo>
                <a:cubicBezTo>
                  <a:pt x="17573" y="2301"/>
                  <a:pt x="17142" y="2312"/>
                  <a:pt x="16779" y="2571"/>
                </a:cubicBezTo>
                <a:lnTo>
                  <a:pt x="15278" y="3644"/>
                </a:lnTo>
                <a:cubicBezTo>
                  <a:pt x="15040" y="3814"/>
                  <a:pt x="14728" y="3832"/>
                  <a:pt x="14468" y="3696"/>
                </a:cubicBezTo>
                <a:cubicBezTo>
                  <a:pt x="14073" y="3492"/>
                  <a:pt x="13658" y="3319"/>
                  <a:pt x="13227" y="3181"/>
                </a:cubicBezTo>
                <a:cubicBezTo>
                  <a:pt x="12948" y="3092"/>
                  <a:pt x="12741" y="2860"/>
                  <a:pt x="12693" y="2571"/>
                </a:cubicBezTo>
                <a:lnTo>
                  <a:pt x="12391" y="752"/>
                </a:lnTo>
                <a:cubicBezTo>
                  <a:pt x="12317" y="314"/>
                  <a:pt x="12020" y="0"/>
                  <a:pt x="11677" y="0"/>
                </a:cubicBezTo>
                <a:lnTo>
                  <a:pt x="9922" y="0"/>
                </a:lnTo>
                <a:cubicBezTo>
                  <a:pt x="9578" y="4"/>
                  <a:pt x="9282" y="318"/>
                  <a:pt x="9208" y="756"/>
                </a:cubicBezTo>
                <a:close/>
                <a:moveTo>
                  <a:pt x="17005" y="10399"/>
                </a:moveTo>
                <a:cubicBezTo>
                  <a:pt x="17244" y="14142"/>
                  <a:pt x="14146" y="17241"/>
                  <a:pt x="10403" y="17002"/>
                </a:cubicBezTo>
                <a:cubicBezTo>
                  <a:pt x="7308" y="16804"/>
                  <a:pt x="4810" y="14305"/>
                  <a:pt x="4611" y="11211"/>
                </a:cubicBezTo>
                <a:cubicBezTo>
                  <a:pt x="4372" y="7467"/>
                  <a:pt x="7471" y="4368"/>
                  <a:pt x="11214" y="4608"/>
                </a:cubicBezTo>
                <a:cubicBezTo>
                  <a:pt x="14308" y="4805"/>
                  <a:pt x="16807" y="7305"/>
                  <a:pt x="17005" y="10399"/>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0991AFC6-7F89-39D6-C37E-AB3E588CCF66}"/>
              </a:ext>
            </a:extLst>
          </p:cNvPr>
          <p:cNvSpPr/>
          <p:nvPr/>
        </p:nvSpPr>
        <p:spPr>
          <a:xfrm>
            <a:off x="7075699" y="2591885"/>
            <a:ext cx="2020216" cy="2020464"/>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7"/>
                </a:moveTo>
                <a:cubicBezTo>
                  <a:pt x="16353" y="6304"/>
                  <a:pt x="17793" y="9646"/>
                  <a:pt x="16805" y="12682"/>
                </a:cubicBezTo>
                <a:cubicBezTo>
                  <a:pt x="15609" y="16354"/>
                  <a:pt x="11464" y="18141"/>
                  <a:pt x="7972" y="16487"/>
                </a:cubicBezTo>
                <a:cubicBezTo>
                  <a:pt x="5086" y="15121"/>
                  <a:pt x="3645" y="11778"/>
                  <a:pt x="4634" y="8742"/>
                </a:cubicBezTo>
                <a:cubicBezTo>
                  <a:pt x="5829" y="5068"/>
                  <a:pt x="9975" y="3283"/>
                  <a:pt x="13467" y="4937"/>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514E9AAB-7E8C-4E27-CBBF-F52D7F73046B}"/>
              </a:ext>
            </a:extLst>
          </p:cNvPr>
          <p:cNvSpPr/>
          <p:nvPr/>
        </p:nvSpPr>
        <p:spPr>
          <a:xfrm>
            <a:off x="2190587" y="2970677"/>
            <a:ext cx="2020216" cy="2020464"/>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5"/>
                </a:moveTo>
                <a:cubicBezTo>
                  <a:pt x="16353" y="6302"/>
                  <a:pt x="17793" y="9645"/>
                  <a:pt x="16805" y="12681"/>
                </a:cubicBezTo>
                <a:cubicBezTo>
                  <a:pt x="15609" y="16353"/>
                  <a:pt x="11464" y="18139"/>
                  <a:pt x="7972" y="16486"/>
                </a:cubicBezTo>
                <a:cubicBezTo>
                  <a:pt x="5086" y="15119"/>
                  <a:pt x="3645" y="11776"/>
                  <a:pt x="4634" y="8741"/>
                </a:cubicBezTo>
                <a:cubicBezTo>
                  <a:pt x="5829" y="5068"/>
                  <a:pt x="9975" y="3282"/>
                  <a:pt x="13467" y="4935"/>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F7AE05C8-4EB9-DEEE-071F-1709A21DDF1E}"/>
              </a:ext>
            </a:extLst>
          </p:cNvPr>
          <p:cNvSpPr/>
          <p:nvPr/>
        </p:nvSpPr>
        <p:spPr>
          <a:xfrm>
            <a:off x="2686936" y="3467024"/>
            <a:ext cx="1020411" cy="1019333"/>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rgbClr val="5793CA"/>
          </a:solidFill>
          <a:ln/>
        </p:spPr>
        <p:style>
          <a:lnRef idx="0">
            <a:schemeClr val="accent1"/>
          </a:lnRef>
          <a:fillRef idx="3">
            <a:schemeClr val="accent1"/>
          </a:fillRef>
          <a:effectRef idx="3">
            <a:schemeClr val="accent1"/>
          </a:effectRef>
          <a:fontRef idx="minor">
            <a:schemeClr val="lt1"/>
          </a:fontRef>
        </p:style>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6A26D916-DC7B-1851-6BE7-E9A9D8759728}"/>
              </a:ext>
            </a:extLst>
          </p:cNvPr>
          <p:cNvSpPr/>
          <p:nvPr/>
        </p:nvSpPr>
        <p:spPr>
          <a:xfrm>
            <a:off x="4097609" y="1703680"/>
            <a:ext cx="1368082" cy="1368082"/>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rgbClr val="5BC28B"/>
          </a:solidFill>
          <a:ln/>
        </p:spPr>
        <p:style>
          <a:lnRef idx="0">
            <a:schemeClr val="accent2"/>
          </a:lnRef>
          <a:fillRef idx="3">
            <a:schemeClr val="accent2"/>
          </a:fillRef>
          <a:effectRef idx="3">
            <a:schemeClr val="accent2"/>
          </a:effectRef>
          <a:fontRef idx="minor">
            <a:schemeClr val="lt1"/>
          </a:fontRef>
        </p:style>
        <p:txBody>
          <a:bodyPr lIns="38100" tIns="38100" rIns="38100" bIns="38100" anchor="ctr"/>
          <a:lstStyle/>
          <a:p>
            <a:pPr>
              <a:defRPr sz="3000">
                <a:solidFill>
                  <a:srgbClr val="FFFFFF"/>
                </a:solidFill>
              </a:defRPr>
            </a:pPr>
            <a:endParaRPr/>
          </a:p>
        </p:txBody>
      </p:sp>
      <p:pic>
        <p:nvPicPr>
          <p:cNvPr id="20" name="Graphic 19" descr="Care outline">
            <a:extLst>
              <a:ext uri="{FF2B5EF4-FFF2-40B4-BE49-F238E27FC236}">
                <a16:creationId xmlns:a16="http://schemas.microsoft.com/office/drawing/2014/main" id="{1DC2BBD5-8094-5C05-67B8-5331C00550D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150530" y="1810234"/>
            <a:ext cx="1243144" cy="1243144"/>
          </a:xfrm>
          <a:prstGeom prst="rect">
            <a:avLst/>
          </a:prstGeom>
        </p:spPr>
      </p:pic>
      <p:sp>
        <p:nvSpPr>
          <p:cNvPr id="22" name="TextBox 21">
            <a:extLst>
              <a:ext uri="{FF2B5EF4-FFF2-40B4-BE49-F238E27FC236}">
                <a16:creationId xmlns:a16="http://schemas.microsoft.com/office/drawing/2014/main" id="{ECCEECBF-366C-8AD1-E3A7-B8D04D4F0A4A}"/>
              </a:ext>
            </a:extLst>
          </p:cNvPr>
          <p:cNvSpPr txBox="1"/>
          <p:nvPr/>
        </p:nvSpPr>
        <p:spPr>
          <a:xfrm>
            <a:off x="2225123" y="5154922"/>
            <a:ext cx="3094446" cy="830997"/>
          </a:xfrm>
          <a:prstGeom prst="rect">
            <a:avLst/>
          </a:prstGeom>
          <a:noFill/>
        </p:spPr>
        <p:txBody>
          <a:bodyPr wrap="square" lIns="0" rIns="0" rtlCol="0" anchor="b">
            <a:spAutoFit/>
          </a:bodyPr>
          <a:lstStyle/>
          <a:p>
            <a:pPr algn="ctr"/>
            <a:r>
              <a:rPr lang="en-US" sz="2400" b="1" noProof="1">
                <a:solidFill>
                  <a:schemeClr val="tx2"/>
                </a:solidFill>
              </a:rPr>
              <a:t>Avoid duplication of processes and efforts</a:t>
            </a:r>
          </a:p>
        </p:txBody>
      </p:sp>
      <p:pic>
        <p:nvPicPr>
          <p:cNvPr id="24" name="Graphic 23" descr="Repeat with solid fill">
            <a:extLst>
              <a:ext uri="{FF2B5EF4-FFF2-40B4-BE49-F238E27FC236}">
                <a16:creationId xmlns:a16="http://schemas.microsoft.com/office/drawing/2014/main" id="{5C3E15A9-E188-5091-28CF-3244DCD500F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39941" y="3527126"/>
            <a:ext cx="914400" cy="914400"/>
          </a:xfrm>
          <a:prstGeom prst="rect">
            <a:avLst/>
          </a:prstGeom>
        </p:spPr>
      </p:pic>
      <p:sp>
        <p:nvSpPr>
          <p:cNvPr id="25" name="Text Placeholder 4">
            <a:extLst>
              <a:ext uri="{FF2B5EF4-FFF2-40B4-BE49-F238E27FC236}">
                <a16:creationId xmlns:a16="http://schemas.microsoft.com/office/drawing/2014/main" id="{5982586A-7DE9-AF5D-8C17-FDE68871E694}"/>
              </a:ext>
            </a:extLst>
          </p:cNvPr>
          <p:cNvSpPr>
            <a:spLocks noGrp="1"/>
          </p:cNvSpPr>
          <p:nvPr>
            <p:ph type="body" sz="quarter" idx="13"/>
          </p:nvPr>
        </p:nvSpPr>
        <p:spPr>
          <a:xfrm>
            <a:off x="217078" y="6014246"/>
            <a:ext cx="5960126" cy="365125"/>
          </a:xfrm>
        </p:spPr>
        <p:txBody>
          <a:bodyPr>
            <a:normAutofit lnSpcReduction="10000"/>
          </a:bodyPr>
          <a:lstStyle/>
          <a:p>
            <a:r>
              <a:rPr lang="en-US"/>
              <a:t>1. Medicaid.gov, Improving Care Transitions: </a:t>
            </a:r>
            <a:r>
              <a:rPr lang="en-US">
                <a:hlinkClick r:id="rId11"/>
              </a:rPr>
              <a:t>https://www.medicaid.gov/medicaid/quality-of-care/quality-improvement-initiatives/improving-care-transitions/index.html</a:t>
            </a:r>
            <a:r>
              <a:rPr lang="en-US"/>
              <a:t> </a:t>
            </a:r>
          </a:p>
        </p:txBody>
      </p:sp>
      <p:sp>
        <p:nvSpPr>
          <p:cNvPr id="2" name="Slide Number Placeholder 1">
            <a:extLst>
              <a:ext uri="{FF2B5EF4-FFF2-40B4-BE49-F238E27FC236}">
                <a16:creationId xmlns:a16="http://schemas.microsoft.com/office/drawing/2014/main" id="{28F12F8C-10FE-E2E6-9988-126CD8882BA2}"/>
              </a:ext>
            </a:extLst>
          </p:cNvPr>
          <p:cNvSpPr>
            <a:spLocks noGrp="1"/>
          </p:cNvSpPr>
          <p:nvPr>
            <p:ph type="sldNum" sz="quarter" idx="12"/>
          </p:nvPr>
        </p:nvSpPr>
        <p:spPr/>
        <p:txBody>
          <a:bodyPr/>
          <a:lstStyle/>
          <a:p>
            <a:fld id="{DBB69489-DF73-4A76-950F-93D686310CE9}" type="slidenum">
              <a:rPr lang="en-US" smtClean="0"/>
              <a:t>7</a:t>
            </a:fld>
            <a:endParaRPr lang="en-US"/>
          </a:p>
        </p:txBody>
      </p:sp>
    </p:spTree>
    <p:extLst>
      <p:ext uri="{BB962C8B-B14F-4D97-AF65-F5344CB8AC3E}">
        <p14:creationId xmlns:p14="http://schemas.microsoft.com/office/powerpoint/2010/main" val="407352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276999"/>
          </a:xfrm>
        </p:spPr>
        <p:txBody>
          <a:bodyPr/>
          <a:lstStyle/>
          <a:p>
            <a:r>
              <a:rPr lang="en-US"/>
              <a:t>Effective Transition Planning: Best Practices</a:t>
            </a:r>
          </a:p>
        </p:txBody>
      </p:sp>
      <p:sp>
        <p:nvSpPr>
          <p:cNvPr id="5" name="TextBox 4">
            <a:extLst>
              <a:ext uri="{FF2B5EF4-FFF2-40B4-BE49-F238E27FC236}">
                <a16:creationId xmlns:a16="http://schemas.microsoft.com/office/drawing/2014/main" id="{03747131-67CF-0567-9C72-FAB45322679D}"/>
              </a:ext>
            </a:extLst>
          </p:cNvPr>
          <p:cNvSpPr txBox="1"/>
          <p:nvPr/>
        </p:nvSpPr>
        <p:spPr>
          <a:xfrm>
            <a:off x="1458083" y="1374017"/>
            <a:ext cx="1045770"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dirty="0">
                <a:solidFill>
                  <a:schemeClr val="tx2"/>
                </a:solidFill>
                <a:sym typeface="Helvetica Light"/>
              </a:rPr>
              <a:t>Proactive Processes</a:t>
            </a:r>
          </a:p>
        </p:txBody>
      </p:sp>
      <p:sp>
        <p:nvSpPr>
          <p:cNvPr id="6" name="TextBox 5">
            <a:extLst>
              <a:ext uri="{FF2B5EF4-FFF2-40B4-BE49-F238E27FC236}">
                <a16:creationId xmlns:a16="http://schemas.microsoft.com/office/drawing/2014/main" id="{948F4BF4-3BE9-2BEC-5625-1243659CFA1E}"/>
              </a:ext>
            </a:extLst>
          </p:cNvPr>
          <p:cNvSpPr txBox="1"/>
          <p:nvPr/>
        </p:nvSpPr>
        <p:spPr>
          <a:xfrm>
            <a:off x="1458082" y="1741547"/>
            <a:ext cx="4921744" cy="7017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algn="l"/>
            <a:r>
              <a:rPr lang="en-US" dirty="0">
                <a:solidFill>
                  <a:schemeClr val="tx2"/>
                </a:solidFill>
                <a:ea typeface="Calibri"/>
                <a:cs typeface="Calibri"/>
              </a:rPr>
              <a:t>Transition Planning begins </a:t>
            </a:r>
            <a:r>
              <a:rPr lang="en-US" b="1" i="1" dirty="0">
                <a:solidFill>
                  <a:schemeClr val="tx2"/>
                </a:solidFill>
                <a:ea typeface="Calibri"/>
                <a:cs typeface="Calibri"/>
              </a:rPr>
              <a:t>before</a:t>
            </a:r>
            <a:r>
              <a:rPr lang="en-US" dirty="0">
                <a:solidFill>
                  <a:schemeClr val="tx2"/>
                </a:solidFill>
                <a:ea typeface="Calibri"/>
                <a:cs typeface="Calibri"/>
              </a:rPr>
              <a:t> admission</a:t>
            </a:r>
          </a:p>
          <a:p>
            <a:pPr algn="l"/>
            <a:endParaRPr lang="en-US" sz="2095" dirty="0">
              <a:solidFill>
                <a:schemeClr val="tx2"/>
              </a:solidFill>
              <a:ea typeface="Calibri"/>
              <a:cs typeface="Calibri"/>
            </a:endParaRPr>
          </a:p>
        </p:txBody>
      </p:sp>
      <p:sp>
        <p:nvSpPr>
          <p:cNvPr id="8" name="TextBox 7">
            <a:extLst>
              <a:ext uri="{FF2B5EF4-FFF2-40B4-BE49-F238E27FC236}">
                <a16:creationId xmlns:a16="http://schemas.microsoft.com/office/drawing/2014/main" id="{82A33BBE-7450-11A2-5B7C-27801910633D}"/>
              </a:ext>
            </a:extLst>
          </p:cNvPr>
          <p:cNvSpPr txBox="1"/>
          <p:nvPr/>
        </p:nvSpPr>
        <p:spPr>
          <a:xfrm>
            <a:off x="1458081" y="2479623"/>
            <a:ext cx="1134658"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r>
              <a:rPr lang="en-US" sz="2195" b="1" dirty="0">
                <a:solidFill>
                  <a:schemeClr val="tx2"/>
                </a:solidFill>
                <a:sym typeface="Helvetica Light"/>
              </a:rPr>
              <a:t>Promote Family Engagement</a:t>
            </a:r>
          </a:p>
        </p:txBody>
      </p:sp>
      <p:sp>
        <p:nvSpPr>
          <p:cNvPr id="9" name="TextBox 8">
            <a:extLst>
              <a:ext uri="{FF2B5EF4-FFF2-40B4-BE49-F238E27FC236}">
                <a16:creationId xmlns:a16="http://schemas.microsoft.com/office/drawing/2014/main" id="{C18C15AA-56F6-72BA-1C10-A3E9C71D0166}"/>
              </a:ext>
            </a:extLst>
          </p:cNvPr>
          <p:cNvSpPr txBox="1"/>
          <p:nvPr/>
        </p:nvSpPr>
        <p:spPr>
          <a:xfrm>
            <a:off x="1458083" y="2858387"/>
            <a:ext cx="4921744" cy="9333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algn="l"/>
            <a:r>
              <a:rPr lang="en-US" dirty="0">
                <a:solidFill>
                  <a:schemeClr val="tx2"/>
                </a:solidFill>
                <a:ea typeface="Calibri"/>
                <a:cs typeface="Calibri"/>
              </a:rPr>
              <a:t>Transition Planning is family-centered and trauma-informed, delivered in a culturally competent way that promotes and values family engagement</a:t>
            </a:r>
          </a:p>
        </p:txBody>
      </p:sp>
      <p:sp>
        <p:nvSpPr>
          <p:cNvPr id="10" name="TextBox 9">
            <a:extLst>
              <a:ext uri="{FF2B5EF4-FFF2-40B4-BE49-F238E27FC236}">
                <a16:creationId xmlns:a16="http://schemas.microsoft.com/office/drawing/2014/main" id="{64FEAF18-584C-C2BE-BEA0-1C7B2C1F8854}"/>
              </a:ext>
            </a:extLst>
          </p:cNvPr>
          <p:cNvSpPr txBox="1"/>
          <p:nvPr/>
        </p:nvSpPr>
        <p:spPr>
          <a:xfrm>
            <a:off x="1458083" y="3675927"/>
            <a:ext cx="3396946" cy="4400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674" tIns="50674" rIns="50674" bIns="50674" numCol="1" spcCol="38100" rtlCol="0" anchor="ctr">
            <a:noAutofit/>
          </a:bodyPr>
          <a:lstStyle/>
          <a:p>
            <a:pPr defTabSz="582740" latinLnBrk="1" hangingPunct="0"/>
            <a:br>
              <a:rPr lang="en-US" sz="2195" b="1">
                <a:solidFill>
                  <a:schemeClr val="tx2"/>
                </a:solidFill>
                <a:sym typeface="Helvetica Light"/>
              </a:rPr>
            </a:br>
            <a:r>
              <a:rPr lang="en-US" sz="2195" b="1">
                <a:solidFill>
                  <a:schemeClr val="tx2"/>
                </a:solidFill>
                <a:sym typeface="Helvetica Light"/>
              </a:rPr>
              <a:t>Readiness Assessments </a:t>
            </a:r>
          </a:p>
        </p:txBody>
      </p:sp>
      <p:sp>
        <p:nvSpPr>
          <p:cNvPr id="11" name="TextBox 10">
            <a:extLst>
              <a:ext uri="{FF2B5EF4-FFF2-40B4-BE49-F238E27FC236}">
                <a16:creationId xmlns:a16="http://schemas.microsoft.com/office/drawing/2014/main" id="{112E5157-C4D1-8AB6-5934-3E3722CCDC24}"/>
              </a:ext>
            </a:extLst>
          </p:cNvPr>
          <p:cNvSpPr txBox="1"/>
          <p:nvPr/>
        </p:nvSpPr>
        <p:spPr>
          <a:xfrm>
            <a:off x="1458081" y="4174509"/>
            <a:ext cx="5476119" cy="16558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spAutoFit/>
          </a:bodyPr>
          <a:lstStyle/>
          <a:p>
            <a:pPr algn="l"/>
            <a:r>
              <a:rPr lang="en-US" dirty="0">
                <a:solidFill>
                  <a:schemeClr val="tx2"/>
                </a:solidFill>
                <a:ea typeface="Calibri"/>
                <a:cs typeface="Calibri"/>
              </a:rPr>
              <a:t>Readiness Assessment includes:</a:t>
            </a:r>
          </a:p>
          <a:p>
            <a:pPr marL="342900" indent="-342900" algn="l">
              <a:buFont typeface="Arial" panose="020B0604020202020204" pitchFamily="34" charset="0"/>
              <a:buChar char="•"/>
            </a:pPr>
            <a:r>
              <a:rPr lang="en-US" sz="1600" dirty="0">
                <a:solidFill>
                  <a:schemeClr val="tx2"/>
                </a:solidFill>
                <a:ea typeface="Calibri"/>
                <a:cs typeface="Calibri"/>
              </a:rPr>
              <a:t>A Home Evaluation</a:t>
            </a:r>
          </a:p>
          <a:p>
            <a:pPr marL="342900" indent="-342900" algn="l">
              <a:buFont typeface="Arial" panose="020B0604020202020204" pitchFamily="34" charset="0"/>
              <a:buChar char="•"/>
            </a:pPr>
            <a:r>
              <a:rPr lang="en-US" sz="1600" dirty="0">
                <a:solidFill>
                  <a:schemeClr val="tx2"/>
                </a:solidFill>
                <a:ea typeface="Calibri"/>
                <a:cs typeface="Calibri"/>
              </a:rPr>
              <a:t>Family/caregiver skills checklist</a:t>
            </a:r>
          </a:p>
          <a:p>
            <a:pPr marL="342900" indent="-342900" algn="l">
              <a:buFont typeface="Arial" panose="020B0604020202020204" pitchFamily="34" charset="0"/>
              <a:buChar char="•"/>
            </a:pPr>
            <a:r>
              <a:rPr lang="en-US" sz="1600" dirty="0">
                <a:solidFill>
                  <a:schemeClr val="tx2"/>
                </a:solidFill>
                <a:ea typeface="Calibri"/>
                <a:cs typeface="Calibri"/>
              </a:rPr>
              <a:t>Services and supports identified; including providers, equipment, and supplies</a:t>
            </a:r>
          </a:p>
          <a:p>
            <a:pPr marL="342900" indent="-342900" algn="l">
              <a:buFont typeface="Arial" panose="020B0604020202020204" pitchFamily="34" charset="0"/>
              <a:buChar char="•"/>
            </a:pPr>
            <a:r>
              <a:rPr lang="en-US" sz="1600" dirty="0">
                <a:solidFill>
                  <a:schemeClr val="tx2"/>
                </a:solidFill>
                <a:ea typeface="Calibri"/>
                <a:cs typeface="Calibri"/>
              </a:rPr>
              <a:t>Emergency and Safety Plans</a:t>
            </a:r>
          </a:p>
        </p:txBody>
      </p:sp>
      <p:sp>
        <p:nvSpPr>
          <p:cNvPr id="12" name="Oval 11">
            <a:extLst>
              <a:ext uri="{FF2B5EF4-FFF2-40B4-BE49-F238E27FC236}">
                <a16:creationId xmlns:a16="http://schemas.microsoft.com/office/drawing/2014/main" id="{01C8D01F-BE94-74B8-E7D8-487FE59E3B5D}"/>
              </a:ext>
            </a:extLst>
          </p:cNvPr>
          <p:cNvSpPr/>
          <p:nvPr/>
        </p:nvSpPr>
        <p:spPr>
          <a:xfrm>
            <a:off x="518319" y="1374017"/>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1</a:t>
            </a:r>
          </a:p>
        </p:txBody>
      </p:sp>
      <p:sp>
        <p:nvSpPr>
          <p:cNvPr id="13" name="Oval 12">
            <a:extLst>
              <a:ext uri="{FF2B5EF4-FFF2-40B4-BE49-F238E27FC236}">
                <a16:creationId xmlns:a16="http://schemas.microsoft.com/office/drawing/2014/main" id="{D49CECCD-D5A8-21E0-9426-66A3D2020ADB}"/>
              </a:ext>
            </a:extLst>
          </p:cNvPr>
          <p:cNvSpPr/>
          <p:nvPr/>
        </p:nvSpPr>
        <p:spPr>
          <a:xfrm>
            <a:off x="518319" y="2603819"/>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2</a:t>
            </a:r>
          </a:p>
        </p:txBody>
      </p:sp>
      <p:sp>
        <p:nvSpPr>
          <p:cNvPr id="14" name="Oval 13">
            <a:extLst>
              <a:ext uri="{FF2B5EF4-FFF2-40B4-BE49-F238E27FC236}">
                <a16:creationId xmlns:a16="http://schemas.microsoft.com/office/drawing/2014/main" id="{BBCADD93-3DDA-DFCB-9E24-A2E66BBDFD59}"/>
              </a:ext>
            </a:extLst>
          </p:cNvPr>
          <p:cNvSpPr/>
          <p:nvPr/>
        </p:nvSpPr>
        <p:spPr>
          <a:xfrm>
            <a:off x="518319" y="3839297"/>
            <a:ext cx="638496" cy="638496"/>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674" tIns="50674" rIns="50674" bIns="50674" numCol="1" spcCol="38100" rtlCol="0" anchor="ctr">
            <a:noAutofit/>
          </a:bodyPr>
          <a:lstStyle/>
          <a:p>
            <a:pPr algn="ctr" defTabSz="582740" latinLnBrk="1" hangingPunct="0"/>
            <a:r>
              <a:rPr lang="en-US" sz="3192">
                <a:solidFill>
                  <a:schemeClr val="bg1"/>
                </a:solidFill>
                <a:sym typeface="Helvetica Light"/>
              </a:rPr>
              <a:t>3</a:t>
            </a:r>
          </a:p>
        </p:txBody>
      </p:sp>
      <p:pic>
        <p:nvPicPr>
          <p:cNvPr id="7" name="Picture 6" descr="Smiling doctor examining smiling baby">
            <a:extLst>
              <a:ext uri="{FF2B5EF4-FFF2-40B4-BE49-F238E27FC236}">
                <a16:creationId xmlns:a16="http://schemas.microsoft.com/office/drawing/2014/main" id="{64CE7459-ABAD-9B30-BA6D-73B9619693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3369" y="1622026"/>
            <a:ext cx="5768631" cy="3845378"/>
          </a:xfrm>
          <a:prstGeom prst="rect">
            <a:avLst/>
          </a:prstGeom>
        </p:spPr>
      </p:pic>
      <p:sp>
        <p:nvSpPr>
          <p:cNvPr id="2" name="Slide Number Placeholder 1">
            <a:extLst>
              <a:ext uri="{FF2B5EF4-FFF2-40B4-BE49-F238E27FC236}">
                <a16:creationId xmlns:a16="http://schemas.microsoft.com/office/drawing/2014/main" id="{108AF2BC-5C58-1F34-1ECE-907615EBCD76}"/>
              </a:ext>
            </a:extLst>
          </p:cNvPr>
          <p:cNvSpPr>
            <a:spLocks noGrp="1"/>
          </p:cNvSpPr>
          <p:nvPr>
            <p:ph type="sldNum" sz="quarter" idx="12"/>
          </p:nvPr>
        </p:nvSpPr>
        <p:spPr/>
        <p:txBody>
          <a:bodyPr/>
          <a:lstStyle/>
          <a:p>
            <a:fld id="{DBB69489-DF73-4A76-950F-93D686310CE9}" type="slidenum">
              <a:rPr lang="en-US" smtClean="0"/>
              <a:t>8</a:t>
            </a:fld>
            <a:endParaRPr lang="en-US"/>
          </a:p>
        </p:txBody>
      </p:sp>
    </p:spTree>
    <p:extLst>
      <p:ext uri="{BB962C8B-B14F-4D97-AF65-F5344CB8AC3E}">
        <p14:creationId xmlns:p14="http://schemas.microsoft.com/office/powerpoint/2010/main" val="247848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Readiness Assessment – EXAMPLE of Key Components</a:t>
            </a:r>
          </a:p>
        </p:txBody>
      </p:sp>
      <p:sp>
        <p:nvSpPr>
          <p:cNvPr id="5" name="Text Placeholder 4">
            <a:extLst>
              <a:ext uri="{FF2B5EF4-FFF2-40B4-BE49-F238E27FC236}">
                <a16:creationId xmlns:a16="http://schemas.microsoft.com/office/drawing/2014/main" id="{B841B849-6641-8FF0-F779-B82BF4FD57BE}"/>
              </a:ext>
            </a:extLst>
          </p:cNvPr>
          <p:cNvSpPr>
            <a:spLocks noGrp="1"/>
          </p:cNvSpPr>
          <p:nvPr>
            <p:ph type="body" sz="quarter" idx="13"/>
          </p:nvPr>
        </p:nvSpPr>
        <p:spPr>
          <a:xfrm>
            <a:off x="126014" y="6075569"/>
            <a:ext cx="6324440" cy="365125"/>
          </a:xfrm>
        </p:spPr>
        <p:txBody>
          <a:bodyPr>
            <a:normAutofit fontScale="92500"/>
          </a:bodyPr>
          <a:lstStyle/>
          <a:p>
            <a:r>
              <a:rPr lang="en-US" dirty="0"/>
              <a:t>1. 59A-4.1295, Florida Administrative Code: </a:t>
            </a:r>
            <a:r>
              <a:rPr lang="en-US" dirty="0">
                <a:hlinkClick r:id="rId3"/>
              </a:rPr>
              <a:t>https://www.flrules.org/gateway/RuleNo.asp?title=MINIMUM%20STANDARDS%20FOR%20NURSING%20HOMES&amp;ID=59A-4.1295</a:t>
            </a:r>
            <a:r>
              <a:rPr lang="en-US" dirty="0"/>
              <a:t> </a:t>
            </a:r>
          </a:p>
        </p:txBody>
      </p:sp>
      <p:grpSp>
        <p:nvGrpSpPr>
          <p:cNvPr id="8" name="Group 7">
            <a:extLst>
              <a:ext uri="{FF2B5EF4-FFF2-40B4-BE49-F238E27FC236}">
                <a16:creationId xmlns:a16="http://schemas.microsoft.com/office/drawing/2014/main" id="{3EE816E5-70E3-4C1F-60C3-70F54815F1FE}"/>
              </a:ext>
            </a:extLst>
          </p:cNvPr>
          <p:cNvGrpSpPr/>
          <p:nvPr/>
        </p:nvGrpSpPr>
        <p:grpSpPr>
          <a:xfrm>
            <a:off x="422690" y="760749"/>
            <a:ext cx="852492" cy="842638"/>
            <a:chOff x="1771647" y="898598"/>
            <a:chExt cx="852492" cy="842638"/>
          </a:xfrm>
        </p:grpSpPr>
        <p:sp>
          <p:nvSpPr>
            <p:cNvPr id="9" name="Rounded Rectangle 8">
              <a:extLst>
                <a:ext uri="{FF2B5EF4-FFF2-40B4-BE49-F238E27FC236}">
                  <a16:creationId xmlns:a16="http://schemas.microsoft.com/office/drawing/2014/main" id="{FEF1BE23-3AED-0D2C-3624-ED8E7AD23309}"/>
                </a:ext>
              </a:extLst>
            </p:cNvPr>
            <p:cNvSpPr/>
            <p:nvPr/>
          </p:nvSpPr>
          <p:spPr>
            <a:xfrm>
              <a:off x="1771647" y="1050628"/>
              <a:ext cx="728664" cy="614363"/>
            </a:xfrm>
            <a:prstGeom prst="round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heckmark with solid fill">
              <a:extLst>
                <a:ext uri="{FF2B5EF4-FFF2-40B4-BE49-F238E27FC236}">
                  <a16:creationId xmlns:a16="http://schemas.microsoft.com/office/drawing/2014/main" id="{96C5323F-29D1-E80C-6F4D-0EB8BAA3223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81501" y="898598"/>
              <a:ext cx="842638" cy="842638"/>
            </a:xfrm>
            <a:prstGeom prst="rect">
              <a:avLst/>
            </a:prstGeom>
          </p:spPr>
        </p:pic>
      </p:grpSp>
      <p:grpSp>
        <p:nvGrpSpPr>
          <p:cNvPr id="11" name="Group 10">
            <a:extLst>
              <a:ext uri="{FF2B5EF4-FFF2-40B4-BE49-F238E27FC236}">
                <a16:creationId xmlns:a16="http://schemas.microsoft.com/office/drawing/2014/main" id="{0EC67D59-10E4-827D-DC9C-15374FD1C69F}"/>
              </a:ext>
            </a:extLst>
          </p:cNvPr>
          <p:cNvGrpSpPr/>
          <p:nvPr/>
        </p:nvGrpSpPr>
        <p:grpSpPr>
          <a:xfrm>
            <a:off x="432544" y="1584371"/>
            <a:ext cx="852492" cy="842638"/>
            <a:chOff x="1771647" y="898598"/>
            <a:chExt cx="852492" cy="842638"/>
          </a:xfrm>
        </p:grpSpPr>
        <p:sp>
          <p:nvSpPr>
            <p:cNvPr id="12" name="Rounded Rectangle 11">
              <a:extLst>
                <a:ext uri="{FF2B5EF4-FFF2-40B4-BE49-F238E27FC236}">
                  <a16:creationId xmlns:a16="http://schemas.microsoft.com/office/drawing/2014/main" id="{B5BB148F-DCF3-B495-6449-802B3C08AE67}"/>
                </a:ext>
              </a:extLst>
            </p:cNvPr>
            <p:cNvSpPr/>
            <p:nvPr/>
          </p:nvSpPr>
          <p:spPr>
            <a:xfrm>
              <a:off x="1771647" y="1050628"/>
              <a:ext cx="728664" cy="614363"/>
            </a:xfrm>
            <a:prstGeom prst="round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mark with solid fill">
              <a:extLst>
                <a:ext uri="{FF2B5EF4-FFF2-40B4-BE49-F238E27FC236}">
                  <a16:creationId xmlns:a16="http://schemas.microsoft.com/office/drawing/2014/main" id="{C4B42C99-A08D-DB19-9AB5-185B9FFBAFF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81501" y="898598"/>
              <a:ext cx="842638" cy="842638"/>
            </a:xfrm>
            <a:prstGeom prst="rect">
              <a:avLst/>
            </a:prstGeom>
          </p:spPr>
        </p:pic>
      </p:grpSp>
      <p:grpSp>
        <p:nvGrpSpPr>
          <p:cNvPr id="14" name="Group 13">
            <a:extLst>
              <a:ext uri="{FF2B5EF4-FFF2-40B4-BE49-F238E27FC236}">
                <a16:creationId xmlns:a16="http://schemas.microsoft.com/office/drawing/2014/main" id="{C0C4726B-2022-61E6-C096-FDE816396788}"/>
              </a:ext>
            </a:extLst>
          </p:cNvPr>
          <p:cNvGrpSpPr/>
          <p:nvPr/>
        </p:nvGrpSpPr>
        <p:grpSpPr>
          <a:xfrm>
            <a:off x="402099" y="2480414"/>
            <a:ext cx="852492" cy="842638"/>
            <a:chOff x="1771647" y="898598"/>
            <a:chExt cx="852492" cy="842638"/>
          </a:xfrm>
        </p:grpSpPr>
        <p:sp>
          <p:nvSpPr>
            <p:cNvPr id="15" name="Rounded Rectangle 14">
              <a:extLst>
                <a:ext uri="{FF2B5EF4-FFF2-40B4-BE49-F238E27FC236}">
                  <a16:creationId xmlns:a16="http://schemas.microsoft.com/office/drawing/2014/main" id="{9BC60EDC-CD6F-6795-67C7-14883A92B637}"/>
                </a:ext>
              </a:extLst>
            </p:cNvPr>
            <p:cNvSpPr/>
            <p:nvPr/>
          </p:nvSpPr>
          <p:spPr>
            <a:xfrm>
              <a:off x="1771647" y="1050628"/>
              <a:ext cx="728664" cy="614363"/>
            </a:xfrm>
            <a:prstGeom prst="round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with solid fill">
              <a:extLst>
                <a:ext uri="{FF2B5EF4-FFF2-40B4-BE49-F238E27FC236}">
                  <a16:creationId xmlns:a16="http://schemas.microsoft.com/office/drawing/2014/main" id="{90A0DFA0-9F2D-7AD8-1E0F-92E89FB4706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81501" y="898598"/>
              <a:ext cx="842638" cy="842638"/>
            </a:xfrm>
            <a:prstGeom prst="rect">
              <a:avLst/>
            </a:prstGeom>
          </p:spPr>
        </p:pic>
      </p:grpSp>
      <p:grpSp>
        <p:nvGrpSpPr>
          <p:cNvPr id="17" name="Group 16">
            <a:extLst>
              <a:ext uri="{FF2B5EF4-FFF2-40B4-BE49-F238E27FC236}">
                <a16:creationId xmlns:a16="http://schemas.microsoft.com/office/drawing/2014/main" id="{5F5FB487-6F09-7B15-63E2-CDB03A7FFC4C}"/>
              </a:ext>
            </a:extLst>
          </p:cNvPr>
          <p:cNvGrpSpPr/>
          <p:nvPr/>
        </p:nvGrpSpPr>
        <p:grpSpPr>
          <a:xfrm>
            <a:off x="409490" y="3254183"/>
            <a:ext cx="852492" cy="842638"/>
            <a:chOff x="1771647" y="898598"/>
            <a:chExt cx="852492" cy="842638"/>
          </a:xfrm>
        </p:grpSpPr>
        <p:sp>
          <p:nvSpPr>
            <p:cNvPr id="18" name="Rounded Rectangle 17">
              <a:extLst>
                <a:ext uri="{FF2B5EF4-FFF2-40B4-BE49-F238E27FC236}">
                  <a16:creationId xmlns:a16="http://schemas.microsoft.com/office/drawing/2014/main" id="{C7FE1C13-0792-82C0-F0FC-DDB81D744DC9}"/>
                </a:ext>
              </a:extLst>
            </p:cNvPr>
            <p:cNvSpPr/>
            <p:nvPr/>
          </p:nvSpPr>
          <p:spPr>
            <a:xfrm>
              <a:off x="1771647" y="1050628"/>
              <a:ext cx="728664" cy="614363"/>
            </a:xfrm>
            <a:prstGeom prst="round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heckmark with solid fill">
              <a:extLst>
                <a:ext uri="{FF2B5EF4-FFF2-40B4-BE49-F238E27FC236}">
                  <a16:creationId xmlns:a16="http://schemas.microsoft.com/office/drawing/2014/main" id="{F1499F63-6D5A-CB17-9BC8-93AFF53A611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81501" y="898598"/>
              <a:ext cx="842638" cy="842638"/>
            </a:xfrm>
            <a:prstGeom prst="rect">
              <a:avLst/>
            </a:prstGeom>
          </p:spPr>
        </p:pic>
      </p:grpSp>
      <p:grpSp>
        <p:nvGrpSpPr>
          <p:cNvPr id="20" name="Group 19">
            <a:extLst>
              <a:ext uri="{FF2B5EF4-FFF2-40B4-BE49-F238E27FC236}">
                <a16:creationId xmlns:a16="http://schemas.microsoft.com/office/drawing/2014/main" id="{0B9A1D79-A4A1-3492-D124-51174232C722}"/>
              </a:ext>
            </a:extLst>
          </p:cNvPr>
          <p:cNvGrpSpPr/>
          <p:nvPr/>
        </p:nvGrpSpPr>
        <p:grpSpPr>
          <a:xfrm>
            <a:off x="402099" y="4029653"/>
            <a:ext cx="852492" cy="842638"/>
            <a:chOff x="1771647" y="898598"/>
            <a:chExt cx="852492" cy="842638"/>
          </a:xfrm>
        </p:grpSpPr>
        <p:sp>
          <p:nvSpPr>
            <p:cNvPr id="21" name="Rounded Rectangle 20">
              <a:extLst>
                <a:ext uri="{FF2B5EF4-FFF2-40B4-BE49-F238E27FC236}">
                  <a16:creationId xmlns:a16="http://schemas.microsoft.com/office/drawing/2014/main" id="{C84821BC-AE29-ED97-2B06-C8A6C73C6B1C}"/>
                </a:ext>
              </a:extLst>
            </p:cNvPr>
            <p:cNvSpPr/>
            <p:nvPr/>
          </p:nvSpPr>
          <p:spPr>
            <a:xfrm>
              <a:off x="1771647" y="1050628"/>
              <a:ext cx="728664" cy="614363"/>
            </a:xfrm>
            <a:prstGeom prst="round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heckmark with solid fill">
              <a:extLst>
                <a:ext uri="{FF2B5EF4-FFF2-40B4-BE49-F238E27FC236}">
                  <a16:creationId xmlns:a16="http://schemas.microsoft.com/office/drawing/2014/main" id="{D311951A-D6D2-C2BD-715F-DB39EF47CE2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81501" y="898598"/>
              <a:ext cx="842638" cy="842638"/>
            </a:xfrm>
            <a:prstGeom prst="rect">
              <a:avLst/>
            </a:prstGeom>
          </p:spPr>
        </p:pic>
      </p:grpSp>
      <p:grpSp>
        <p:nvGrpSpPr>
          <p:cNvPr id="23" name="Group 22">
            <a:extLst>
              <a:ext uri="{FF2B5EF4-FFF2-40B4-BE49-F238E27FC236}">
                <a16:creationId xmlns:a16="http://schemas.microsoft.com/office/drawing/2014/main" id="{EB2F6F90-DACB-3EEC-B128-BA14124F27A0}"/>
              </a:ext>
            </a:extLst>
          </p:cNvPr>
          <p:cNvGrpSpPr/>
          <p:nvPr/>
        </p:nvGrpSpPr>
        <p:grpSpPr>
          <a:xfrm>
            <a:off x="407026" y="5051291"/>
            <a:ext cx="852492" cy="842638"/>
            <a:chOff x="1771647" y="898598"/>
            <a:chExt cx="852492" cy="842638"/>
          </a:xfrm>
        </p:grpSpPr>
        <p:sp>
          <p:nvSpPr>
            <p:cNvPr id="24" name="Rounded Rectangle 23">
              <a:extLst>
                <a:ext uri="{FF2B5EF4-FFF2-40B4-BE49-F238E27FC236}">
                  <a16:creationId xmlns:a16="http://schemas.microsoft.com/office/drawing/2014/main" id="{214DEB1A-A598-593D-A99D-B89C4DAB11A0}"/>
                </a:ext>
              </a:extLst>
            </p:cNvPr>
            <p:cNvSpPr/>
            <p:nvPr/>
          </p:nvSpPr>
          <p:spPr>
            <a:xfrm>
              <a:off x="1771647" y="1050628"/>
              <a:ext cx="728664" cy="614363"/>
            </a:xfrm>
            <a:prstGeom prst="round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heckmark with solid fill">
              <a:extLst>
                <a:ext uri="{FF2B5EF4-FFF2-40B4-BE49-F238E27FC236}">
                  <a16:creationId xmlns:a16="http://schemas.microsoft.com/office/drawing/2014/main" id="{45525200-1164-E26E-F832-66A0F9C26ED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81501" y="898598"/>
              <a:ext cx="842638" cy="842638"/>
            </a:xfrm>
            <a:prstGeom prst="rect">
              <a:avLst/>
            </a:prstGeom>
          </p:spPr>
        </p:pic>
      </p:grpSp>
      <p:cxnSp>
        <p:nvCxnSpPr>
          <p:cNvPr id="26" name="Straight Arrow Connector 25">
            <a:extLst>
              <a:ext uri="{FF2B5EF4-FFF2-40B4-BE49-F238E27FC236}">
                <a16:creationId xmlns:a16="http://schemas.microsoft.com/office/drawing/2014/main" id="{4617DBF4-BAE4-8D45-7251-13BD36DA2D2F}"/>
              </a:ext>
            </a:extLst>
          </p:cNvPr>
          <p:cNvCxnSpPr/>
          <p:nvPr/>
        </p:nvCxnSpPr>
        <p:spPr>
          <a:xfrm>
            <a:off x="1261982" y="1223730"/>
            <a:ext cx="1099478"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16D7F923-4101-EF6C-3665-83CA53DFB316}"/>
              </a:ext>
            </a:extLst>
          </p:cNvPr>
          <p:cNvSpPr/>
          <p:nvPr/>
        </p:nvSpPr>
        <p:spPr>
          <a:xfrm>
            <a:off x="2559568" y="876868"/>
            <a:ext cx="6585624" cy="69060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CDEE7B9-996B-595F-0B6D-42D13AD704D0}"/>
              </a:ext>
            </a:extLst>
          </p:cNvPr>
          <p:cNvSpPr txBox="1"/>
          <p:nvPr/>
        </p:nvSpPr>
        <p:spPr>
          <a:xfrm>
            <a:off x="2661770" y="1057881"/>
            <a:ext cx="1809854" cy="369332"/>
          </a:xfrm>
          <a:prstGeom prst="rect">
            <a:avLst/>
          </a:prstGeom>
          <a:noFill/>
        </p:spPr>
        <p:txBody>
          <a:bodyPr wrap="none" rtlCol="0">
            <a:spAutoFit/>
          </a:bodyPr>
          <a:lstStyle/>
          <a:p>
            <a:r>
              <a:rPr lang="en-US" b="1" dirty="0"/>
              <a:t>Home Evaluation</a:t>
            </a:r>
          </a:p>
        </p:txBody>
      </p:sp>
      <p:sp>
        <p:nvSpPr>
          <p:cNvPr id="29" name="TextBox 28">
            <a:extLst>
              <a:ext uri="{FF2B5EF4-FFF2-40B4-BE49-F238E27FC236}">
                <a16:creationId xmlns:a16="http://schemas.microsoft.com/office/drawing/2014/main" id="{BF65860D-FEA4-8AE3-82E6-83C841680791}"/>
              </a:ext>
            </a:extLst>
          </p:cNvPr>
          <p:cNvSpPr txBox="1"/>
          <p:nvPr/>
        </p:nvSpPr>
        <p:spPr>
          <a:xfrm>
            <a:off x="4786780" y="921435"/>
            <a:ext cx="4743450" cy="692497"/>
          </a:xfrm>
          <a:prstGeom prst="rect">
            <a:avLst/>
          </a:prstGeom>
          <a:noFill/>
        </p:spPr>
        <p:txBody>
          <a:bodyPr wrap="square" rtlCol="0">
            <a:spAutoFit/>
          </a:bodyPr>
          <a:lstStyle/>
          <a:p>
            <a:pPr marL="171450" indent="-171450">
              <a:buFont typeface="Arial" panose="020B0604020202020204" pitchFamily="34" charset="0"/>
              <a:buChar char="•"/>
            </a:pPr>
            <a:r>
              <a:rPr lang="en-US" sz="1300" dirty="0"/>
              <a:t>Space (e.g., outlets, room for equipment, etc.) </a:t>
            </a:r>
          </a:p>
          <a:p>
            <a:pPr marL="171450" indent="-171450">
              <a:buFont typeface="Arial" panose="020B0604020202020204" pitchFamily="34" charset="0"/>
              <a:buChar char="•"/>
            </a:pPr>
            <a:r>
              <a:rPr lang="en-US" sz="1300" dirty="0"/>
              <a:t>Mobility/Physical safety:</a:t>
            </a:r>
          </a:p>
          <a:p>
            <a:pPr marL="628650" lvl="1" indent="-171450">
              <a:buFont typeface="Arial" panose="020B0604020202020204" pitchFamily="34" charset="0"/>
              <a:buChar char="•"/>
            </a:pPr>
            <a:r>
              <a:rPr lang="en-US" sz="1300" dirty="0"/>
              <a:t>Steps, doorways, bathroom handles, </a:t>
            </a:r>
            <a:r>
              <a:rPr lang="en-US" sz="1300" dirty="0" err="1"/>
              <a:t>etc</a:t>
            </a:r>
            <a:endParaRPr lang="en-US" sz="1300" dirty="0"/>
          </a:p>
        </p:txBody>
      </p:sp>
      <p:cxnSp>
        <p:nvCxnSpPr>
          <p:cNvPr id="30" name="Straight Arrow Connector 29">
            <a:extLst>
              <a:ext uri="{FF2B5EF4-FFF2-40B4-BE49-F238E27FC236}">
                <a16:creationId xmlns:a16="http://schemas.microsoft.com/office/drawing/2014/main" id="{3923C18E-D649-6F54-2F5A-A4C9108B808E}"/>
              </a:ext>
            </a:extLst>
          </p:cNvPr>
          <p:cNvCxnSpPr/>
          <p:nvPr/>
        </p:nvCxnSpPr>
        <p:spPr>
          <a:xfrm>
            <a:off x="1274299" y="2055017"/>
            <a:ext cx="1099478"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A0B9F2C9-84D3-5845-7084-12A022721379}"/>
              </a:ext>
            </a:extLst>
          </p:cNvPr>
          <p:cNvSpPr/>
          <p:nvPr/>
        </p:nvSpPr>
        <p:spPr>
          <a:xfrm>
            <a:off x="2573802" y="1647689"/>
            <a:ext cx="6585625" cy="84032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a:extLst>
              <a:ext uri="{FF2B5EF4-FFF2-40B4-BE49-F238E27FC236}">
                <a16:creationId xmlns:a16="http://schemas.microsoft.com/office/drawing/2014/main" id="{810FB8B0-5B3D-4B81-1223-903FDCB98D21}"/>
              </a:ext>
            </a:extLst>
          </p:cNvPr>
          <p:cNvSpPr txBox="1"/>
          <p:nvPr/>
        </p:nvSpPr>
        <p:spPr>
          <a:xfrm>
            <a:off x="2220183" y="1746848"/>
            <a:ext cx="3875816" cy="646331"/>
          </a:xfrm>
          <a:prstGeom prst="rect">
            <a:avLst/>
          </a:prstGeom>
          <a:noFill/>
        </p:spPr>
        <p:txBody>
          <a:bodyPr wrap="square" rtlCol="0">
            <a:spAutoFit/>
          </a:bodyPr>
          <a:lstStyle/>
          <a:p>
            <a:pPr lvl="1"/>
            <a:r>
              <a:rPr lang="en-US" b="1" dirty="0"/>
              <a:t>Equipment, supplies, and home care needs identified and secured</a:t>
            </a:r>
          </a:p>
        </p:txBody>
      </p:sp>
      <p:cxnSp>
        <p:nvCxnSpPr>
          <p:cNvPr id="33" name="Straight Arrow Connector 32">
            <a:extLst>
              <a:ext uri="{FF2B5EF4-FFF2-40B4-BE49-F238E27FC236}">
                <a16:creationId xmlns:a16="http://schemas.microsoft.com/office/drawing/2014/main" id="{88899559-7435-ECA8-28A3-E686B7EAE703}"/>
              </a:ext>
            </a:extLst>
          </p:cNvPr>
          <p:cNvCxnSpPr/>
          <p:nvPr/>
        </p:nvCxnSpPr>
        <p:spPr>
          <a:xfrm>
            <a:off x="1254591" y="2888858"/>
            <a:ext cx="1099478" cy="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61AFF203-C634-8080-385E-109F4960C22B}"/>
              </a:ext>
            </a:extLst>
          </p:cNvPr>
          <p:cNvSpPr/>
          <p:nvPr/>
        </p:nvSpPr>
        <p:spPr>
          <a:xfrm>
            <a:off x="2573803" y="2592383"/>
            <a:ext cx="6585624" cy="69060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5" name="TextBox 34">
            <a:extLst>
              <a:ext uri="{FF2B5EF4-FFF2-40B4-BE49-F238E27FC236}">
                <a16:creationId xmlns:a16="http://schemas.microsoft.com/office/drawing/2014/main" id="{33F83F6B-85CC-A784-9578-7E97FB9FF187}"/>
              </a:ext>
            </a:extLst>
          </p:cNvPr>
          <p:cNvSpPr txBox="1"/>
          <p:nvPr/>
        </p:nvSpPr>
        <p:spPr>
          <a:xfrm>
            <a:off x="2676005" y="2716682"/>
            <a:ext cx="2851230" cy="369332"/>
          </a:xfrm>
          <a:prstGeom prst="rect">
            <a:avLst/>
          </a:prstGeom>
          <a:noFill/>
        </p:spPr>
        <p:txBody>
          <a:bodyPr wrap="none" rtlCol="0">
            <a:spAutoFit/>
          </a:bodyPr>
          <a:lstStyle/>
          <a:p>
            <a:r>
              <a:rPr lang="en-US" b="1"/>
              <a:t>Emergency and Safety Plans</a:t>
            </a:r>
          </a:p>
        </p:txBody>
      </p:sp>
      <p:sp>
        <p:nvSpPr>
          <p:cNvPr id="36" name="TextBox 35">
            <a:extLst>
              <a:ext uri="{FF2B5EF4-FFF2-40B4-BE49-F238E27FC236}">
                <a16:creationId xmlns:a16="http://schemas.microsoft.com/office/drawing/2014/main" id="{C912BD46-8572-0353-3777-E827F7EDDE0C}"/>
              </a:ext>
            </a:extLst>
          </p:cNvPr>
          <p:cNvSpPr txBox="1"/>
          <p:nvPr/>
        </p:nvSpPr>
        <p:spPr>
          <a:xfrm>
            <a:off x="5569372" y="2617719"/>
            <a:ext cx="3651240" cy="692497"/>
          </a:xfrm>
          <a:prstGeom prst="rect">
            <a:avLst/>
          </a:prstGeom>
          <a:noFill/>
        </p:spPr>
        <p:txBody>
          <a:bodyPr wrap="square" rtlCol="0">
            <a:spAutoFit/>
          </a:bodyPr>
          <a:lstStyle/>
          <a:p>
            <a:pPr marL="171450" indent="-171450">
              <a:buFont typeface="Arial" panose="020B0604020202020204" pitchFamily="34" charset="0"/>
              <a:buChar char="•"/>
            </a:pPr>
            <a:r>
              <a:rPr lang="en-US" sz="1300" dirty="0"/>
              <a:t>Loss of power (utility company aware)</a:t>
            </a:r>
          </a:p>
          <a:p>
            <a:pPr marL="171450" indent="-171450">
              <a:buFont typeface="Arial" panose="020B0604020202020204" pitchFamily="34" charset="0"/>
              <a:buChar char="•"/>
            </a:pPr>
            <a:r>
              <a:rPr lang="en-US" sz="1300" dirty="0"/>
              <a:t>Hurricane season (evacuation plan, safe location identified, “go” bag ready)</a:t>
            </a:r>
          </a:p>
        </p:txBody>
      </p:sp>
      <p:cxnSp>
        <p:nvCxnSpPr>
          <p:cNvPr id="37" name="Straight Arrow Connector 36">
            <a:extLst>
              <a:ext uri="{FF2B5EF4-FFF2-40B4-BE49-F238E27FC236}">
                <a16:creationId xmlns:a16="http://schemas.microsoft.com/office/drawing/2014/main" id="{781A831F-AD8C-3B71-125C-C321B2BE0EDD}"/>
              </a:ext>
            </a:extLst>
          </p:cNvPr>
          <p:cNvCxnSpPr>
            <a:cxnSpLocks/>
          </p:cNvCxnSpPr>
          <p:nvPr/>
        </p:nvCxnSpPr>
        <p:spPr>
          <a:xfrm>
            <a:off x="1261982" y="3713394"/>
            <a:ext cx="1099478"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696CA256-978F-E4A1-BDCB-73452E382769}"/>
              </a:ext>
            </a:extLst>
          </p:cNvPr>
          <p:cNvSpPr/>
          <p:nvPr/>
        </p:nvSpPr>
        <p:spPr>
          <a:xfrm>
            <a:off x="2559568" y="3363204"/>
            <a:ext cx="6585625" cy="690608"/>
          </a:xfrm>
          <a:prstGeom prst="roundRect">
            <a:avLst/>
          </a:prstGeom>
          <a:ln>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C2FD7A64-F9D3-C5C2-97A1-42F52DAE5500}"/>
              </a:ext>
            </a:extLst>
          </p:cNvPr>
          <p:cNvSpPr txBox="1"/>
          <p:nvPr/>
        </p:nvSpPr>
        <p:spPr>
          <a:xfrm>
            <a:off x="2661771" y="3403282"/>
            <a:ext cx="6483422" cy="646331"/>
          </a:xfrm>
          <a:prstGeom prst="rect">
            <a:avLst/>
          </a:prstGeom>
          <a:noFill/>
        </p:spPr>
        <p:txBody>
          <a:bodyPr wrap="square" rtlCol="0">
            <a:spAutoFit/>
          </a:bodyPr>
          <a:lstStyle/>
          <a:p>
            <a:r>
              <a:rPr lang="en-US" b="1"/>
              <a:t>Providers and Specialists identified, first appointments scheduled, transportation determined</a:t>
            </a:r>
          </a:p>
        </p:txBody>
      </p:sp>
      <p:cxnSp>
        <p:nvCxnSpPr>
          <p:cNvPr id="40" name="Straight Arrow Connector 39">
            <a:extLst>
              <a:ext uri="{FF2B5EF4-FFF2-40B4-BE49-F238E27FC236}">
                <a16:creationId xmlns:a16="http://schemas.microsoft.com/office/drawing/2014/main" id="{30324B29-9748-7A2C-24C7-AFF53656B3FE}"/>
              </a:ext>
            </a:extLst>
          </p:cNvPr>
          <p:cNvCxnSpPr>
            <a:cxnSpLocks/>
          </p:cNvCxnSpPr>
          <p:nvPr/>
        </p:nvCxnSpPr>
        <p:spPr>
          <a:xfrm>
            <a:off x="1261982" y="4450972"/>
            <a:ext cx="1099478"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7F043F12-B041-ED24-876D-400F442DF881}"/>
              </a:ext>
            </a:extLst>
          </p:cNvPr>
          <p:cNvSpPr/>
          <p:nvPr/>
        </p:nvSpPr>
        <p:spPr>
          <a:xfrm>
            <a:off x="2559567" y="4142671"/>
            <a:ext cx="6585625" cy="690608"/>
          </a:xfrm>
          <a:prstGeom prst="round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2" name="TextBox 41">
            <a:extLst>
              <a:ext uri="{FF2B5EF4-FFF2-40B4-BE49-F238E27FC236}">
                <a16:creationId xmlns:a16="http://schemas.microsoft.com/office/drawing/2014/main" id="{9F07716A-F6F3-FE7B-A97F-C331FE927CE2}"/>
              </a:ext>
            </a:extLst>
          </p:cNvPr>
          <p:cNvSpPr txBox="1"/>
          <p:nvPr/>
        </p:nvSpPr>
        <p:spPr>
          <a:xfrm>
            <a:off x="2573802" y="4169234"/>
            <a:ext cx="6681530" cy="615553"/>
          </a:xfrm>
          <a:prstGeom prst="rect">
            <a:avLst/>
          </a:prstGeom>
          <a:noFill/>
        </p:spPr>
        <p:txBody>
          <a:bodyPr wrap="square" rtlCol="0">
            <a:spAutoFit/>
          </a:bodyPr>
          <a:lstStyle/>
          <a:p>
            <a:r>
              <a:rPr lang="en-US" sz="1700" b="1" dirty="0"/>
              <a:t>Connections to school (or vocational development or work), as well as other programs/services for developmental/vocational needs, are made</a:t>
            </a:r>
          </a:p>
        </p:txBody>
      </p:sp>
      <p:cxnSp>
        <p:nvCxnSpPr>
          <p:cNvPr id="43" name="Straight Arrow Connector 42">
            <a:extLst>
              <a:ext uri="{FF2B5EF4-FFF2-40B4-BE49-F238E27FC236}">
                <a16:creationId xmlns:a16="http://schemas.microsoft.com/office/drawing/2014/main" id="{FBD651E0-CA32-B193-FCC0-D04061AB0BD2}"/>
              </a:ext>
            </a:extLst>
          </p:cNvPr>
          <p:cNvCxnSpPr>
            <a:cxnSpLocks/>
          </p:cNvCxnSpPr>
          <p:nvPr/>
        </p:nvCxnSpPr>
        <p:spPr>
          <a:xfrm>
            <a:off x="1274299" y="5508184"/>
            <a:ext cx="1099478" cy="0"/>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BC2BA4C1-7AAC-A9F9-B385-7DB78E89A2ED}"/>
              </a:ext>
            </a:extLst>
          </p:cNvPr>
          <p:cNvSpPr/>
          <p:nvPr/>
        </p:nvSpPr>
        <p:spPr>
          <a:xfrm>
            <a:off x="2573803" y="4922138"/>
            <a:ext cx="6585624" cy="1288640"/>
          </a:xfrm>
          <a:prstGeom prst="roundRect">
            <a:avLst/>
          </a:prstGeom>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E1284F49-8F10-FC8C-6F73-D8ADBEC970E2}"/>
              </a:ext>
            </a:extLst>
          </p:cNvPr>
          <p:cNvSpPr txBox="1"/>
          <p:nvPr/>
        </p:nvSpPr>
        <p:spPr>
          <a:xfrm>
            <a:off x="2661771" y="4928998"/>
            <a:ext cx="2283092" cy="1200329"/>
          </a:xfrm>
          <a:prstGeom prst="rect">
            <a:avLst/>
          </a:prstGeom>
          <a:noFill/>
        </p:spPr>
        <p:txBody>
          <a:bodyPr wrap="square" rtlCol="0">
            <a:spAutoFit/>
          </a:bodyPr>
          <a:lstStyle/>
          <a:p>
            <a:r>
              <a:rPr lang="en-US" b="1"/>
              <a:t>Family/caregiver skills checklist (coordinated by the nursing facility</a:t>
            </a:r>
            <a:r>
              <a:rPr lang="en-US" b="1" baseline="30000"/>
              <a:t>1</a:t>
            </a:r>
            <a:r>
              <a:rPr lang="en-US" b="1"/>
              <a:t>), includes:</a:t>
            </a:r>
          </a:p>
        </p:txBody>
      </p:sp>
      <p:sp>
        <p:nvSpPr>
          <p:cNvPr id="46" name="TextBox 45">
            <a:extLst>
              <a:ext uri="{FF2B5EF4-FFF2-40B4-BE49-F238E27FC236}">
                <a16:creationId xmlns:a16="http://schemas.microsoft.com/office/drawing/2014/main" id="{A9961642-73CA-0F81-6093-C4F83B4896E0}"/>
              </a:ext>
            </a:extLst>
          </p:cNvPr>
          <p:cNvSpPr txBox="1"/>
          <p:nvPr/>
        </p:nvSpPr>
        <p:spPr>
          <a:xfrm>
            <a:off x="4821566" y="4926337"/>
            <a:ext cx="4414590" cy="1292662"/>
          </a:xfrm>
          <a:prstGeom prst="rect">
            <a:avLst/>
          </a:prstGeom>
          <a:noFill/>
        </p:spPr>
        <p:txBody>
          <a:bodyPr wrap="square" rtlCol="0">
            <a:spAutoFit/>
          </a:bodyPr>
          <a:lstStyle/>
          <a:p>
            <a:pPr marL="171450" indent="-171450">
              <a:buFont typeface="Arial" panose="020B0604020202020204" pitchFamily="34" charset="0"/>
              <a:buChar char="•"/>
            </a:pPr>
            <a:r>
              <a:rPr lang="en-US" sz="1300"/>
              <a:t>Providing interventions when needed</a:t>
            </a:r>
          </a:p>
          <a:p>
            <a:pPr marL="171450" indent="-171450">
              <a:buFont typeface="Arial" panose="020B0604020202020204" pitchFamily="34" charset="0"/>
              <a:buChar char="•"/>
            </a:pPr>
            <a:r>
              <a:rPr lang="en-US" sz="1300"/>
              <a:t>Interpreting responses to therapies, treatments, etc.</a:t>
            </a:r>
          </a:p>
          <a:p>
            <a:pPr marL="171450" indent="-171450">
              <a:buFont typeface="Arial" panose="020B0604020202020204" pitchFamily="34" charset="0"/>
              <a:buChar char="•"/>
            </a:pPr>
            <a:r>
              <a:rPr lang="en-US" sz="1300"/>
              <a:t>Managing changes in a child’s status (unexpected responses)</a:t>
            </a:r>
          </a:p>
          <a:p>
            <a:pPr marL="171450" indent="-171450">
              <a:buFont typeface="Arial" panose="020B0604020202020204" pitchFamily="34" charset="0"/>
              <a:buChar char="•"/>
            </a:pPr>
            <a:r>
              <a:rPr lang="en-US" sz="1300"/>
              <a:t>Care coordination</a:t>
            </a:r>
          </a:p>
          <a:p>
            <a:pPr marL="171450" indent="-171450">
              <a:buFont typeface="Arial" panose="020B0604020202020204" pitchFamily="34" charset="0"/>
              <a:buChar char="•"/>
            </a:pPr>
            <a:r>
              <a:rPr lang="en-US" sz="1300"/>
              <a:t>Equipment, ADLs, port/ostomy care, maintaining airway, </a:t>
            </a:r>
            <a:r>
              <a:rPr lang="en-US" sz="1300" err="1"/>
              <a:t>etc</a:t>
            </a:r>
            <a:endParaRPr lang="en-US" sz="1300"/>
          </a:p>
        </p:txBody>
      </p:sp>
      <p:sp>
        <p:nvSpPr>
          <p:cNvPr id="2" name="TextBox 1">
            <a:extLst>
              <a:ext uri="{FF2B5EF4-FFF2-40B4-BE49-F238E27FC236}">
                <a16:creationId xmlns:a16="http://schemas.microsoft.com/office/drawing/2014/main" id="{0DE6958F-6F42-F6FE-F778-D6CF2404F8A6}"/>
              </a:ext>
            </a:extLst>
          </p:cNvPr>
          <p:cNvSpPr txBox="1"/>
          <p:nvPr/>
        </p:nvSpPr>
        <p:spPr>
          <a:xfrm>
            <a:off x="5885375" y="1605796"/>
            <a:ext cx="3239361" cy="892552"/>
          </a:xfrm>
          <a:prstGeom prst="rect">
            <a:avLst/>
          </a:prstGeom>
          <a:noFill/>
        </p:spPr>
        <p:txBody>
          <a:bodyPr wrap="square" rtlCol="0">
            <a:spAutoFit/>
          </a:bodyPr>
          <a:lstStyle/>
          <a:p>
            <a:pPr marL="171450" indent="-171450">
              <a:buFont typeface="Arial" panose="020B0604020202020204" pitchFamily="34" charset="0"/>
              <a:buChar char="•"/>
            </a:pPr>
            <a:r>
              <a:rPr lang="en-US" sz="1300" dirty="0"/>
              <a:t>Includes things such as medications, home health providers, therapy providers, mobility devices, and devices and supplies to maintain airway</a:t>
            </a:r>
          </a:p>
        </p:txBody>
      </p:sp>
      <p:sp>
        <p:nvSpPr>
          <p:cNvPr id="6" name="Slide Number Placeholder 5">
            <a:extLst>
              <a:ext uri="{FF2B5EF4-FFF2-40B4-BE49-F238E27FC236}">
                <a16:creationId xmlns:a16="http://schemas.microsoft.com/office/drawing/2014/main" id="{ECED311D-8ACD-DFBA-A473-8F5C63210759}"/>
              </a:ext>
            </a:extLst>
          </p:cNvPr>
          <p:cNvSpPr>
            <a:spLocks noGrp="1"/>
          </p:cNvSpPr>
          <p:nvPr>
            <p:ph type="sldNum" sz="quarter" idx="12"/>
          </p:nvPr>
        </p:nvSpPr>
        <p:spPr/>
        <p:txBody>
          <a:bodyPr/>
          <a:lstStyle/>
          <a:p>
            <a:fld id="{DBB69489-DF73-4A76-950F-93D686310CE9}" type="slidenum">
              <a:rPr lang="en-US" smtClean="0"/>
              <a:t>9</a:t>
            </a:fld>
            <a:endParaRPr lang="en-US"/>
          </a:p>
        </p:txBody>
      </p:sp>
    </p:spTree>
    <p:extLst>
      <p:ext uri="{BB962C8B-B14F-4D97-AF65-F5344CB8AC3E}">
        <p14:creationId xmlns:p14="http://schemas.microsoft.com/office/powerpoint/2010/main" val="1092713461"/>
      </p:ext>
    </p:extLst>
  </p:cSld>
  <p:clrMapOvr>
    <a:masterClrMapping/>
  </p:clrMapOvr>
</p:sld>
</file>

<file path=ppt/theme/theme1.xml><?xml version="1.0" encoding="utf-8"?>
<a:theme xmlns:a="http://schemas.openxmlformats.org/drawingml/2006/main" name="Office Theme">
  <a:themeElements>
    <a:clrScheme name="Personal">
      <a:dk1>
        <a:srgbClr val="000000"/>
      </a:dk1>
      <a:lt1>
        <a:srgbClr val="FFFFFF"/>
      </a:lt1>
      <a:dk2>
        <a:srgbClr val="44546A"/>
      </a:dk2>
      <a:lt2>
        <a:srgbClr val="E7E6E6"/>
      </a:lt2>
      <a:accent1>
        <a:srgbClr val="0064A4"/>
      </a:accent1>
      <a:accent2>
        <a:srgbClr val="FE6D6D"/>
      </a:accent2>
      <a:accent3>
        <a:srgbClr val="A5A5A5"/>
      </a:accent3>
      <a:accent4>
        <a:srgbClr val="5AC28A"/>
      </a:accent4>
      <a:accent5>
        <a:srgbClr val="5B9BD5"/>
      </a:accent5>
      <a:accent6>
        <a:srgbClr val="E9AA01"/>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A_BasicPowerpointTemplate (updated 01.20.2023)" id="{461A17CC-0F59-4A44-8EC0-726F570E15E8}" vid="{2C559F94-8515-42E6-A697-6C3CC1983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D2CA7BC8BD7D408B7BC4EF787667DB" ma:contentTypeVersion="11" ma:contentTypeDescription="Create a new document." ma:contentTypeScope="" ma:versionID="3614db7316bb894fe78074b3adfa341c">
  <xsd:schema xmlns:xsd="http://www.w3.org/2001/XMLSchema" xmlns:xs="http://www.w3.org/2001/XMLSchema" xmlns:p="http://schemas.microsoft.com/office/2006/metadata/properties" xmlns:ns2="e67b1012-496e-4734-a1be-467c30f8dffb" xmlns:ns3="4d84fda0-3f44-4786-a3a9-3d964c410792" targetNamespace="http://schemas.microsoft.com/office/2006/metadata/properties" ma:root="true" ma:fieldsID="baa4adf0ca2c5b7105ce9dccf2c86184" ns2:_="" ns3:_="">
    <xsd:import namespace="e67b1012-496e-4734-a1be-467c30f8dffb"/>
    <xsd:import namespace="4d84fda0-3f44-4786-a3a9-3d964c41079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b1012-496e-4734-a1be-467c30f8d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e87a64-7d78-4ce3-a736-21d6e97503f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84fda0-3f44-4786-a3a9-3d964c41079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5aa956-3433-471e-9ef6-cc058c5756e9}" ma:internalName="TaxCatchAll" ma:showField="CatchAllData" ma:web="4d84fda0-3f44-4786-a3a9-3d964c4107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67b1012-496e-4734-a1be-467c30f8dffb">
      <Terms xmlns="http://schemas.microsoft.com/office/infopath/2007/PartnerControls"/>
    </lcf76f155ced4ddcb4097134ff3c332f>
    <TaxCatchAll xmlns="4d84fda0-3f44-4786-a3a9-3d964c410792" xsi:nil="true"/>
  </documentManagement>
</p:properties>
</file>

<file path=customXml/itemProps1.xml><?xml version="1.0" encoding="utf-8"?>
<ds:datastoreItem xmlns:ds="http://schemas.openxmlformats.org/officeDocument/2006/customXml" ds:itemID="{DF7E6054-F932-4F20-8D42-84E868083086}">
  <ds:schemaRefs>
    <ds:schemaRef ds:uri="http://schemas.microsoft.com/sharepoint/v3/contenttype/forms"/>
  </ds:schemaRefs>
</ds:datastoreItem>
</file>

<file path=customXml/itemProps2.xml><?xml version="1.0" encoding="utf-8"?>
<ds:datastoreItem xmlns:ds="http://schemas.openxmlformats.org/officeDocument/2006/customXml" ds:itemID="{C948EE50-8BAE-4185-97B3-D44723BF2592}"/>
</file>

<file path=customXml/itemProps3.xml><?xml version="1.0" encoding="utf-8"?>
<ds:datastoreItem xmlns:ds="http://schemas.openxmlformats.org/officeDocument/2006/customXml" ds:itemID="{23D0FBB1-D7ED-46CC-B42F-7812B9AD9498}">
  <ds:schemaRef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2e3cf38e-c787-415d-bf24-0c755eb14653"/>
    <ds:schemaRef ds:uri="http://schemas.microsoft.com/office/2006/metadata/properties"/>
    <ds:schemaRef ds:uri="http://purl.org/dc/dcmitype/"/>
    <ds:schemaRef ds:uri="d39d5fe0-d6d6-44b4-a175-6c8e91be63e1"/>
    <ds:schemaRef ds:uri="http://schemas.microsoft.com/sharepoint/v3"/>
    <ds:schemaRef ds:uri="http://www.w3.org/XML/1998/namespace"/>
    <ds:schemaRef ds:uri="http://purl.org/dc/terms/"/>
  </ds:schemaRefs>
</ds:datastoreItem>
</file>

<file path=docMetadata/LabelInfo.xml><?xml version="1.0" encoding="utf-8"?>
<clbl:labelList xmlns:clbl="http://schemas.microsoft.com/office/2020/mipLabelMetadata">
  <clbl:label id="{fa98e028-f401-4b3e-a75a-76893fc4ef4f}" enabled="0" method="" siteId="{fa98e028-f401-4b3e-a75a-76893fc4ef4f}" removed="1"/>
</clbl:labelList>
</file>

<file path=docProps/app.xml><?xml version="1.0" encoding="utf-8"?>
<Properties xmlns="http://schemas.openxmlformats.org/officeDocument/2006/extended-properties" xmlns:vt="http://schemas.openxmlformats.org/officeDocument/2006/docPropsVTypes">
  <Template>Office Theme</Template>
  <TotalTime>8974</TotalTime>
  <Words>7376</Words>
  <Application>Microsoft Office PowerPoint</Application>
  <PresentationFormat>Widescreen</PresentationFormat>
  <Paragraphs>853</Paragraphs>
  <Slides>60</Slides>
  <Notes>60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.AppleSystemUIFont</vt:lpstr>
      <vt:lpstr>Arial</vt:lpstr>
      <vt:lpstr>Calibri</vt:lpstr>
      <vt:lpstr>Calibri Light</vt:lpstr>
      <vt:lpstr>CalibriLight</vt:lpstr>
      <vt:lpstr>Courier New</vt:lpstr>
      <vt:lpstr>Franklin Gothic Book</vt:lpstr>
      <vt:lpstr>Helvetica Light</vt:lpstr>
      <vt:lpstr>Lato Light</vt:lpstr>
      <vt:lpstr>Roboto Medium</vt:lpstr>
      <vt:lpstr>Segoe UI</vt:lpstr>
      <vt:lpstr>Symbol</vt:lpstr>
      <vt:lpstr>Wingdings</vt:lpstr>
      <vt:lpstr>Office Theme</vt:lpstr>
      <vt:lpstr>Module 2 –  Care Coordination Training</vt:lpstr>
      <vt:lpstr>Background</vt:lpstr>
      <vt:lpstr>INTENDED AUDIENCE</vt:lpstr>
      <vt:lpstr>PowerPoint Presentation</vt:lpstr>
      <vt:lpstr>OBJECTIVES</vt:lpstr>
      <vt:lpstr>Effective Transition Planning</vt:lpstr>
      <vt:lpstr>Effective transition planning: Goals</vt:lpstr>
      <vt:lpstr>Effective Transition Planning: Best Practices</vt:lpstr>
      <vt:lpstr>Readiness Assessment – EXAMPLE of Key Components</vt:lpstr>
      <vt:lpstr>Effective Transition Planning: Best Practices</vt:lpstr>
      <vt:lpstr>EFFECTIVE TRANSITION PLANNING: KNOWLEDGE CHECK</vt:lpstr>
      <vt:lpstr>EFFECTIVE TRANSITION Planning: KNOWLEDGE CHECK Answers</vt:lpstr>
      <vt:lpstr>Available Services and Supports</vt:lpstr>
      <vt:lpstr>AVAILABLE SERVICES AND SUPPORTS: AN OVERVIEW</vt:lpstr>
      <vt:lpstr>AVAILABLE SERVICES AND SUPPORTS</vt:lpstr>
      <vt:lpstr>AVAILABLE SERVICES AND SUPPORTS</vt:lpstr>
      <vt:lpstr>AVAILABLE SERVICES AND SUPPORTS</vt:lpstr>
      <vt:lpstr>AVAILABLE SERVICES AND SUPPORTS</vt:lpstr>
      <vt:lpstr>AVAILABLE SERVICES AND SUPPORTS</vt:lpstr>
      <vt:lpstr>AVAILABLE SERVICES AND SUPPORTS</vt:lpstr>
      <vt:lpstr>iBudget Waiver – Additional Information</vt:lpstr>
      <vt:lpstr>Medical Foster Care – Additional Information</vt:lpstr>
      <vt:lpstr>AVAILABLE SERVICES AND SUPPORTS</vt:lpstr>
      <vt:lpstr>Available Services and Supports: Health Related Social Needs</vt:lpstr>
      <vt:lpstr>AVAILABLE SERVICES AND SUPPORTS: APPLICATION FOR CARE COORDINATORS</vt:lpstr>
      <vt:lpstr>AVAILABLE SERVICES AND SUPPORTS: SCENARIO</vt:lpstr>
      <vt:lpstr>AVAILABLE SERVICES AND SUPPORTS: SELF-REFLECTION</vt:lpstr>
      <vt:lpstr>Available Services and Supports: KNOWLEDGE CHECK</vt:lpstr>
      <vt:lpstr>Available Services and Supports: KNOWLEDGE CHECK Answers</vt:lpstr>
      <vt:lpstr>Your Liaising Role as a Care Coordinator in the Transition Planning Process</vt:lpstr>
      <vt:lpstr>Your Liaising Role as a Care Coordinator</vt:lpstr>
      <vt:lpstr>Promoting effective Coordination and Communication</vt:lpstr>
      <vt:lpstr>Your Liaising Role as a Care Coordinator</vt:lpstr>
      <vt:lpstr>Your Liaising Role as a Care Coordinator: Application</vt:lpstr>
      <vt:lpstr>Your Liaising Role as a Care Coordinator: SCENARIO</vt:lpstr>
      <vt:lpstr>Your Liaising Role as a Care Coordinator: SELF-REFLECTION</vt:lpstr>
      <vt:lpstr>Your Liaising Role as a Care Coordinator: KNOWLEDGE CHECK</vt:lpstr>
      <vt:lpstr>Your Liaising Role as a Care Coordinator: KNOWLEDGE CHECK Answers</vt:lpstr>
      <vt:lpstr>Removing Barriers to Community Integration</vt:lpstr>
      <vt:lpstr>Removing barriers to Community Integration: ASSESSING FOR BARRIERS</vt:lpstr>
      <vt:lpstr>Removing barriers to Community Integration</vt:lpstr>
      <vt:lpstr>Removing barriers to Community Integration: APPLICATION FOR CARE COORDINATORS</vt:lpstr>
      <vt:lpstr>Removing barriers to Community Integration: SCENARIO</vt:lpstr>
      <vt:lpstr>Removing barriers to Community Integration: SELF-REFLECTION</vt:lpstr>
      <vt:lpstr>Removing barriers to Community Integration: KNOWLEDGE CHECK</vt:lpstr>
      <vt:lpstr>Removing barriers to Community Integration: KNOWLEDGE CHECK Answers</vt:lpstr>
      <vt:lpstr>Putting it all in Practice – A Case Study</vt:lpstr>
      <vt:lpstr>Remember The Suarez Family </vt:lpstr>
      <vt:lpstr>Case Study: The Suarez Family</vt:lpstr>
      <vt:lpstr>CASE STUDY: The Suarez Family</vt:lpstr>
      <vt:lpstr>CASE STUDY: The Suarez Family – EXAMPLE CARE PLAN</vt:lpstr>
      <vt:lpstr>CASE STUDY: The Suarez Family – Example care Plan Cont’</vt:lpstr>
      <vt:lpstr>Case Study: The Suarez Family</vt:lpstr>
      <vt:lpstr>The Suarez Family</vt:lpstr>
      <vt:lpstr>Case Study: The Suarez Family</vt:lpstr>
      <vt:lpstr>Ongoing Services and Supports for Children Receiving PDN and their Families</vt:lpstr>
      <vt:lpstr>Case Study: The Suarez Family</vt:lpstr>
      <vt:lpstr>Conclusion</vt:lpstr>
      <vt:lpstr>Conclusion</vt:lpstr>
      <vt:lpstr>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terms:created xsi:type="dcterms:W3CDTF">2023-10-30T15:27:50Z</dcterms:created>
  <dcterms:modified xsi:type="dcterms:W3CDTF">2024-06-28T20:35:57Z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0x010100D6D2CA7BC8BD7D408B7BC4EF787667DB</vt:lpwstr>
  </property>
  <property fmtid="{D5CDD505-2E9C-101B-9397-08002B2CF9AE}" pid="3" name="Order">
    <vt:r8>312100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