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8"/>
  </p:notesMasterIdLst>
  <p:sldIdLst>
    <p:sldId id="258" r:id="rId6"/>
    <p:sldId id="262" r:id="rId7"/>
    <p:sldId id="261" r:id="rId8"/>
    <p:sldId id="338" r:id="rId9"/>
    <p:sldId id="327" r:id="rId10"/>
    <p:sldId id="340" r:id="rId11"/>
    <p:sldId id="339" r:id="rId12"/>
    <p:sldId id="337" r:id="rId13"/>
    <p:sldId id="328" r:id="rId14"/>
    <p:sldId id="329" r:id="rId15"/>
    <p:sldId id="330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2" autoAdjust="0"/>
  </p:normalViewPr>
  <p:slideViewPr>
    <p:cSldViewPr snapToGrid="0">
      <p:cViewPr varScale="1">
        <p:scale>
          <a:sx n="102" d="100"/>
          <a:sy n="102" d="100"/>
        </p:scale>
        <p:origin x="8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2E934-5876-4D6B-A273-63C61A05D2F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BED89-312A-4C45-AB5C-628825485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blue and red object&#10;&#10;Description automatically generated">
            <a:extLst>
              <a:ext uri="{FF2B5EF4-FFF2-40B4-BE49-F238E27FC236}">
                <a16:creationId xmlns:a16="http://schemas.microsoft.com/office/drawing/2014/main" id="{C0E6B88F-AB85-9B25-1AE4-CF1213C687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Picture 14" descr="A white and black logo with a red line and a black background&#10;&#10;Description automatically generated">
            <a:extLst>
              <a:ext uri="{FF2B5EF4-FFF2-40B4-BE49-F238E27FC236}">
                <a16:creationId xmlns:a16="http://schemas.microsoft.com/office/drawing/2014/main" id="{AA30B27B-AF35-8FFD-AD95-A5E3E1210A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105" y="4879571"/>
            <a:ext cx="4721358" cy="1784673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6DA5470E-A63A-A163-B15F-9F00FDD3D0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753" y="1080017"/>
            <a:ext cx="6934200" cy="12059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4DF1A691-3894-9A7F-A2D8-E7B0750DA46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1013" y="2285478"/>
            <a:ext cx="6069012" cy="7826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2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red and blue corner with white background&#10;&#10;Description automatically generated">
            <a:extLst>
              <a:ext uri="{FF2B5EF4-FFF2-40B4-BE49-F238E27FC236}">
                <a16:creationId xmlns:a16="http://schemas.microsoft.com/office/drawing/2014/main" id="{F01E8274-5677-ECF8-D1EE-F940C4B685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236CC9-8EC4-836B-D16B-F2070876AC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3779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87AE6-F080-2B7D-7A79-A0C148BE395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578279"/>
            <a:ext cx="10515600" cy="45986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  <a:latin typeface="+mn-lt"/>
              </a:defRPr>
            </a:lvl1pPr>
            <a:lvl2pPr>
              <a:defRPr sz="2800">
                <a:solidFill>
                  <a:schemeClr val="accent1"/>
                </a:solidFill>
                <a:latin typeface="+mn-lt"/>
              </a:defRPr>
            </a:lvl2pPr>
            <a:lvl3pPr>
              <a:defRPr sz="2800">
                <a:solidFill>
                  <a:schemeClr val="accent1"/>
                </a:solidFill>
                <a:latin typeface="+mn-lt"/>
              </a:defRPr>
            </a:lvl3pPr>
            <a:lvl4pPr>
              <a:defRPr sz="2800">
                <a:solidFill>
                  <a:schemeClr val="accent1"/>
                </a:solidFill>
                <a:latin typeface="+mn-lt"/>
              </a:defRPr>
            </a:lvl4pPr>
            <a:lvl5pPr>
              <a:defRPr sz="28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66A8A-3147-CB7B-807F-00213483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F95351-F0F3-43AD-BDC1-59D856EBAC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blue and red logo with a heartbeat line&#10;&#10;Description automatically generated">
            <a:extLst>
              <a:ext uri="{FF2B5EF4-FFF2-40B4-BE49-F238E27FC236}">
                <a16:creationId xmlns:a16="http://schemas.microsoft.com/office/drawing/2014/main" id="{51D1A50D-96E2-C1C5-C856-43C5F0BBAB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7" y="6215792"/>
            <a:ext cx="1797896" cy="67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6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blue and red object&#10;&#10;Description automatically generated">
            <a:extLst>
              <a:ext uri="{FF2B5EF4-FFF2-40B4-BE49-F238E27FC236}">
                <a16:creationId xmlns:a16="http://schemas.microsoft.com/office/drawing/2014/main" id="{C0E6B88F-AB85-9B25-1AE4-CF1213C687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7F335DE-7FC3-DEDA-F0CC-C5966AD6F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1683644"/>
            <a:ext cx="67665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pic>
        <p:nvPicPr>
          <p:cNvPr id="15" name="Picture 14" descr="A white and black logo with a red line and a black background&#10;&#10;Description automatically generated">
            <a:extLst>
              <a:ext uri="{FF2B5EF4-FFF2-40B4-BE49-F238E27FC236}">
                <a16:creationId xmlns:a16="http://schemas.microsoft.com/office/drawing/2014/main" id="{AA30B27B-AF35-8FFD-AD95-A5E3E1210A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937" y="5744095"/>
            <a:ext cx="2645525" cy="10000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F4AE7A-61B5-8365-D37E-788EDC47C945}"/>
              </a:ext>
            </a:extLst>
          </p:cNvPr>
          <p:cNvSpPr txBox="1"/>
          <p:nvPr userDrawn="1"/>
        </p:nvSpPr>
        <p:spPr>
          <a:xfrm>
            <a:off x="9695329" y="4009896"/>
            <a:ext cx="2461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@AHCA_FL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@AHCAFLORIDA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FLORIDA AGENCY FOR HEALTH CARE ADMINISTRATION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FLORIDA AGENCY FOR HEALTH CARE ADMINISTRATION</a:t>
            </a:r>
          </a:p>
          <a:p>
            <a:endParaRPr lang="en-US" sz="1200" dirty="0"/>
          </a:p>
        </p:txBody>
      </p:sp>
      <p:pic>
        <p:nvPicPr>
          <p:cNvPr id="3" name="Picture 2" descr="A white x on a black background&#10;&#10;Description automatically generated">
            <a:extLst>
              <a:ext uri="{FF2B5EF4-FFF2-40B4-BE49-F238E27FC236}">
                <a16:creationId xmlns:a16="http://schemas.microsoft.com/office/drawing/2014/main" id="{4CEB2A1A-317B-79C0-8D15-BC8E0D94B0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570" y="3989716"/>
            <a:ext cx="273001" cy="273001"/>
          </a:xfrm>
          <a:prstGeom prst="rect">
            <a:avLst/>
          </a:prstGeom>
        </p:spPr>
      </p:pic>
      <p:pic>
        <p:nvPicPr>
          <p:cNvPr id="4" name="Picture 3" descr="A logo of a camera&#10;&#10;Description automatically generated">
            <a:extLst>
              <a:ext uri="{FF2B5EF4-FFF2-40B4-BE49-F238E27FC236}">
                <a16:creationId xmlns:a16="http://schemas.microsoft.com/office/drawing/2014/main" id="{CA354FFF-DBEE-683E-9CB0-68D8BFA370A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258" y="4338917"/>
            <a:ext cx="336177" cy="336177"/>
          </a:xfrm>
          <a:prstGeom prst="rect">
            <a:avLst/>
          </a:prstGeom>
        </p:spPr>
      </p:pic>
      <p:pic>
        <p:nvPicPr>
          <p:cNvPr id="5" name="Picture 4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969E481B-4E38-6E1B-BDF6-255ABE8B4DC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533" y="5351928"/>
            <a:ext cx="349626" cy="349626"/>
          </a:xfrm>
          <a:prstGeom prst="rect">
            <a:avLst/>
          </a:prstGeom>
        </p:spPr>
      </p:pic>
      <p:pic>
        <p:nvPicPr>
          <p:cNvPr id="6" name="Picture 5" descr="A white letter f on a black background&#10;&#10;Description automatically generated">
            <a:extLst>
              <a:ext uri="{FF2B5EF4-FFF2-40B4-BE49-F238E27FC236}">
                <a16:creationId xmlns:a16="http://schemas.microsoft.com/office/drawing/2014/main" id="{E53EF235-3A9E-3006-1BCC-8732A6842C2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743" y="4774721"/>
            <a:ext cx="385588" cy="38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3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6E0691F9-FC2F-C7FF-4578-EA9409712F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FFC6BA-1691-9706-6C77-EFB75E0791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5513" y="3914020"/>
            <a:ext cx="11039302" cy="1047403"/>
          </a:xfrm>
        </p:spPr>
        <p:txBody>
          <a:bodyPr anchor="b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BFE64-E651-C5CF-C11D-A8AF06BA752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5095700"/>
            <a:ext cx="9144000" cy="511233"/>
          </a:xfrm>
        </p:spPr>
        <p:txBody>
          <a:bodyPr>
            <a:normAutofit/>
          </a:bodyPr>
          <a:lstStyle>
            <a:lvl1pPr marL="0" indent="0" algn="ctr">
              <a:buNone/>
              <a:defRPr sz="2400" b="1" spc="300">
                <a:solidFill>
                  <a:schemeClr val="accent6"/>
                </a:solidFill>
                <a:latin typeface="Montserrat" panose="00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E45B0A9-4D22-3D4A-C4B9-0F75BAF284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055" y="603354"/>
            <a:ext cx="3109887" cy="31098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312B6DE-A3AB-36DA-C19C-46D5E52EB08F}"/>
              </a:ext>
            </a:extLst>
          </p:cNvPr>
          <p:cNvSpPr/>
          <p:nvPr userDrawn="1"/>
        </p:nvSpPr>
        <p:spPr>
          <a:xfrm>
            <a:off x="-74816" y="0"/>
            <a:ext cx="12327776" cy="124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43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d and blue corner with white background&#10;&#10;Description automatically generated">
            <a:extLst>
              <a:ext uri="{FF2B5EF4-FFF2-40B4-BE49-F238E27FC236}">
                <a16:creationId xmlns:a16="http://schemas.microsoft.com/office/drawing/2014/main" id="{0C149C9C-7F64-AA46-D059-4860053255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16190-0D1C-4117-CD30-1E28A7960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05136" y="64162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Oswald Medium" panose="00000600000000000000" pitchFamily="2" charset="0"/>
              </a:defRPr>
            </a:lvl1pPr>
          </a:lstStyle>
          <a:p>
            <a:fld id="{5A68C8F6-068F-4EE4-84A9-A78DF482E6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red logo with a heartbeat line&#10;&#10;Description automatically generated">
            <a:extLst>
              <a:ext uri="{FF2B5EF4-FFF2-40B4-BE49-F238E27FC236}">
                <a16:creationId xmlns:a16="http://schemas.microsoft.com/office/drawing/2014/main" id="{5B2B0C2B-E9AF-9F88-C6F7-1BDC20A010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7" y="6215792"/>
            <a:ext cx="1797896" cy="679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445891-4A76-06AD-7098-0E11BF998FE8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6"/>
            <a:ext cx="10515600" cy="103779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Oswald Medium" panose="00000600000000000000" pitchFamily="50" charset="0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6CEB4A-93FB-ECE9-009A-A0AD09934399}"/>
              </a:ext>
            </a:extLst>
          </p:cNvPr>
          <p:cNvSpPr txBox="1">
            <a:spLocks/>
          </p:cNvSpPr>
          <p:nvPr userDrawn="1"/>
        </p:nvSpPr>
        <p:spPr>
          <a:xfrm>
            <a:off x="838200" y="1578279"/>
            <a:ext cx="10515600" cy="459868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1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accent1"/>
          </a:solidFill>
          <a:latin typeface="Oswald Medium" panose="000006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D492A7-0BB6-9BAA-D3E7-B236AE27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Clot and Pulmonary Embolism Policy (BCPEP)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226F0-DE45-65DC-A8CD-323CB3796BB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0753" y="3647553"/>
            <a:ext cx="6069012" cy="782638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>
                <a:solidFill>
                  <a:schemeClr val="accent2"/>
                </a:solidFill>
                <a:latin typeface="Montserrat Thin" panose="020F0502020204030204" pitchFamily="2" charset="0"/>
              </a:rPr>
              <a:t>October 31, 2024</a:t>
            </a:r>
          </a:p>
          <a:p>
            <a:pPr marL="0" indent="0" algn="ctr">
              <a:buNone/>
            </a:pPr>
            <a:r>
              <a:rPr lang="en-US" sz="1600" dirty="0">
                <a:solidFill>
                  <a:schemeClr val="accent2"/>
                </a:solidFill>
                <a:latin typeface="Montserrat Thin" panose="020F0502020204030204" pitchFamily="2" charset="0"/>
              </a:rPr>
              <a:t>This meeting is being recorded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05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7363"/>
            <a:ext cx="10515600" cy="1037790"/>
          </a:xfrm>
        </p:spPr>
        <p:txBody>
          <a:bodyPr/>
          <a:lstStyle/>
          <a:p>
            <a:r>
              <a:rPr lang="en-US" dirty="0"/>
              <a:t>Next Steps </a:t>
            </a:r>
          </a:p>
        </p:txBody>
      </p:sp>
    </p:spTree>
    <p:extLst>
      <p:ext uri="{BB962C8B-B14F-4D97-AF65-F5344CB8AC3E}">
        <p14:creationId xmlns:p14="http://schemas.microsoft.com/office/powerpoint/2010/main" val="2560653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1210"/>
            <a:ext cx="10515600" cy="1037790"/>
          </a:xfrm>
        </p:spPr>
        <p:txBody>
          <a:bodyPr/>
          <a:lstStyle/>
          <a:p>
            <a:r>
              <a:rPr lang="en-US" dirty="0"/>
              <a:t>Adjournment  </a:t>
            </a:r>
          </a:p>
        </p:txBody>
      </p:sp>
    </p:spTree>
    <p:extLst>
      <p:ext uri="{BB962C8B-B14F-4D97-AF65-F5344CB8AC3E}">
        <p14:creationId xmlns:p14="http://schemas.microsoft.com/office/powerpoint/2010/main" val="184451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E014E2-0887-9BA1-CCF2-1A594484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2817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CF734-466C-B0DB-5C26-1EB712E8A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61E787-57A9-17BF-5827-0767494F0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061" y="58189"/>
            <a:ext cx="5007878" cy="612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5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4844-9FC9-6BD3-F750-D35BD7C4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2910105"/>
            <a:ext cx="11144250" cy="1037790"/>
          </a:xfrm>
        </p:spPr>
        <p:txBody>
          <a:bodyPr/>
          <a:lstStyle/>
          <a:p>
            <a:r>
              <a:rPr lang="en-US" dirty="0"/>
              <a:t>Call to Order, Welcome, and Roll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BA33B-FF69-B54D-CD86-9CCEED20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9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62E0-DEA4-53DB-2477-328437747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1026"/>
            <a:ext cx="10515600" cy="1037790"/>
          </a:xfrm>
        </p:spPr>
        <p:txBody>
          <a:bodyPr/>
          <a:lstStyle/>
          <a:p>
            <a:r>
              <a:rPr lang="en-US" dirty="0"/>
              <a:t>BCPEP Policy</a:t>
            </a:r>
            <a:br>
              <a:rPr lang="en-US" dirty="0"/>
            </a:br>
            <a:r>
              <a:rPr lang="en-US" dirty="0"/>
              <a:t>Report Review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9183D-E657-7400-F58E-D1B18F43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75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7576"/>
            <a:ext cx="10515600" cy="1037790"/>
          </a:xfrm>
        </p:spPr>
        <p:txBody>
          <a:bodyPr/>
          <a:lstStyle/>
          <a:p>
            <a:r>
              <a:rPr lang="en-US" dirty="0"/>
              <a:t>Report Draft</a:t>
            </a:r>
            <a:br>
              <a:rPr lang="en-US" dirty="0"/>
            </a:br>
            <a:r>
              <a:rPr lang="en-US" dirty="0"/>
              <a:t>Workgroup Discussion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68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7363"/>
            <a:ext cx="10515600" cy="1037790"/>
          </a:xfrm>
        </p:spPr>
        <p:txBody>
          <a:bodyPr/>
          <a:lstStyle/>
          <a:p>
            <a:r>
              <a:rPr lang="en-US" dirty="0"/>
              <a:t>Lunch </a:t>
            </a:r>
          </a:p>
        </p:txBody>
      </p:sp>
    </p:spTree>
    <p:extLst>
      <p:ext uri="{BB962C8B-B14F-4D97-AF65-F5344CB8AC3E}">
        <p14:creationId xmlns:p14="http://schemas.microsoft.com/office/powerpoint/2010/main" val="417573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0863"/>
            <a:ext cx="10515600" cy="1037790"/>
          </a:xfrm>
        </p:spPr>
        <p:txBody>
          <a:bodyPr/>
          <a:lstStyle/>
          <a:p>
            <a:r>
              <a:rPr lang="en-US" dirty="0"/>
              <a:t>Report Draft</a:t>
            </a:r>
            <a:br>
              <a:rPr lang="en-US" dirty="0"/>
            </a:br>
            <a:r>
              <a:rPr lang="en-US" dirty="0"/>
              <a:t>Workgroup Discussion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062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1949"/>
            <a:ext cx="10515600" cy="1037790"/>
          </a:xfrm>
        </p:spPr>
        <p:txBody>
          <a:bodyPr/>
          <a:lstStyle/>
          <a:p>
            <a:r>
              <a:rPr lang="en-US" dirty="0"/>
              <a:t>Public Comments </a:t>
            </a:r>
          </a:p>
        </p:txBody>
      </p:sp>
    </p:spTree>
    <p:extLst>
      <p:ext uri="{BB962C8B-B14F-4D97-AF65-F5344CB8AC3E}">
        <p14:creationId xmlns:p14="http://schemas.microsoft.com/office/powerpoint/2010/main" val="2619567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5961"/>
            <a:ext cx="10515600" cy="1037790"/>
          </a:xfrm>
        </p:spPr>
        <p:txBody>
          <a:bodyPr/>
          <a:lstStyle/>
          <a:p>
            <a:r>
              <a:rPr lang="en-US" dirty="0"/>
              <a:t>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893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HCA PP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05C"/>
      </a:accent1>
      <a:accent2>
        <a:srgbClr val="CD1041"/>
      </a:accent2>
      <a:accent3>
        <a:srgbClr val="C8C8C8"/>
      </a:accent3>
      <a:accent4>
        <a:srgbClr val="004FA2"/>
      </a:accent4>
      <a:accent5>
        <a:srgbClr val="0079FE"/>
      </a:accent5>
      <a:accent6>
        <a:srgbClr val="F25C83"/>
      </a:accent6>
      <a:hlink>
        <a:srgbClr val="2E94FF"/>
      </a:hlink>
      <a:folHlink>
        <a:srgbClr val="7030A0"/>
      </a:folHlink>
    </a:clrScheme>
    <a:fontScheme name="Custom 2">
      <a:majorFont>
        <a:latin typeface="Oswald Medium"/>
        <a:ea typeface=""/>
        <a:cs typeface=""/>
      </a:majorFont>
      <a:minorFont>
        <a:latin typeface="Ap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D16AAE1-BF05-4DFB-99BF-A7C71BFE440F}" vid="{3DC09D3A-19CE-4E7E-8B6A-3F7C0B898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07FC50278E654787415EF7B04B8638" ma:contentTypeVersion="20" ma:contentTypeDescription="Create a new document." ma:contentTypeScope="" ma:versionID="262ad8d50655e70271bf260b4af89833">
  <xsd:schema xmlns:xsd="http://www.w3.org/2001/XMLSchema" xmlns:xs="http://www.w3.org/2001/XMLSchema" xmlns:p="http://schemas.microsoft.com/office/2006/metadata/properties" xmlns:ns2="de03dd48-6c4b-47a9-99c6-d8657290bad1" xmlns:ns3="afaa2f9c-2f3f-4f07-8a13-9159dd1eee14" targetNamespace="http://schemas.microsoft.com/office/2006/metadata/properties" ma:root="true" ma:fieldsID="640215c10400e701cbe4e1c59b8bdf0b" ns2:_="" ns3:_="">
    <xsd:import namespace="de03dd48-6c4b-47a9-99c6-d8657290bad1"/>
    <xsd:import namespace="afaa2f9c-2f3f-4f07-8a13-9159dd1eee1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3dd48-6c4b-47a9-99c6-d8657290bad1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aa2f9c-2f3f-4f07-8a13-9159dd1ee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PersistId xmlns="de03dd48-6c4b-47a9-99c6-d8657290bad1" xsi:nil="true"/>
    <_dlc_DocId xmlns="de03dd48-6c4b-47a9-99c6-d8657290bad1">AHCA2017-1050484017-61</_dlc_DocId>
    <_dlc_DocIdUrl xmlns="de03dd48-6c4b-47a9-99c6-d8657290bad1">
      <Url>https://portal.ahca.myflorida.com/mmd/_layouts/15/DocIdRedir.aspx?ID=AHCA2017-1050484017-61</Url>
      <Description>AHCA2017-1050484017-61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85736B-DD15-4B92-9D8D-549699A8F24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D96A5E3-6FF9-4F53-9966-8702BAA320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03dd48-6c4b-47a9-99c6-d8657290bad1"/>
    <ds:schemaRef ds:uri="afaa2f9c-2f3f-4f07-8a13-9159dd1ee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F300BA-9EC7-4FB1-9C9E-B3A2EE8D89B1}">
  <ds:schemaRefs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afaa2f9c-2f3f-4f07-8a13-9159dd1eee14"/>
    <ds:schemaRef ds:uri="de03dd48-6c4b-47a9-99c6-d8657290ba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BBDC4170-1ABA-4FE7-94DD-E0BD189144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58</Words>
  <Application>Microsoft Office PowerPoint</Application>
  <PresentationFormat>Widescreen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Calibri</vt:lpstr>
      <vt:lpstr>Montserrat</vt:lpstr>
      <vt:lpstr>Montserrat Thin</vt:lpstr>
      <vt:lpstr>Oswald Medium</vt:lpstr>
      <vt:lpstr>Office Theme</vt:lpstr>
      <vt:lpstr>Blood Clot and Pulmonary Embolism Policy (BCPEP)</vt:lpstr>
      <vt:lpstr>PowerPoint Presentation</vt:lpstr>
      <vt:lpstr>Call to Order, Welcome, and Roll Call</vt:lpstr>
      <vt:lpstr>BCPEP Policy Report Review </vt:lpstr>
      <vt:lpstr>Report Draft Workgroup Discussion </vt:lpstr>
      <vt:lpstr>Lunch </vt:lpstr>
      <vt:lpstr>Report Draft Workgroup Discussion </vt:lpstr>
      <vt:lpstr>Public Comments </vt:lpstr>
      <vt:lpstr>Meeting Summary</vt:lpstr>
      <vt:lpstr>Next Steps </vt:lpstr>
      <vt:lpstr>Adjournment  </vt:lpstr>
      <vt:lpstr>THANK YOU</vt:lpstr>
    </vt:vector>
  </TitlesOfParts>
  <Company>Agency For Health Care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Terry</dc:creator>
  <cp:lastModifiedBy>Bustos, Jaime</cp:lastModifiedBy>
  <cp:revision>24</cp:revision>
  <dcterms:created xsi:type="dcterms:W3CDTF">2023-01-23T20:17:03Z</dcterms:created>
  <dcterms:modified xsi:type="dcterms:W3CDTF">2024-10-23T21:25:08Z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0x0101004A07FC50278E654787415EF7B04B8638</vt:lpwstr>
  </property>
  <property fmtid="{D5CDD505-2E9C-101B-9397-08002B2CF9AE}" pid="3" name="_dlc_DocIdItemGuid">
    <vt:lpwstr>e70abbec-0668-49ce-8c1e-72a1714b7001</vt:lpwstr>
  </property>
</Properties>
</file>