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8.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82"/>
  </p:notesMasterIdLst>
  <p:sldIdLst>
    <p:sldId id="273" r:id="rId6"/>
    <p:sldId id="271" r:id="rId7"/>
    <p:sldId id="315" r:id="rId8"/>
    <p:sldId id="322" r:id="rId9"/>
    <p:sldId id="326" r:id="rId10"/>
    <p:sldId id="338" r:id="rId11"/>
    <p:sldId id="531" r:id="rId12"/>
    <p:sldId id="1161" r:id="rId13"/>
    <p:sldId id="2145707841" r:id="rId14"/>
    <p:sldId id="2145707842" r:id="rId15"/>
    <p:sldId id="1184" r:id="rId16"/>
    <p:sldId id="1201" r:id="rId17"/>
    <p:sldId id="1215" r:id="rId18"/>
    <p:sldId id="1219" r:id="rId19"/>
    <p:sldId id="610" r:id="rId20"/>
    <p:sldId id="1385" r:id="rId21"/>
    <p:sldId id="1164" r:id="rId22"/>
    <p:sldId id="1079" r:id="rId23"/>
    <p:sldId id="1084" r:id="rId24"/>
    <p:sldId id="1460" r:id="rId25"/>
    <p:sldId id="1259" r:id="rId26"/>
    <p:sldId id="1455" r:id="rId27"/>
    <p:sldId id="1402" r:id="rId28"/>
    <p:sldId id="2145707843" r:id="rId29"/>
    <p:sldId id="1386" r:id="rId30"/>
    <p:sldId id="2145707844" r:id="rId31"/>
    <p:sldId id="2145707845" r:id="rId32"/>
    <p:sldId id="331" r:id="rId33"/>
    <p:sldId id="256" r:id="rId34"/>
    <p:sldId id="257" r:id="rId35"/>
    <p:sldId id="258" r:id="rId36"/>
    <p:sldId id="259" r:id="rId37"/>
    <p:sldId id="260" r:id="rId38"/>
    <p:sldId id="261" r:id="rId39"/>
    <p:sldId id="262" r:id="rId40"/>
    <p:sldId id="263" r:id="rId41"/>
    <p:sldId id="264" r:id="rId42"/>
    <p:sldId id="265" r:id="rId43"/>
    <p:sldId id="266" r:id="rId44"/>
    <p:sldId id="267" r:id="rId45"/>
    <p:sldId id="268" r:id="rId46"/>
    <p:sldId id="269" r:id="rId47"/>
    <p:sldId id="270" r:id="rId48"/>
    <p:sldId id="335" r:id="rId49"/>
    <p:sldId id="272" r:id="rId50"/>
    <p:sldId id="336" r:id="rId51"/>
    <p:sldId id="274" r:id="rId52"/>
    <p:sldId id="275"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98" r:id="rId76"/>
    <p:sldId id="327" r:id="rId77"/>
    <p:sldId id="337" r:id="rId78"/>
    <p:sldId id="328" r:id="rId79"/>
    <p:sldId id="329" r:id="rId80"/>
    <p:sldId id="33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6357" autoAdjust="0"/>
  </p:normalViewPr>
  <p:slideViewPr>
    <p:cSldViewPr snapToGrid="0">
      <p:cViewPr>
        <p:scale>
          <a:sx n="83" d="100"/>
          <a:sy n="83" d="100"/>
        </p:scale>
        <p:origin x="58" y="99"/>
      </p:cViewPr>
      <p:guideLst/>
    </p:cSldViewPr>
  </p:slideViewPr>
  <p:outlineViewPr>
    <p:cViewPr>
      <p:scale>
        <a:sx n="33" d="100"/>
        <a:sy n="33" d="100"/>
      </p:scale>
      <p:origin x="0" y="-12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2E934-5876-4D6B-A273-63C61A05D2FD}"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BED89-312A-4C45-AB5C-628825485B58}" type="slidenum">
              <a:rPr lang="en-US" smtClean="0"/>
              <a:t>‹#›</a:t>
            </a:fld>
            <a:endParaRPr lang="en-US"/>
          </a:p>
        </p:txBody>
      </p:sp>
    </p:spTree>
    <p:extLst>
      <p:ext uri="{BB962C8B-B14F-4D97-AF65-F5344CB8AC3E}">
        <p14:creationId xmlns:p14="http://schemas.microsoft.com/office/powerpoint/2010/main" val="404380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xfrm>
            <a:off x="406400" y="696913"/>
            <a:ext cx="6197600" cy="3486150"/>
          </a:xfrm>
          <a:ln/>
        </p:spPr>
      </p:sp>
      <p:sp>
        <p:nvSpPr>
          <p:cNvPr id="624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66086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AdvTT1778526c"/>
              </a:rPr>
              <a:t>Our constructed model based on the Dutch healthcare setting demonstrates a substantial health</a:t>
            </a:r>
          </a:p>
          <a:p>
            <a:pPr algn="l"/>
            <a:r>
              <a:rPr lang="en-US" sz="1800" b="0" i="0" u="none" strike="noStrike" baseline="0" dirty="0">
                <a:solidFill>
                  <a:srgbClr val="231F20"/>
                </a:solidFill>
                <a:latin typeface="AdvTT1778526c"/>
              </a:rPr>
              <a:t>gain when CTEPH is diagnosed earlier. According to Dutch health economic standards, additional costs</a:t>
            </a:r>
          </a:p>
          <a:p>
            <a:pPr algn="l"/>
            <a:r>
              <a:rPr lang="en-US" sz="1800" b="0" i="0" u="none" strike="noStrike" baseline="0" dirty="0">
                <a:solidFill>
                  <a:srgbClr val="231F20"/>
                </a:solidFill>
                <a:latin typeface="AdvTT1778526c"/>
              </a:rPr>
              <a:t>remain below the deemed acceptable limit of EUR 50000/QALY for the particular disease burden. This</a:t>
            </a:r>
          </a:p>
          <a:p>
            <a:pPr algn="l"/>
            <a:r>
              <a:rPr lang="en-US" sz="1800" b="0" i="0" u="none" strike="noStrike" baseline="0" dirty="0">
                <a:solidFill>
                  <a:srgbClr val="231F20"/>
                </a:solidFill>
                <a:latin typeface="AdvTT1778526c"/>
              </a:rPr>
              <a:t>model can be used for evaluating cost-effectiveness of diagnostic strategies aimed at reducing the</a:t>
            </a:r>
          </a:p>
          <a:p>
            <a:pPr algn="l"/>
            <a:r>
              <a:rPr lang="en-US" sz="1800" b="0" i="0" u="none" strike="noStrike" baseline="0" dirty="0">
                <a:solidFill>
                  <a:srgbClr val="231F20"/>
                </a:solidFill>
                <a:latin typeface="AdvTT1778526c"/>
              </a:rPr>
              <a:t>diagnostic delay.</a:t>
            </a:r>
            <a:endParaRPr lang="en-US" dirty="0"/>
          </a:p>
        </p:txBody>
      </p:sp>
      <p:sp>
        <p:nvSpPr>
          <p:cNvPr id="4" name="Slide Number Placeholder 3"/>
          <p:cNvSpPr>
            <a:spLocks noGrp="1"/>
          </p:cNvSpPr>
          <p:nvPr>
            <p:ph type="sldNum" sz="quarter" idx="5"/>
          </p:nvPr>
        </p:nvSpPr>
        <p:spPr/>
        <p:txBody>
          <a:bodyPr/>
          <a:lstStyle/>
          <a:p>
            <a:pPr>
              <a:defRPr/>
            </a:pPr>
            <a:fld id="{C8D4DE65-0430-463A-8603-E213BCE1952B}" type="slidenum">
              <a:rPr lang="en-US" smtClean="0"/>
              <a:pPr>
                <a:defRPr/>
              </a:pPr>
              <a:t>26</a:t>
            </a:fld>
            <a:endParaRPr lang="en-US"/>
          </a:p>
        </p:txBody>
      </p:sp>
    </p:spTree>
    <p:extLst>
      <p:ext uri="{BB962C8B-B14F-4D97-AF65-F5344CB8AC3E}">
        <p14:creationId xmlns:p14="http://schemas.microsoft.com/office/powerpoint/2010/main" val="1054261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ee460ee4"/>
              </a:rPr>
              <a:t>CTEPH was associated with large societal costs related to healthcare</a:t>
            </a:r>
          </a:p>
          <a:p>
            <a:pPr algn="l"/>
            <a:r>
              <a:rPr lang="en-US" sz="1800" b="0" i="0" u="none" strike="noStrike" baseline="0" dirty="0">
                <a:latin typeface="AdvOTee460ee4"/>
              </a:rPr>
              <a:t>consumption and productivity loss, both before and after diagnosis.</a:t>
            </a:r>
          </a:p>
          <a:p>
            <a:pPr algn="l"/>
            <a:r>
              <a:rPr lang="en-US" sz="1800" b="0" i="0" u="none" strike="noStrike" baseline="0">
                <a:latin typeface="AdvOTee460ee4"/>
              </a:rPr>
              <a:t>Swedish databases </a:t>
            </a:r>
            <a:endParaRPr lang="en-US" dirty="0"/>
          </a:p>
        </p:txBody>
      </p:sp>
      <p:sp>
        <p:nvSpPr>
          <p:cNvPr id="4" name="Slide Number Placeholder 3"/>
          <p:cNvSpPr>
            <a:spLocks noGrp="1"/>
          </p:cNvSpPr>
          <p:nvPr>
            <p:ph type="sldNum" sz="quarter" idx="5"/>
          </p:nvPr>
        </p:nvSpPr>
        <p:spPr/>
        <p:txBody>
          <a:bodyPr/>
          <a:lstStyle/>
          <a:p>
            <a:pPr>
              <a:defRPr/>
            </a:pPr>
            <a:fld id="{C8D4DE65-0430-463A-8603-E213BCE1952B}" type="slidenum">
              <a:rPr lang="en-US" smtClean="0"/>
              <a:pPr>
                <a:defRPr/>
              </a:pPr>
              <a:t>27</a:t>
            </a:fld>
            <a:endParaRPr lang="en-US"/>
          </a:p>
        </p:txBody>
      </p:sp>
    </p:spTree>
    <p:extLst>
      <p:ext uri="{BB962C8B-B14F-4D97-AF65-F5344CB8AC3E}">
        <p14:creationId xmlns:p14="http://schemas.microsoft.com/office/powerpoint/2010/main" val="185870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8FDD178-A1BF-479D-9917-F6FE1E3A6E3C}" type="slidenum">
              <a:rPr lang="en-US" smtClean="0"/>
              <a:pPr>
                <a:defRPr/>
              </a:pPr>
              <a:t>8</a:t>
            </a:fld>
            <a:endParaRPr lang="en-US"/>
          </a:p>
        </p:txBody>
      </p:sp>
    </p:spTree>
    <p:extLst>
      <p:ext uri="{BB962C8B-B14F-4D97-AF65-F5344CB8AC3E}">
        <p14:creationId xmlns:p14="http://schemas.microsoft.com/office/powerpoint/2010/main" val="210011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Overview of the different chronic consequences two years after PE: reported symptoms of reduced functional status or quality of life (~50% of patients), persistent thrombi (~25–33% of patients), persistent or worsening parameters of cardiac or pulmonary function</a:t>
            </a:r>
            <a:r>
              <a:rPr lang="en-US" baseline="0" dirty="0"/>
              <a:t> </a:t>
            </a:r>
            <a:r>
              <a:rPr lang="en-US" dirty="0"/>
              <a:t>(~10–30% of patients), and CTEPH (~0.5–4.0 of patients). The relative size and overlap of the circles are expected to change over time. We propose to consider the post-PE syndrome in the presence of measurable limitations of cardiopulmonary function after an index PE event, in combination with deterioration of the clinical symptoms, functional status or quality of life of the patient (stripe pattern).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57066" indent="-291179">
              <a:defRPr>
                <a:solidFill>
                  <a:schemeClr val="tx1"/>
                </a:solidFill>
                <a:latin typeface="Arial" charset="0"/>
                <a:cs typeface="Arial" charset="0"/>
              </a:defRPr>
            </a:lvl2pPr>
            <a:lvl3pPr marL="1164717" indent="-232943">
              <a:defRPr>
                <a:solidFill>
                  <a:schemeClr val="tx1"/>
                </a:solidFill>
                <a:latin typeface="Arial" charset="0"/>
                <a:cs typeface="Arial" charset="0"/>
              </a:defRPr>
            </a:lvl3pPr>
            <a:lvl4pPr marL="1630604" indent="-232943">
              <a:defRPr>
                <a:solidFill>
                  <a:schemeClr val="tx1"/>
                </a:solidFill>
                <a:latin typeface="Arial" charset="0"/>
                <a:cs typeface="Arial" charset="0"/>
              </a:defRPr>
            </a:lvl4pPr>
            <a:lvl5pPr marL="2096491" indent="-232943">
              <a:defRPr>
                <a:solidFill>
                  <a:schemeClr val="tx1"/>
                </a:solidFill>
                <a:latin typeface="Arial" charset="0"/>
                <a:cs typeface="Arial" charset="0"/>
              </a:defRPr>
            </a:lvl5pPr>
            <a:lvl6pPr marL="2562377" indent="-232943" fontAlgn="base">
              <a:spcBef>
                <a:spcPct val="0"/>
              </a:spcBef>
              <a:spcAft>
                <a:spcPct val="0"/>
              </a:spcAft>
              <a:defRPr>
                <a:solidFill>
                  <a:schemeClr val="tx1"/>
                </a:solidFill>
                <a:latin typeface="Arial" charset="0"/>
                <a:cs typeface="Arial" charset="0"/>
              </a:defRPr>
            </a:lvl6pPr>
            <a:lvl7pPr marL="3028264" indent="-232943" fontAlgn="base">
              <a:spcBef>
                <a:spcPct val="0"/>
              </a:spcBef>
              <a:spcAft>
                <a:spcPct val="0"/>
              </a:spcAft>
              <a:defRPr>
                <a:solidFill>
                  <a:schemeClr val="tx1"/>
                </a:solidFill>
                <a:latin typeface="Arial" charset="0"/>
                <a:cs typeface="Arial" charset="0"/>
              </a:defRPr>
            </a:lvl7pPr>
            <a:lvl8pPr marL="3494151" indent="-232943" fontAlgn="base">
              <a:spcBef>
                <a:spcPct val="0"/>
              </a:spcBef>
              <a:spcAft>
                <a:spcPct val="0"/>
              </a:spcAft>
              <a:defRPr>
                <a:solidFill>
                  <a:schemeClr val="tx1"/>
                </a:solidFill>
                <a:latin typeface="Arial" charset="0"/>
                <a:cs typeface="Arial" charset="0"/>
              </a:defRPr>
            </a:lvl8pPr>
            <a:lvl9pPr marL="3960038" indent="-232943" fontAlgn="base">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E629C-6305-4FA7-B918-709E34B16EE4}"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104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r>
              <a:rPr lang="en-US" dirty="0"/>
              <a:t>16 studies, low bias, used RHC for CTEPH </a:t>
            </a:r>
            <a:r>
              <a:rPr lang="en-US" dirty="0" err="1"/>
              <a:t>Dx</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D4DE65-0430-463A-8603-E213BCE1952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718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66529" eaLnBrk="1" hangingPunct="1"/>
            <a:r>
              <a:rPr lang="en-US" dirty="0">
                <a:solidFill>
                  <a:srgbClr val="000000"/>
                </a:solidFill>
                <a:latin typeface="Calibri" charset="0"/>
              </a:rPr>
              <a:t>CTA appearances of chronic thrombi in different patients with CTEPH: web (arrow in A), vessel atrophy with poor contrast </a:t>
            </a:r>
            <a:r>
              <a:rPr lang="en-US" dirty="0" err="1">
                <a:solidFill>
                  <a:srgbClr val="000000"/>
                </a:solidFill>
                <a:latin typeface="Calibri" charset="0"/>
              </a:rPr>
              <a:t>opacification</a:t>
            </a:r>
            <a:r>
              <a:rPr lang="en-US" dirty="0">
                <a:solidFill>
                  <a:srgbClr val="000000"/>
                </a:solidFill>
                <a:latin typeface="Calibri" charset="0"/>
              </a:rPr>
              <a:t> (arrow in B), eccentric thrombus (arrow) and calcified mural thickening (yellow arrowhead) (C), and stenosis with </a:t>
            </a:r>
            <a:r>
              <a:rPr lang="en-US" dirty="0" err="1">
                <a:solidFill>
                  <a:srgbClr val="000000"/>
                </a:solidFill>
                <a:latin typeface="Calibri" charset="0"/>
              </a:rPr>
              <a:t>poststenotic</a:t>
            </a:r>
            <a:r>
              <a:rPr lang="en-US" dirty="0">
                <a:solidFill>
                  <a:srgbClr val="000000"/>
                </a:solidFill>
                <a:latin typeface="Calibri" charset="0"/>
              </a:rPr>
              <a:t> dilation (arrow in D).</a:t>
            </a:r>
          </a:p>
          <a:p>
            <a:endParaRPr lang="en-US" dirty="0"/>
          </a:p>
        </p:txBody>
      </p:sp>
      <p:sp>
        <p:nvSpPr>
          <p:cNvPr id="4" name="Slide Number Placeholder 3"/>
          <p:cNvSpPr>
            <a:spLocks noGrp="1"/>
          </p:cNvSpPr>
          <p:nvPr>
            <p:ph type="sldNum" sz="quarter" idx="10"/>
          </p:nvPr>
        </p:nvSpPr>
        <p:spPr/>
        <p:txBody>
          <a:bodyPr/>
          <a:lstStyle/>
          <a:p>
            <a:fld id="{AA8D08BB-E662-4D05-89D3-5E40ADDEA9D0}"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3509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457200" y="719138"/>
            <a:ext cx="6400800" cy="3600450"/>
          </a:xfrm>
          <a:ln/>
        </p:spPr>
      </p:sp>
      <p:sp>
        <p:nvSpPr>
          <p:cNvPr id="77827" name="Notes Placeholder 2"/>
          <p:cNvSpPr>
            <a:spLocks noGrp="1"/>
          </p:cNvSpPr>
          <p:nvPr>
            <p:ph type="body" idx="1"/>
          </p:nvPr>
        </p:nvSpPr>
        <p:spPr>
          <a:noFill/>
        </p:spPr>
        <p:txBody>
          <a:bodyPr/>
          <a:lstStyle/>
          <a:p>
            <a:r>
              <a:rPr lang="en-US"/>
              <a:t>Left panel – retraction and stenosis of LLL lobar artery</a:t>
            </a:r>
          </a:p>
          <a:p>
            <a:endParaRPr lang="en-US"/>
          </a:p>
          <a:p>
            <a:r>
              <a:rPr lang="en-US"/>
              <a:t>Right panel – stenosis and tapering of RUL artery; abrupt cutoff of RML artery</a:t>
            </a:r>
          </a:p>
        </p:txBody>
      </p:sp>
      <p:sp>
        <p:nvSpPr>
          <p:cNvPr id="77828" name="Slide Number Placeholder 3"/>
          <p:cNvSpPr>
            <a:spLocks noGrp="1"/>
          </p:cNvSpPr>
          <p:nvPr>
            <p:ph type="sldNum" sz="quarter" idx="5"/>
          </p:nvPr>
        </p:nvSpPr>
        <p:spPr>
          <a:noFill/>
        </p:spPr>
        <p:txBody>
          <a:bodyPr/>
          <a:lstStyle>
            <a:lvl1pPr>
              <a:defRPr sz="2300" b="1">
                <a:solidFill>
                  <a:schemeClr val="tx1"/>
                </a:solidFill>
                <a:latin typeface="Arial" charset="0"/>
                <a:cs typeface="Arial" charset="0"/>
              </a:defRPr>
            </a:lvl1pPr>
            <a:lvl2pPr marL="770662" indent="-296408">
              <a:defRPr sz="2300" b="1">
                <a:solidFill>
                  <a:schemeClr val="tx1"/>
                </a:solidFill>
                <a:latin typeface="Arial" charset="0"/>
                <a:cs typeface="Arial" charset="0"/>
              </a:defRPr>
            </a:lvl2pPr>
            <a:lvl3pPr marL="1185634" indent="-237127">
              <a:defRPr sz="2300" b="1">
                <a:solidFill>
                  <a:schemeClr val="tx1"/>
                </a:solidFill>
                <a:latin typeface="Arial" charset="0"/>
                <a:cs typeface="Arial" charset="0"/>
              </a:defRPr>
            </a:lvl3pPr>
            <a:lvl4pPr marL="1659887" indent="-237127">
              <a:defRPr sz="2300" b="1">
                <a:solidFill>
                  <a:schemeClr val="tx1"/>
                </a:solidFill>
                <a:latin typeface="Arial" charset="0"/>
                <a:cs typeface="Arial" charset="0"/>
              </a:defRPr>
            </a:lvl4pPr>
            <a:lvl5pPr marL="2134141" indent="-237127">
              <a:defRPr sz="2300" b="1">
                <a:solidFill>
                  <a:schemeClr val="tx1"/>
                </a:solidFill>
                <a:latin typeface="Arial" charset="0"/>
                <a:cs typeface="Arial" charset="0"/>
              </a:defRPr>
            </a:lvl5pPr>
            <a:lvl6pPr marL="2608395" indent="-237127" eaLnBrk="0" fontAlgn="base" hangingPunct="0">
              <a:spcBef>
                <a:spcPct val="0"/>
              </a:spcBef>
              <a:spcAft>
                <a:spcPct val="0"/>
              </a:spcAft>
              <a:defRPr sz="2300" b="1">
                <a:solidFill>
                  <a:schemeClr val="tx1"/>
                </a:solidFill>
                <a:latin typeface="Arial" charset="0"/>
                <a:cs typeface="Arial" charset="0"/>
              </a:defRPr>
            </a:lvl6pPr>
            <a:lvl7pPr marL="3082648" indent="-237127" eaLnBrk="0" fontAlgn="base" hangingPunct="0">
              <a:spcBef>
                <a:spcPct val="0"/>
              </a:spcBef>
              <a:spcAft>
                <a:spcPct val="0"/>
              </a:spcAft>
              <a:defRPr sz="2300" b="1">
                <a:solidFill>
                  <a:schemeClr val="tx1"/>
                </a:solidFill>
                <a:latin typeface="Arial" charset="0"/>
                <a:cs typeface="Arial" charset="0"/>
              </a:defRPr>
            </a:lvl7pPr>
            <a:lvl8pPr marL="3556902" indent="-237127" eaLnBrk="0" fontAlgn="base" hangingPunct="0">
              <a:spcBef>
                <a:spcPct val="0"/>
              </a:spcBef>
              <a:spcAft>
                <a:spcPct val="0"/>
              </a:spcAft>
              <a:defRPr sz="2300" b="1">
                <a:solidFill>
                  <a:schemeClr val="tx1"/>
                </a:solidFill>
                <a:latin typeface="Arial" charset="0"/>
                <a:cs typeface="Arial" charset="0"/>
              </a:defRPr>
            </a:lvl8pPr>
            <a:lvl9pPr marL="4031155" indent="-237127" eaLnBrk="0" fontAlgn="base" hangingPunct="0">
              <a:spcBef>
                <a:spcPct val="0"/>
              </a:spcBef>
              <a:spcAft>
                <a:spcPct val="0"/>
              </a:spcAft>
              <a:defRPr sz="2300" b="1">
                <a:solidFill>
                  <a:schemeClr val="tx1"/>
                </a:solidFill>
                <a:latin typeface="Arial" charset="0"/>
                <a:cs typeface="Arial" charset="0"/>
              </a:defRPr>
            </a:lvl9pPr>
          </a:lstStyle>
          <a:p>
            <a:fld id="{9F70CC3C-1D7E-41DF-9D39-9D3F7698EEA0}" type="slidenum">
              <a:rPr lang="en-US" sz="1200" b="0">
                <a:solidFill>
                  <a:srgbClr val="000000"/>
                </a:solidFill>
              </a:rPr>
              <a:pPr/>
              <a:t>14</a:t>
            </a:fld>
            <a:endParaRPr lang="en-US" sz="1200" b="0">
              <a:solidFill>
                <a:srgbClr val="000000"/>
              </a:solidFill>
            </a:endParaRPr>
          </a:p>
        </p:txBody>
      </p:sp>
    </p:spTree>
    <p:extLst>
      <p:ext uri="{BB962C8B-B14F-4D97-AF65-F5344CB8AC3E}">
        <p14:creationId xmlns:p14="http://schemas.microsoft.com/office/powerpoint/2010/main" val="369323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8D4DE65-0430-463A-8603-E213BCE1952B}" type="slidenum">
              <a:rPr lang="en-US" smtClean="0"/>
              <a:pPr>
                <a:defRPr/>
              </a:pPr>
              <a:t>18</a:t>
            </a:fld>
            <a:endParaRPr lang="en-US"/>
          </a:p>
        </p:txBody>
      </p:sp>
    </p:spTree>
    <p:extLst>
      <p:ext uri="{BB962C8B-B14F-4D97-AF65-F5344CB8AC3E}">
        <p14:creationId xmlns:p14="http://schemas.microsoft.com/office/powerpoint/2010/main" val="164366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698500" y="638175"/>
            <a:ext cx="5680075" cy="3195638"/>
          </a:xfrm>
          <a:ln/>
        </p:spPr>
      </p:sp>
      <p:sp>
        <p:nvSpPr>
          <p:cNvPr id="83971" name="Notes Placeholder 2"/>
          <p:cNvSpPr>
            <a:spLocks noGrp="1"/>
          </p:cNvSpPr>
          <p:nvPr>
            <p:ph type="body" idx="1"/>
          </p:nvPr>
        </p:nvSpPr>
        <p:spPr>
          <a:noFill/>
        </p:spPr>
        <p:txBody>
          <a:bodyPr/>
          <a:lstStyle/>
          <a:p>
            <a:r>
              <a:rPr lang="en-US" dirty="0"/>
              <a:t>Heart fibrillates at around 24 degrees centigrade, then insert AV vent</a:t>
            </a:r>
          </a:p>
          <a:p>
            <a:r>
              <a:rPr lang="en-US" dirty="0"/>
              <a:t>Vent across MV it the LV</a:t>
            </a:r>
          </a:p>
          <a:p>
            <a:endParaRPr lang="en-US" dirty="0"/>
          </a:p>
        </p:txBody>
      </p:sp>
      <p:sp>
        <p:nvSpPr>
          <p:cNvPr id="4" name="Slide Number Placeholder 3"/>
          <p:cNvSpPr>
            <a:spLocks noGrp="1"/>
          </p:cNvSpPr>
          <p:nvPr>
            <p:ph type="sldNum" sz="quarter" idx="5"/>
          </p:nvPr>
        </p:nvSpPr>
        <p:spPr/>
        <p:txBody>
          <a:bodyPr/>
          <a:lstStyle/>
          <a:p>
            <a:pPr>
              <a:defRPr/>
            </a:pPr>
            <a:fld id="{DA0D64C9-C91A-4566-99D9-C4F2A525E01F}" type="slidenum">
              <a:rPr lang="en-US" smtClean="0"/>
              <a:pPr>
                <a:defRPr/>
              </a:pPr>
              <a:t>19</a:t>
            </a:fld>
            <a:endParaRPr lang="en-US"/>
          </a:p>
        </p:txBody>
      </p:sp>
    </p:spTree>
    <p:extLst>
      <p:ext uri="{BB962C8B-B14F-4D97-AF65-F5344CB8AC3E}">
        <p14:creationId xmlns:p14="http://schemas.microsoft.com/office/powerpoint/2010/main" val="215075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20" y="960727"/>
            <a:ext cx="4325471" cy="32913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914400" eaLnBrk="0" fontAlgn="base" hangingPunct="0">
              <a:spcBef>
                <a:spcPct val="0"/>
              </a:spcBef>
              <a:spcAft>
                <a:spcPct val="0"/>
              </a:spcAft>
            </a:pPr>
            <a:endParaRPr lang="ja-JP" altLang="en-US" sz="2200" b="1">
              <a:solidFill>
                <a:srgbClr val="000000"/>
              </a:solidFill>
              <a:latin typeface="Arial" charset="0"/>
              <a:cs typeface="Arial" charset="0"/>
            </a:endParaRPr>
          </a:p>
        </p:txBody>
      </p:sp>
      <p:sp>
        <p:nvSpPr>
          <p:cNvPr id="4098" name="Text Box 2"/>
          <p:cNvSpPr txBox="1">
            <a:spLocks noGrp="1" noChangeArrowheads="1"/>
          </p:cNvSpPr>
          <p:nvPr>
            <p:ph type="body"/>
          </p:nvPr>
        </p:nvSpPr>
        <p:spPr bwMode="auto">
          <a:xfrm>
            <a:off x="1116107" y="4570270"/>
            <a:ext cx="5088964" cy="365197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tLang="ja-JP" dirty="0">
                <a:latin typeface="Arial" charset="0"/>
                <a:cs typeface="msgothic" charset="0"/>
              </a:rPr>
              <a:t>140/679 (21%) technically inoperable </a:t>
            </a:r>
          </a:p>
        </p:txBody>
      </p:sp>
    </p:spTree>
    <p:extLst>
      <p:ext uri="{BB962C8B-B14F-4D97-AF65-F5344CB8AC3E}">
        <p14:creationId xmlns:p14="http://schemas.microsoft.com/office/powerpoint/2010/main" val="3371087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E0691F9-FC2F-C7FF-4578-EA9409712F1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338"/>
          </a:xfrm>
          <a:prstGeom prst="rect">
            <a:avLst/>
          </a:prstGeom>
        </p:spPr>
      </p:pic>
      <p:sp>
        <p:nvSpPr>
          <p:cNvPr id="2" name="Title 1">
            <a:extLst>
              <a:ext uri="{FF2B5EF4-FFF2-40B4-BE49-F238E27FC236}">
                <a16:creationId xmlns:a16="http://schemas.microsoft.com/office/drawing/2014/main" id="{6BFFC6BA-1691-9706-6C77-EFB75E07917C}"/>
              </a:ext>
            </a:extLst>
          </p:cNvPr>
          <p:cNvSpPr>
            <a:spLocks noGrp="1"/>
          </p:cNvSpPr>
          <p:nvPr>
            <p:ph type="ctrTitle" hasCustomPrompt="1"/>
          </p:nvPr>
        </p:nvSpPr>
        <p:spPr>
          <a:xfrm>
            <a:off x="465513" y="3914020"/>
            <a:ext cx="11039302" cy="1047403"/>
          </a:xfrm>
        </p:spPr>
        <p:txBody>
          <a:bodyPr anchor="b">
            <a:noAutofit/>
          </a:bodyPr>
          <a:lstStyle>
            <a:lvl1pPr algn="ctr">
              <a:defRPr sz="6000">
                <a:solidFill>
                  <a:schemeClr val="bg1"/>
                </a:solidFill>
                <a:latin typeface="Oswald Medium" panose="00000600000000000000" pitchFamily="50" charset="0"/>
              </a:defRPr>
            </a:lvl1pPr>
          </a:lstStyle>
          <a:p>
            <a:r>
              <a:rPr lang="en-US" dirty="0"/>
              <a:t>CLICK TO EDIT TITLE</a:t>
            </a:r>
          </a:p>
        </p:txBody>
      </p:sp>
      <p:sp>
        <p:nvSpPr>
          <p:cNvPr id="3" name="Subtitle 2">
            <a:extLst>
              <a:ext uri="{FF2B5EF4-FFF2-40B4-BE49-F238E27FC236}">
                <a16:creationId xmlns:a16="http://schemas.microsoft.com/office/drawing/2014/main" id="{923BFE64-E651-C5CF-C11D-A8AF06BA7526}"/>
              </a:ext>
            </a:extLst>
          </p:cNvPr>
          <p:cNvSpPr>
            <a:spLocks noGrp="1"/>
          </p:cNvSpPr>
          <p:nvPr>
            <p:ph type="subTitle" idx="1" hasCustomPrompt="1"/>
          </p:nvPr>
        </p:nvSpPr>
        <p:spPr>
          <a:xfrm>
            <a:off x="1523999" y="5095700"/>
            <a:ext cx="9144000" cy="511233"/>
          </a:xfrm>
        </p:spPr>
        <p:txBody>
          <a:bodyPr>
            <a:normAutofit/>
          </a:bodyPr>
          <a:lstStyle>
            <a:lvl1pPr marL="0" indent="0" algn="ctr">
              <a:buNone/>
              <a:defRPr sz="2400" b="1" spc="300">
                <a:solidFill>
                  <a:schemeClr val="accent6"/>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8" name="Picture 7" descr="Logo&#10;&#10;Description automatically generated">
            <a:extLst>
              <a:ext uri="{FF2B5EF4-FFF2-40B4-BE49-F238E27FC236}">
                <a16:creationId xmlns:a16="http://schemas.microsoft.com/office/drawing/2014/main" id="{AE45B0A9-4D22-3D4A-C4B9-0F75BAF284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055" y="603354"/>
            <a:ext cx="3109887" cy="3109887"/>
          </a:xfrm>
          <a:prstGeom prst="rect">
            <a:avLst/>
          </a:prstGeom>
        </p:spPr>
      </p:pic>
      <p:sp>
        <p:nvSpPr>
          <p:cNvPr id="9" name="Rectangle 8">
            <a:extLst>
              <a:ext uri="{FF2B5EF4-FFF2-40B4-BE49-F238E27FC236}">
                <a16:creationId xmlns:a16="http://schemas.microsoft.com/office/drawing/2014/main" id="{B312B6DE-A3AB-36DA-C19C-46D5E52EB08F}"/>
              </a:ext>
            </a:extLst>
          </p:cNvPr>
          <p:cNvSpPr/>
          <p:nvPr userDrawn="1"/>
        </p:nvSpPr>
        <p:spPr>
          <a:xfrm>
            <a:off x="-74816" y="0"/>
            <a:ext cx="12327776" cy="124691"/>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2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36CC9-8EC4-836B-D16B-F2070876ACB9}"/>
              </a:ext>
            </a:extLst>
          </p:cNvPr>
          <p:cNvSpPr>
            <a:spLocks noGrp="1"/>
          </p:cNvSpPr>
          <p:nvPr>
            <p:ph type="title" hasCustomPrompt="1"/>
          </p:nvPr>
        </p:nvSpPr>
        <p:spPr/>
        <p:txBody>
          <a:bodyPr/>
          <a:lstStyle>
            <a:lvl1pPr>
              <a:defRPr>
                <a:latin typeface="Oswald Medium" panose="00000600000000000000" pitchFamily="50" charset="0"/>
              </a:defRPr>
            </a:lvl1pPr>
          </a:lstStyle>
          <a:p>
            <a:r>
              <a:rPr lang="en-US" dirty="0"/>
              <a:t>CLICK TO EDIT TITLE</a:t>
            </a:r>
          </a:p>
        </p:txBody>
      </p:sp>
      <p:sp>
        <p:nvSpPr>
          <p:cNvPr id="3" name="Content Placeholder 2">
            <a:extLst>
              <a:ext uri="{FF2B5EF4-FFF2-40B4-BE49-F238E27FC236}">
                <a16:creationId xmlns:a16="http://schemas.microsoft.com/office/drawing/2014/main" id="{86C87AE6-F080-2B7D-7A79-A0C148BE3959}"/>
              </a:ext>
            </a:extLst>
          </p:cNvPr>
          <p:cNvSpPr>
            <a:spLocks noGrp="1"/>
          </p:cNvSpPr>
          <p:nvPr>
            <p:ph idx="1" hasCustomPrompt="1"/>
          </p:nvPr>
        </p:nvSpPr>
        <p:spPr/>
        <p:txBody>
          <a:bodyPr>
            <a:normAutofit/>
          </a:bodyPr>
          <a:lstStyle>
            <a:lvl1pPr>
              <a:defRPr sz="2800">
                <a:latin typeface="Montserrat" panose="00000500000000000000" pitchFamily="50" charset="0"/>
              </a:defRPr>
            </a:lvl1pPr>
            <a:lvl2pPr>
              <a:defRPr sz="2800">
                <a:latin typeface="Montserrat" panose="00000500000000000000" pitchFamily="50" charset="0"/>
              </a:defRPr>
            </a:lvl2pPr>
            <a:lvl3pPr>
              <a:defRPr sz="2800">
                <a:latin typeface="Montserrat" panose="00000500000000000000" pitchFamily="50" charset="0"/>
              </a:defRPr>
            </a:lvl3pPr>
            <a:lvl4pPr>
              <a:defRPr sz="2800">
                <a:latin typeface="Montserrat" panose="00000500000000000000" pitchFamily="50" charset="0"/>
              </a:defRPr>
            </a:lvl4pPr>
            <a:lvl5pPr>
              <a:defRPr sz="2800">
                <a:latin typeface="Montserrat" panose="00000500000000000000" pitchFamily="50"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766A8A-3147-CB7B-807F-002134830EBC}"/>
              </a:ext>
            </a:extLst>
          </p:cNvPr>
          <p:cNvSpPr>
            <a:spLocks noGrp="1"/>
          </p:cNvSpPr>
          <p:nvPr>
            <p:ph type="sldNum" sz="quarter" idx="12"/>
          </p:nvPr>
        </p:nvSpPr>
        <p:spPr/>
        <p:txBody>
          <a:bodyPr/>
          <a:lstStyle/>
          <a:p>
            <a:fld id="{60F95351-F0F3-43AD-BDC1-59D856EBACFB}" type="slidenum">
              <a:rPr lang="en-US" smtClean="0"/>
              <a:t>‹#›</a:t>
            </a:fld>
            <a:endParaRPr lang="en-US"/>
          </a:p>
        </p:txBody>
      </p:sp>
      <p:sp>
        <p:nvSpPr>
          <p:cNvPr id="9" name="Rectangle 8">
            <a:extLst>
              <a:ext uri="{FF2B5EF4-FFF2-40B4-BE49-F238E27FC236}">
                <a16:creationId xmlns:a16="http://schemas.microsoft.com/office/drawing/2014/main" id="{FBA68D12-0178-64DF-6470-71130DF4CF1C}"/>
              </a:ext>
            </a:extLst>
          </p:cNvPr>
          <p:cNvSpPr/>
          <p:nvPr userDrawn="1"/>
        </p:nvSpPr>
        <p:spPr>
          <a:xfrm>
            <a:off x="0" y="0"/>
            <a:ext cx="12192000" cy="124691"/>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86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A22B77-15C8-85D5-6CCB-3B60756CCAD6}"/>
              </a:ext>
            </a:extLst>
          </p:cNvPr>
          <p:cNvSpPr>
            <a:spLocks noGrp="1"/>
          </p:cNvSpPr>
          <p:nvPr>
            <p:ph type="sldNum" sz="quarter" idx="10"/>
          </p:nvPr>
        </p:nvSpPr>
        <p:spPr/>
        <p:txBody>
          <a:bodyPr/>
          <a:lstStyle/>
          <a:p>
            <a:fld id="{5A68C8F6-068F-4EE4-84A9-A78DF482E698}" type="slidenum">
              <a:rPr lang="en-US" smtClean="0"/>
              <a:pPr/>
              <a:t>‹#›</a:t>
            </a:fld>
            <a:endParaRPr lang="en-US" dirty="0"/>
          </a:p>
        </p:txBody>
      </p:sp>
    </p:spTree>
    <p:extLst>
      <p:ext uri="{BB962C8B-B14F-4D97-AF65-F5344CB8AC3E}">
        <p14:creationId xmlns:p14="http://schemas.microsoft.com/office/powerpoint/2010/main" val="94073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3527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927432" y="2584524"/>
            <a:ext cx="6369216" cy="2757506"/>
          </a:xfrm>
          <a:prstGeom prst="rect">
            <a:avLst/>
          </a:prstGeom>
        </p:spPr>
      </p:pic>
      <p:sp>
        <p:nvSpPr>
          <p:cNvPr id="2" name="Holder 2"/>
          <p:cNvSpPr>
            <a:spLocks noGrp="1"/>
          </p:cNvSpPr>
          <p:nvPr>
            <p:ph type="title"/>
          </p:nvPr>
        </p:nvSpPr>
        <p:spPr/>
        <p:txBody>
          <a:bodyPr lIns="0" tIns="0" rIns="0" bIns="0"/>
          <a:lstStyle>
            <a:lvl1pPr>
              <a:defRPr sz="3177"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5894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77"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094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609600" y="6356351"/>
            <a:ext cx="2844800" cy="365125"/>
          </a:xfrm>
          <a:prstGeom prst="rect">
            <a:avLst/>
          </a:prstGeom>
        </p:spPr>
        <p:txBody>
          <a:bodyPr/>
          <a:lstStyle>
            <a:lvl1pPr defTabSz="914400" eaLnBrk="0" hangingPunct="0">
              <a:defRPr/>
            </a:lvl1pPr>
          </a:lstStyle>
          <a:p>
            <a:pPr>
              <a:defRPr/>
            </a:pPr>
            <a:fld id="{1BFDF64F-79D7-460A-B404-7D5E01D4B8FE}" type="datetime1">
              <a:rPr lang="fr-FR"/>
              <a:pPr>
                <a:defRPr/>
              </a:pPr>
              <a:t>23/08/2024</a:t>
            </a:fld>
            <a:endParaRPr lang="fr-FR"/>
          </a:p>
        </p:txBody>
      </p:sp>
      <p:sp>
        <p:nvSpPr>
          <p:cNvPr id="3" name="Espace réservé du pied de page 4"/>
          <p:cNvSpPr>
            <a:spLocks noGrp="1"/>
          </p:cNvSpPr>
          <p:nvPr>
            <p:ph type="ftr" sz="quarter" idx="11"/>
          </p:nvPr>
        </p:nvSpPr>
        <p:spPr>
          <a:xfrm>
            <a:off x="4165600" y="6356351"/>
            <a:ext cx="3860800" cy="365125"/>
          </a:xfrm>
          <a:prstGeom prst="rect">
            <a:avLst/>
          </a:prstGeom>
        </p:spPr>
        <p:txBody>
          <a:bodyPr/>
          <a:lstStyle>
            <a:lvl1pPr defTabSz="914400" eaLnBrk="0" hangingPunct="0">
              <a:defRPr/>
            </a:lvl1pPr>
          </a:lstStyle>
          <a:p>
            <a:pPr>
              <a:defRPr/>
            </a:pPr>
            <a:endParaRPr lang="fr-FR"/>
          </a:p>
        </p:txBody>
      </p:sp>
      <p:sp>
        <p:nvSpPr>
          <p:cNvPr id="4" name="Espace réservé du numéro de diapositive 5"/>
          <p:cNvSpPr>
            <a:spLocks noGrp="1"/>
          </p:cNvSpPr>
          <p:nvPr>
            <p:ph type="sldNum" sz="quarter" idx="12"/>
          </p:nvPr>
        </p:nvSpPr>
        <p:spPr>
          <a:xfrm>
            <a:off x="8737600" y="6356351"/>
            <a:ext cx="2844800" cy="365125"/>
          </a:xfrm>
          <a:prstGeom prst="rect">
            <a:avLst/>
          </a:prstGeom>
        </p:spPr>
        <p:txBody>
          <a:bodyPr/>
          <a:lstStyle>
            <a:lvl1pPr defTabSz="914400" eaLnBrk="0" hangingPunct="0">
              <a:defRPr/>
            </a:lvl1pPr>
          </a:lstStyle>
          <a:p>
            <a:pPr>
              <a:defRPr/>
            </a:pPr>
            <a:fld id="{5FF7C1E9-BD58-412C-B477-33997345CF8C}" type="slidenum">
              <a:rPr lang="fr-FR" altLang="el-GR"/>
              <a:pPr>
                <a:defRPr/>
              </a:pPr>
              <a:t>‹#›</a:t>
            </a:fld>
            <a:endParaRPr lang="fr-FR" altLang="el-GR"/>
          </a:p>
        </p:txBody>
      </p:sp>
    </p:spTree>
    <p:extLst>
      <p:ext uri="{BB962C8B-B14F-4D97-AF65-F5344CB8AC3E}">
        <p14:creationId xmlns:p14="http://schemas.microsoft.com/office/powerpoint/2010/main" val="292153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37684" y="1982792"/>
            <a:ext cx="5223933" cy="42322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853" y="1982792"/>
            <a:ext cx="5226049" cy="42322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78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593724"/>
            <a:ext cx="10993967" cy="562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88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26C94-7146-A543-1D8F-0FF32A22A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7A6BD9EF-E072-6B35-43E0-A275CA8C8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3AE8477-358B-65EB-FE11-DEA7DEB34B8F}"/>
              </a:ext>
            </a:extLst>
          </p:cNvPr>
          <p:cNvSpPr>
            <a:spLocks noGrp="1" noRot="1" noMove="1" noResize="1" noEditPoints="1" noAdjustHandles="1" noChangeArrowheads="1" noChangeShapeType="1"/>
          </p:cNvSpPr>
          <p:nvPr userDrawn="1"/>
        </p:nvSpPr>
        <p:spPr>
          <a:xfrm>
            <a:off x="-1" y="6356350"/>
            <a:ext cx="12192001" cy="501650"/>
          </a:xfrm>
          <a:prstGeom prst="rect">
            <a:avLst/>
          </a:prstGeom>
          <a:solidFill>
            <a:srgbClr val="18285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844EFC8D-F0F8-AB12-75BD-97AF0A32DE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3885" y="5476115"/>
            <a:ext cx="1305255" cy="1305255"/>
          </a:xfrm>
          <a:prstGeom prst="rect">
            <a:avLst/>
          </a:prstGeom>
        </p:spPr>
      </p:pic>
      <p:sp>
        <p:nvSpPr>
          <p:cNvPr id="9" name="Rectangle 8">
            <a:extLst>
              <a:ext uri="{FF2B5EF4-FFF2-40B4-BE49-F238E27FC236}">
                <a16:creationId xmlns:a16="http://schemas.microsoft.com/office/drawing/2014/main" id="{5304F004-6D39-C2EF-2F22-5B96AA08D551}"/>
              </a:ext>
            </a:extLst>
          </p:cNvPr>
          <p:cNvSpPr/>
          <p:nvPr userDrawn="1"/>
        </p:nvSpPr>
        <p:spPr>
          <a:xfrm>
            <a:off x="0" y="0"/>
            <a:ext cx="12192000" cy="124691"/>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C716190-0D1C-4117-CD30-1E28A7960EBC}"/>
              </a:ext>
            </a:extLst>
          </p:cNvPr>
          <p:cNvSpPr>
            <a:spLocks noGrp="1"/>
          </p:cNvSpPr>
          <p:nvPr>
            <p:ph type="sldNum" sz="quarter" idx="4"/>
          </p:nvPr>
        </p:nvSpPr>
        <p:spPr>
          <a:xfrm>
            <a:off x="9338388" y="6416245"/>
            <a:ext cx="2743200" cy="365125"/>
          </a:xfrm>
          <a:prstGeom prst="rect">
            <a:avLst/>
          </a:prstGeom>
        </p:spPr>
        <p:txBody>
          <a:bodyPr vert="horz" lIns="91440" tIns="45720" rIns="91440" bIns="45720" rtlCol="0" anchor="ctr"/>
          <a:lstStyle>
            <a:lvl1pPr algn="r">
              <a:defRPr sz="1200" b="1">
                <a:solidFill>
                  <a:srgbClr val="CD1041"/>
                </a:solidFill>
                <a:latin typeface="Oswald Medium" panose="00000600000000000000" pitchFamily="2" charset="0"/>
              </a:defRPr>
            </a:lvl1pPr>
          </a:lstStyle>
          <a:p>
            <a:fld id="{5A68C8F6-068F-4EE4-84A9-A78DF482E698}" type="slidenum">
              <a:rPr lang="en-US" smtClean="0"/>
              <a:pPr/>
              <a:t>‹#›</a:t>
            </a:fld>
            <a:endParaRPr lang="en-US" dirty="0"/>
          </a:p>
        </p:txBody>
      </p:sp>
    </p:spTree>
    <p:extLst>
      <p:ext uri="{BB962C8B-B14F-4D97-AF65-F5344CB8AC3E}">
        <p14:creationId xmlns:p14="http://schemas.microsoft.com/office/powerpoint/2010/main" val="2146813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63" r:id="rId4"/>
    <p:sldLayoutId id="2147483664" r:id="rId5"/>
    <p:sldLayoutId id="2147483665" r:id="rId6"/>
    <p:sldLayoutId id="2147483666" r:id="rId7"/>
    <p:sldLayoutId id="2147483667" r:id="rId8"/>
    <p:sldLayoutId id="2147483668"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Oswald Medium" panose="000006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g"/><Relationship Id="rId16"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g"/><Relationship Id="rId3" Type="http://schemas.openxmlformats.org/officeDocument/2006/relationships/image" Target="../media/image66.jpg"/><Relationship Id="rId7" Type="http://schemas.openxmlformats.org/officeDocument/2006/relationships/image" Target="../media/image70.jpg"/><Relationship Id="rId12" Type="http://schemas.openxmlformats.org/officeDocument/2006/relationships/image" Target="../media/image75.jp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jpg"/><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jpg"/><Relationship Id="rId4" Type="http://schemas.openxmlformats.org/officeDocument/2006/relationships/image" Target="../media/image67.jpg"/><Relationship Id="rId9" Type="http://schemas.openxmlformats.org/officeDocument/2006/relationships/image" Target="../media/image72.jpg"/><Relationship Id="rId14" Type="http://schemas.openxmlformats.org/officeDocument/2006/relationships/image" Target="../media/image77.jp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jpg"/></Relationships>
</file>

<file path=ppt/slides/_rels/slide5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hyperlink" Target="mailto:Evans.Heithaus@radpartners.com" TargetMode="External"/><Relationship Id="rId2" Type="http://schemas.openxmlformats.org/officeDocument/2006/relationships/image" Target="../media/image29.jp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705384"/>
          </a:xfrm>
        </p:spPr>
        <p:txBody>
          <a:bodyPr/>
          <a:lstStyle/>
          <a:p>
            <a:r>
              <a:rPr lang="en-US" dirty="0"/>
              <a:t>Blood Clot and Pulmonary Embolism Policy (BCPEP)</a:t>
            </a:r>
          </a:p>
        </p:txBody>
      </p:sp>
      <p:sp>
        <p:nvSpPr>
          <p:cNvPr id="3" name="Subtitle 2">
            <a:extLst>
              <a:ext uri="{FF2B5EF4-FFF2-40B4-BE49-F238E27FC236}">
                <a16:creationId xmlns:a16="http://schemas.microsoft.com/office/drawing/2014/main" id="{B3B35535-95A9-78B3-8B6D-F8CD3A89F3DF}"/>
              </a:ext>
            </a:extLst>
          </p:cNvPr>
          <p:cNvSpPr>
            <a:spLocks noGrp="1"/>
          </p:cNvSpPr>
          <p:nvPr>
            <p:ph type="subTitle" idx="1"/>
          </p:nvPr>
        </p:nvSpPr>
        <p:spPr>
          <a:xfrm>
            <a:off x="1413164" y="5827220"/>
            <a:ext cx="9144000" cy="511233"/>
          </a:xfrm>
        </p:spPr>
        <p:txBody>
          <a:bodyPr>
            <a:normAutofit fontScale="55000" lnSpcReduction="20000"/>
          </a:bodyPr>
          <a:lstStyle/>
          <a:p>
            <a:r>
              <a:rPr lang="en-US" dirty="0"/>
              <a:t>August 21, 2024</a:t>
            </a:r>
          </a:p>
          <a:p>
            <a:r>
              <a:rPr lang="en-US" dirty="0"/>
              <a:t>This meeting is being recorded </a:t>
            </a:r>
          </a:p>
          <a:p>
            <a:endParaRPr lang="en-US" dirty="0"/>
          </a:p>
        </p:txBody>
      </p:sp>
    </p:spTree>
    <p:extLst>
      <p:ext uri="{BB962C8B-B14F-4D97-AF65-F5344CB8AC3E}">
        <p14:creationId xmlns:p14="http://schemas.microsoft.com/office/powerpoint/2010/main" val="247884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5303912" y="6522014"/>
            <a:ext cx="6664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fontAlgn="b">
              <a:spcBef>
                <a:spcPct val="20000"/>
              </a:spcBef>
              <a:spcAft>
                <a:spcPct val="20000"/>
              </a:spcAft>
              <a:buClr>
                <a:schemeClr val="bg2"/>
              </a:buClr>
              <a:buFont typeface="Wingdings 2" panose="05020102010507070707" pitchFamily="18" charset="2"/>
              <a:buChar char="®"/>
              <a:defRPr sz="2000">
                <a:solidFill>
                  <a:srgbClr val="000000"/>
                </a:solidFill>
                <a:latin typeface="Arial" panose="020B0604020202020204" pitchFamily="34" charset="0"/>
              </a:defRPr>
            </a:lvl1pPr>
            <a:lvl2pPr marL="742950" indent="-285750" fontAlgn="b">
              <a:spcBef>
                <a:spcPct val="10000"/>
              </a:spcBef>
              <a:spcAft>
                <a:spcPct val="10000"/>
              </a:spcAft>
              <a:buClr>
                <a:schemeClr val="bg2"/>
              </a:buClr>
              <a:buFont typeface="Symbol" panose="05050102010706020507" pitchFamily="18" charset="2"/>
              <a:buChar char="·"/>
              <a:defRPr sz="2800">
                <a:solidFill>
                  <a:srgbClr val="000000"/>
                </a:solidFill>
                <a:latin typeface="Arial" panose="020B0604020202020204" pitchFamily="34" charset="0"/>
              </a:defRPr>
            </a:lvl2pPr>
            <a:lvl3pPr marL="1143000" indent="-228600" fontAlgn="b">
              <a:spcBef>
                <a:spcPct val="10000"/>
              </a:spcBef>
              <a:spcAft>
                <a:spcPct val="10000"/>
              </a:spcAft>
              <a:buClr>
                <a:schemeClr val="bg2"/>
              </a:buClr>
              <a:buFont typeface="Arial" panose="020B0604020202020204" pitchFamily="34" charset="0"/>
              <a:buChar char="–"/>
              <a:defRPr sz="2400">
                <a:solidFill>
                  <a:srgbClr val="000000"/>
                </a:solidFill>
                <a:latin typeface="Arial" panose="020B0604020202020204" pitchFamily="34" charset="0"/>
              </a:defRPr>
            </a:lvl3pPr>
            <a:lvl4pPr marL="1600200" indent="-228600" fontAlgn="b">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4pPr>
            <a:lvl5pPr marL="2057400" indent="-228600" fontAlgn="b">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5pPr>
            <a:lvl6pPr marL="2514600" indent="-228600" eaLnBrk="0" fontAlgn="b" hangingPunct="0">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6pPr>
            <a:lvl7pPr marL="2971800" indent="-228600" eaLnBrk="0" fontAlgn="b" hangingPunct="0">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7pPr>
            <a:lvl8pPr marL="3429000" indent="-228600" eaLnBrk="0" fontAlgn="b" hangingPunct="0">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8pPr>
            <a:lvl9pPr marL="3886200" indent="-228600" eaLnBrk="0" fontAlgn="b" hangingPunct="0">
              <a:spcBef>
                <a:spcPct val="10000"/>
              </a:spcBef>
              <a:spcAft>
                <a:spcPct val="10000"/>
              </a:spcAft>
              <a:buClr>
                <a:schemeClr val="bg2"/>
              </a:buClr>
              <a:buFont typeface="Arial" panose="020B0604020202020204" pitchFamily="34" charset="0"/>
              <a:buChar char="–"/>
              <a:defRPr sz="2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EC008C"/>
              </a:buClr>
              <a:buSzTx/>
              <a:buFont typeface="Wingdings 2" panose="05020102010507070707" pitchFamily="18" charset="2"/>
              <a:buNone/>
              <a:tabLst/>
              <a:defRPr/>
            </a:pPr>
            <a:r>
              <a:rPr kumimoji="0" lang="en-US" altLang="en-US" sz="1400" b="0" i="0" u="none" strike="noStrike" kern="1200" cap="none" spc="0" normalizeH="0" baseline="0" noProof="0" dirty="0">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Valerio L, et al. </a:t>
            </a:r>
            <a:r>
              <a:rPr kumimoji="0" lang="en-US" altLang="en-US" sz="1400" b="0" i="1" u="none" strike="noStrike" kern="1200" cap="none" spc="0" normalizeH="0" baseline="0" noProof="0" dirty="0" err="1">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Eur</a:t>
            </a:r>
            <a:r>
              <a:rPr kumimoji="0" lang="en-US" altLang="en-US" sz="1400" b="0" i="1" u="none" strike="noStrike" kern="1200" cap="none" spc="0" normalizeH="0" baseline="0" noProof="0" dirty="0">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 Heart J </a:t>
            </a:r>
            <a:r>
              <a:rPr kumimoji="0" lang="en-US" altLang="en-US" sz="1400" b="0" i="0" u="none" strike="noStrike" kern="1200" cap="none" spc="0" normalizeH="0" baseline="0" noProof="0" dirty="0">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2022. doi:10.1093/</a:t>
            </a:r>
            <a:r>
              <a:rPr kumimoji="0" lang="en-US" altLang="en-US" sz="1400" b="0" i="0" u="none" strike="noStrike" kern="1200" cap="none" spc="0" normalizeH="0" baseline="0" noProof="0" dirty="0" err="1">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eurheartj</a:t>
            </a:r>
            <a:r>
              <a:rPr kumimoji="0" lang="en-US" altLang="en-US" sz="1400" b="0" i="0" u="none" strike="noStrike" kern="1200" cap="none" spc="0" normalizeH="0" baseline="0" noProof="0" dirty="0">
                <a:ln>
                  <a:noFill/>
                </a:ln>
                <a:solidFill>
                  <a:srgbClr val="1F497D">
                    <a:lumMod val="50000"/>
                  </a:srgbClr>
                </a:solidFill>
                <a:effectLst/>
                <a:uLnTx/>
                <a:uFillTx/>
                <a:latin typeface="Arial"/>
                <a:ea typeface="ＭＳ Ｐゴシック" panose="020B0600070205080204" pitchFamily="34" charset="-128"/>
                <a:cs typeface="Calibri" panose="020F0502020204030204" pitchFamily="34" charset="0"/>
                <a:sym typeface="Symbol" pitchFamily="18" charset="2"/>
              </a:rPr>
              <a:t>/ehac206</a:t>
            </a:r>
          </a:p>
        </p:txBody>
      </p:sp>
      <p:sp>
        <p:nvSpPr>
          <p:cNvPr id="10" name="Title 2"/>
          <p:cNvSpPr txBox="1">
            <a:spLocks/>
          </p:cNvSpPr>
          <p:nvPr/>
        </p:nvSpPr>
        <p:spPr bwMode="auto">
          <a:xfrm>
            <a:off x="2927648" y="260648"/>
            <a:ext cx="864096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254D7B"/>
                </a:solidFill>
                <a:latin typeface="+mj-lt"/>
                <a:ea typeface="ＭＳ Ｐゴシック" panose="020B0600070205080204" pitchFamily="34" charset="-128"/>
                <a:cs typeface="+mj-cs"/>
              </a:defRPr>
            </a:lvl1pPr>
            <a:lvl2pPr algn="l" rtl="0" eaLnBrk="0" fontAlgn="base" hangingPunct="0">
              <a:spcBef>
                <a:spcPct val="0"/>
              </a:spcBef>
              <a:spcAft>
                <a:spcPct val="0"/>
              </a:spcAft>
              <a:defRPr sz="2400" b="1">
                <a:solidFill>
                  <a:srgbClr val="254D7B"/>
                </a:solidFill>
                <a:latin typeface="Arial" charset="0"/>
                <a:ea typeface="ＭＳ Ｐゴシック" panose="020B0600070205080204" pitchFamily="34" charset="-128"/>
              </a:defRPr>
            </a:lvl2pPr>
            <a:lvl3pPr algn="l" rtl="0" eaLnBrk="0" fontAlgn="base" hangingPunct="0">
              <a:spcBef>
                <a:spcPct val="0"/>
              </a:spcBef>
              <a:spcAft>
                <a:spcPct val="0"/>
              </a:spcAft>
              <a:defRPr sz="2400" b="1">
                <a:solidFill>
                  <a:srgbClr val="254D7B"/>
                </a:solidFill>
                <a:latin typeface="Arial" charset="0"/>
                <a:ea typeface="ＭＳ Ｐゴシック" panose="020B0600070205080204" pitchFamily="34" charset="-128"/>
              </a:defRPr>
            </a:lvl3pPr>
            <a:lvl4pPr algn="l" rtl="0" eaLnBrk="0" fontAlgn="base" hangingPunct="0">
              <a:spcBef>
                <a:spcPct val="0"/>
              </a:spcBef>
              <a:spcAft>
                <a:spcPct val="0"/>
              </a:spcAft>
              <a:defRPr sz="2400" b="1">
                <a:solidFill>
                  <a:srgbClr val="254D7B"/>
                </a:solidFill>
                <a:latin typeface="Arial" charset="0"/>
                <a:ea typeface="ＭＳ Ｐゴシック" panose="020B0600070205080204" pitchFamily="34" charset="-128"/>
              </a:defRPr>
            </a:lvl4pPr>
            <a:lvl5pPr algn="l" rtl="0" eaLnBrk="0" fontAlgn="base" hangingPunct="0">
              <a:spcBef>
                <a:spcPct val="0"/>
              </a:spcBef>
              <a:spcAft>
                <a:spcPct val="0"/>
              </a:spcAft>
              <a:defRPr sz="2400" b="1">
                <a:solidFill>
                  <a:srgbClr val="254D7B"/>
                </a:solidFill>
                <a:latin typeface="Arial" charset="0"/>
                <a:ea typeface="ＭＳ Ｐゴシック" panose="020B0600070205080204" pitchFamily="34" charset="-128"/>
              </a:defRPr>
            </a:lvl5pPr>
            <a:lvl6pPr marL="457200" algn="l" rtl="0" fontAlgn="base">
              <a:spcBef>
                <a:spcPct val="0"/>
              </a:spcBef>
              <a:spcAft>
                <a:spcPct val="0"/>
              </a:spcAft>
              <a:defRPr sz="2400" b="1">
                <a:solidFill>
                  <a:srgbClr val="254D7B"/>
                </a:solidFill>
                <a:latin typeface="Arial" charset="0"/>
                <a:ea typeface="ＭＳ Ｐゴシック" pitchFamily="1" charset="-128"/>
              </a:defRPr>
            </a:lvl6pPr>
            <a:lvl7pPr marL="914400" algn="l" rtl="0" fontAlgn="base">
              <a:spcBef>
                <a:spcPct val="0"/>
              </a:spcBef>
              <a:spcAft>
                <a:spcPct val="0"/>
              </a:spcAft>
              <a:defRPr sz="2400" b="1">
                <a:solidFill>
                  <a:srgbClr val="254D7B"/>
                </a:solidFill>
                <a:latin typeface="Arial" charset="0"/>
                <a:ea typeface="ＭＳ Ｐゴシック" pitchFamily="1" charset="-128"/>
              </a:defRPr>
            </a:lvl7pPr>
            <a:lvl8pPr marL="1371600" algn="l" rtl="0" fontAlgn="base">
              <a:spcBef>
                <a:spcPct val="0"/>
              </a:spcBef>
              <a:spcAft>
                <a:spcPct val="0"/>
              </a:spcAft>
              <a:defRPr sz="2400" b="1">
                <a:solidFill>
                  <a:srgbClr val="254D7B"/>
                </a:solidFill>
                <a:latin typeface="Arial" charset="0"/>
                <a:ea typeface="ＭＳ Ｐゴシック" pitchFamily="1" charset="-128"/>
              </a:defRPr>
            </a:lvl8pPr>
            <a:lvl9pPr marL="1828800" algn="l" rtl="0" fontAlgn="base">
              <a:spcBef>
                <a:spcPct val="0"/>
              </a:spcBef>
              <a:spcAft>
                <a:spcPct val="0"/>
              </a:spcAft>
              <a:defRPr sz="2400" b="1">
                <a:solidFill>
                  <a:srgbClr val="254D7B"/>
                </a:solidFill>
                <a:latin typeface="Arial" charset="0"/>
                <a:ea typeface="ＭＳ Ｐゴシック"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3200" b="0" i="0" u="none" strike="noStrike" kern="0" cap="none" spc="0" normalizeH="0" baseline="0" noProof="0" dirty="0">
                <a:ln>
                  <a:noFill/>
                </a:ln>
                <a:solidFill>
                  <a:srgbClr val="254D7B"/>
                </a:solidFill>
                <a:effectLst/>
                <a:uLnTx/>
                <a:uFillTx/>
                <a:latin typeface="Calibri" panose="020F0502020204030204" pitchFamily="34" charset="0"/>
                <a:ea typeface="ＭＳ Ｐゴシック" panose="020B0600070205080204" pitchFamily="34" charset="-128"/>
                <a:cs typeface="+mj-cs"/>
              </a:rPr>
              <a:t>Multicentre </a:t>
            </a:r>
            <a:r>
              <a:rPr lang="de-DE" altLang="de-DE" sz="3200" b="0" kern="0" dirty="0">
                <a:latin typeface="Calibri" panose="020F0502020204030204" pitchFamily="34" charset="0"/>
              </a:rPr>
              <a:t>P</a:t>
            </a:r>
            <a:r>
              <a:rPr kumimoji="0" lang="de-DE" altLang="de-DE" sz="3200" b="0" i="0" u="none" strike="noStrike" kern="0" cap="none" spc="0" normalizeH="0" baseline="0" noProof="0" dirty="0">
                <a:ln>
                  <a:noFill/>
                </a:ln>
                <a:solidFill>
                  <a:srgbClr val="254D7B"/>
                </a:solidFill>
                <a:effectLst/>
                <a:uLnTx/>
                <a:uFillTx/>
                <a:latin typeface="Calibri" panose="020F0502020204030204" pitchFamily="34" charset="0"/>
                <a:ea typeface="ＭＳ Ｐゴシック" panose="020B0600070205080204" pitchFamily="34" charset="-128"/>
                <a:cs typeface="+mj-cs"/>
              </a:rPr>
              <a:t>rospective Cohort </a:t>
            </a:r>
            <a:r>
              <a:rPr lang="de-DE" altLang="de-DE" sz="3200" b="0" kern="0" dirty="0">
                <a:latin typeface="Calibri" panose="020F0502020204030204" pitchFamily="34" charset="0"/>
              </a:rPr>
              <a:t>S</a:t>
            </a:r>
            <a:r>
              <a:rPr kumimoji="0" lang="de-DE" altLang="de-DE" sz="3200" b="0" i="0" u="none" strike="noStrike" kern="0" cap="none" spc="0" normalizeH="0" baseline="0" noProof="0" dirty="0">
                <a:ln>
                  <a:noFill/>
                </a:ln>
                <a:solidFill>
                  <a:srgbClr val="254D7B"/>
                </a:solidFill>
                <a:effectLst/>
                <a:uLnTx/>
                <a:uFillTx/>
                <a:latin typeface="Calibri" panose="020F0502020204030204" pitchFamily="34" charset="0"/>
                <a:ea typeface="ＭＳ Ｐゴシック" panose="020B0600070205080204" pitchFamily="34" charset="-128"/>
                <a:cs typeface="+mj-cs"/>
              </a:rPr>
              <a:t>tudy</a:t>
            </a:r>
          </a:p>
        </p:txBody>
      </p:sp>
      <p:pic>
        <p:nvPicPr>
          <p:cNvPr id="11" name="Grafik 20"/>
          <p:cNvPicPr>
            <a:picLocks noChangeAspect="1"/>
          </p:cNvPicPr>
          <p:nvPr/>
        </p:nvPicPr>
        <p:blipFill rotWithShape="1">
          <a:blip r:embed="rId2" cstate="print">
            <a:extLst>
              <a:ext uri="{28A0092B-C50C-407E-A947-70E740481C1C}">
                <a14:useLocalDpi xmlns:a14="http://schemas.microsoft.com/office/drawing/2010/main" val="0"/>
              </a:ext>
            </a:extLst>
          </a:blip>
          <a:srcRect r="62297" b="20889"/>
          <a:stretch/>
        </p:blipFill>
        <p:spPr bwMode="auto">
          <a:xfrm>
            <a:off x="751356" y="382410"/>
            <a:ext cx="2176292" cy="60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167" y="1042148"/>
            <a:ext cx="8831665" cy="4967813"/>
          </a:xfrm>
          <a:prstGeom prst="rect">
            <a:avLst/>
          </a:prstGeom>
        </p:spPr>
      </p:pic>
    </p:spTree>
    <p:extLst>
      <p:ext uri="{BB962C8B-B14F-4D97-AF65-F5344CB8AC3E}">
        <p14:creationId xmlns:p14="http://schemas.microsoft.com/office/powerpoint/2010/main" val="14927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71937"/>
            <a:ext cx="10993967" cy="703263"/>
          </a:xfrm>
        </p:spPr>
        <p:txBody>
          <a:bodyPr>
            <a:normAutofit/>
          </a:bodyPr>
          <a:lstStyle/>
          <a:p>
            <a:r>
              <a:rPr lang="en-US" sz="4800" dirty="0"/>
              <a:t> Meta-Analysis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20" y="1269571"/>
            <a:ext cx="9543286" cy="447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6444" y="6462664"/>
            <a:ext cx="407130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charset="0"/>
                <a:ea typeface="+mn-ea"/>
                <a:cs typeface="Arial" charset="0"/>
              </a:rPr>
              <a:t>Ende-Verhaar</a:t>
            </a:r>
            <a:r>
              <a:rPr kumimoji="0" lang="en-US" sz="1600" b="0" i="0" u="none" strike="noStrike" kern="1200" cap="none" spc="0" normalizeH="0" baseline="0" noProof="0" dirty="0">
                <a:ln>
                  <a:noFill/>
                </a:ln>
                <a:solidFill>
                  <a:srgbClr val="FFFFFF"/>
                </a:solidFill>
                <a:effectLst/>
                <a:uLnTx/>
                <a:uFillTx/>
                <a:latin typeface="Arial" charset="0"/>
                <a:ea typeface="+mn-ea"/>
                <a:cs typeface="Arial" charset="0"/>
              </a:rPr>
              <a:t> YM, et al. </a:t>
            </a:r>
            <a:r>
              <a:rPr kumimoji="0" lang="en-US" sz="1600" b="0" i="1" u="none" strike="noStrike" kern="1200" cap="none" spc="0" normalizeH="0" baseline="0" noProof="0" dirty="0" err="1">
                <a:ln>
                  <a:noFill/>
                </a:ln>
                <a:solidFill>
                  <a:srgbClr val="FFFFFF"/>
                </a:solidFill>
                <a:effectLst/>
                <a:uLnTx/>
                <a:uFillTx/>
                <a:latin typeface="Arial" charset="0"/>
                <a:ea typeface="+mn-ea"/>
                <a:cs typeface="Arial" charset="0"/>
              </a:rPr>
              <a:t>Eur</a:t>
            </a:r>
            <a:r>
              <a:rPr kumimoji="0" lang="en-US" sz="1600" b="0" i="1" u="none" strike="noStrike" kern="1200" cap="none" spc="0" normalizeH="0" baseline="0" noProof="0" dirty="0">
                <a:ln>
                  <a:noFill/>
                </a:ln>
                <a:solidFill>
                  <a:srgbClr val="FFFFFF"/>
                </a:solidFill>
                <a:effectLst/>
                <a:uLnTx/>
                <a:uFillTx/>
                <a:latin typeface="Arial" charset="0"/>
                <a:ea typeface="+mn-ea"/>
                <a:cs typeface="Arial" charset="0"/>
              </a:rPr>
              <a:t> </a:t>
            </a:r>
            <a:r>
              <a:rPr kumimoji="0" lang="en-US" sz="1600" b="0" i="1" u="none" strike="noStrike" kern="1200" cap="none" spc="0" normalizeH="0" baseline="0" noProof="0" dirty="0" err="1">
                <a:ln>
                  <a:noFill/>
                </a:ln>
                <a:solidFill>
                  <a:srgbClr val="FFFFFF"/>
                </a:solidFill>
                <a:effectLst/>
                <a:uLnTx/>
                <a:uFillTx/>
                <a:latin typeface="Arial" charset="0"/>
                <a:ea typeface="+mn-ea"/>
                <a:cs typeface="Arial" charset="0"/>
              </a:rPr>
              <a:t>Respir</a:t>
            </a:r>
            <a:r>
              <a:rPr kumimoji="0" lang="en-US" sz="1600" b="0" i="1" u="none" strike="noStrike" kern="1200" cap="none" spc="0" normalizeH="0" baseline="0" noProof="0" dirty="0">
                <a:ln>
                  <a:noFill/>
                </a:ln>
                <a:solidFill>
                  <a:srgbClr val="FFFFFF"/>
                </a:solidFill>
                <a:effectLst/>
                <a:uLnTx/>
                <a:uFillTx/>
                <a:latin typeface="Arial" charset="0"/>
                <a:ea typeface="+mn-ea"/>
                <a:cs typeface="Arial" charset="0"/>
              </a:rPr>
              <a:t> J </a:t>
            </a:r>
            <a:r>
              <a:rPr kumimoji="0" lang="en-US" sz="1600" b="0" i="0" u="none" strike="noStrike" kern="1200" cap="none" spc="0" normalizeH="0" baseline="0" noProof="0" dirty="0">
                <a:ln>
                  <a:noFill/>
                </a:ln>
                <a:solidFill>
                  <a:srgbClr val="FFFFFF"/>
                </a:solidFill>
                <a:effectLst/>
                <a:uLnTx/>
                <a:uFillTx/>
                <a:latin typeface="Arial" charset="0"/>
                <a:ea typeface="+mn-ea"/>
                <a:cs typeface="Arial" charset="0"/>
              </a:rPr>
              <a:t>2017</a:t>
            </a:r>
          </a:p>
        </p:txBody>
      </p:sp>
      <p:sp>
        <p:nvSpPr>
          <p:cNvPr id="5" name="TextBox 4"/>
          <p:cNvSpPr txBox="1"/>
          <p:nvPr/>
        </p:nvSpPr>
        <p:spPr>
          <a:xfrm>
            <a:off x="1680426" y="1029114"/>
            <a:ext cx="9248045"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Arial" charset="0"/>
              </a:rPr>
              <a:t>16 studies, low bias, used RHC for CTEPH </a:t>
            </a:r>
            <a:r>
              <a:rPr kumimoji="0" lang="en-US" sz="3200" b="1" i="0" u="none" strike="noStrike" kern="1200" cap="none" spc="0" normalizeH="0" baseline="0" noProof="0" dirty="0" err="1">
                <a:ln>
                  <a:noFill/>
                </a:ln>
                <a:solidFill>
                  <a:srgbClr val="FFFFFF"/>
                </a:solidFill>
                <a:effectLst/>
                <a:uLnTx/>
                <a:uFillTx/>
                <a:latin typeface="Arial" charset="0"/>
                <a:ea typeface="+mn-ea"/>
                <a:cs typeface="Arial" charset="0"/>
              </a:rPr>
              <a:t>Dx</a:t>
            </a:r>
            <a:r>
              <a:rPr kumimoji="0" lang="en-US" sz="3200" b="1" i="0" u="none" strike="noStrike" kern="1200" cap="none" spc="0" normalizeH="0" baseline="0" noProof="0" dirty="0">
                <a:ln>
                  <a:noFill/>
                </a:ln>
                <a:solidFill>
                  <a:srgbClr val="FFFFFF"/>
                </a:solidFill>
                <a:effectLst/>
                <a:uLnTx/>
                <a:uFillTx/>
                <a:latin typeface="Arial" charset="0"/>
                <a:ea typeface="+mn-ea"/>
                <a:cs typeface="Arial" charset="0"/>
              </a:rPr>
              <a:t>  </a:t>
            </a:r>
          </a:p>
        </p:txBody>
      </p:sp>
    </p:spTree>
    <p:extLst>
      <p:ext uri="{BB962C8B-B14F-4D97-AF65-F5344CB8AC3E}">
        <p14:creationId xmlns:p14="http://schemas.microsoft.com/office/powerpoint/2010/main" val="26581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1"/>
            <a:ext cx="10515600" cy="1325563"/>
          </a:xfrm>
        </p:spPr>
        <p:txBody>
          <a:bodyPr/>
          <a:lstStyle/>
          <a:p>
            <a:r>
              <a:rPr lang="en-US" dirty="0"/>
              <a:t>Diagnostic Process </a:t>
            </a:r>
          </a:p>
        </p:txBody>
      </p:sp>
      <p:sp>
        <p:nvSpPr>
          <p:cNvPr id="3" name="TextBox 2"/>
          <p:cNvSpPr txBox="1"/>
          <p:nvPr/>
        </p:nvSpPr>
        <p:spPr>
          <a:xfrm>
            <a:off x="546981" y="1550236"/>
            <a:ext cx="2044149" cy="666786"/>
          </a:xfrm>
          <a:prstGeom prst="rect">
            <a:avLst/>
          </a:prstGeom>
          <a:solidFill>
            <a:schemeClr val="accent1"/>
          </a:solidFill>
          <a:ln>
            <a:solidFill>
              <a:srgbClr val="000000"/>
            </a:solidFill>
          </a:ln>
        </p:spPr>
        <p:txBody>
          <a:bodyPr wrap="none" rtlCol="0">
            <a:spAutoFit/>
          </a:bodyPr>
          <a:lstStyle/>
          <a:p>
            <a:pPr algn="ctr"/>
            <a:r>
              <a:rPr lang="en-US" sz="3733" dirty="0">
                <a:solidFill>
                  <a:srgbClr val="FFFFFF"/>
                </a:solidFill>
              </a:rPr>
              <a:t>Suspect</a:t>
            </a:r>
          </a:p>
        </p:txBody>
      </p:sp>
      <p:sp>
        <p:nvSpPr>
          <p:cNvPr id="4" name="TextBox 3"/>
          <p:cNvSpPr txBox="1"/>
          <p:nvPr/>
        </p:nvSpPr>
        <p:spPr>
          <a:xfrm>
            <a:off x="3780848" y="1237692"/>
            <a:ext cx="7746031" cy="1569660"/>
          </a:xfrm>
          <a:prstGeom prst="rect">
            <a:avLst/>
          </a:prstGeom>
          <a:solidFill>
            <a:schemeClr val="accent1"/>
          </a:solidFill>
          <a:ln>
            <a:solidFill>
              <a:srgbClr val="000000"/>
            </a:solidFill>
          </a:ln>
        </p:spPr>
        <p:txBody>
          <a:bodyPr wrap="none" rtlCol="0">
            <a:spAutoFit/>
          </a:bodyPr>
          <a:lstStyle/>
          <a:p>
            <a:r>
              <a:rPr lang="en-US" sz="3200" dirty="0">
                <a:solidFill>
                  <a:srgbClr val="FFFFFF"/>
                </a:solidFill>
              </a:rPr>
              <a:t>1.  Persistent symptoms after acute PE</a:t>
            </a:r>
          </a:p>
          <a:p>
            <a:r>
              <a:rPr lang="en-US" sz="3200" dirty="0">
                <a:solidFill>
                  <a:srgbClr val="FFFFFF"/>
                </a:solidFill>
              </a:rPr>
              <a:t>2.  PH</a:t>
            </a:r>
          </a:p>
          <a:p>
            <a:r>
              <a:rPr lang="en-US" sz="3200" dirty="0">
                <a:solidFill>
                  <a:srgbClr val="FFFFFF"/>
                </a:solidFill>
              </a:rPr>
              <a:t>3.  Unexplained dyspnea </a:t>
            </a:r>
          </a:p>
        </p:txBody>
      </p:sp>
      <p:sp>
        <p:nvSpPr>
          <p:cNvPr id="5" name="TextBox 4"/>
          <p:cNvSpPr txBox="1"/>
          <p:nvPr/>
        </p:nvSpPr>
        <p:spPr>
          <a:xfrm>
            <a:off x="612703" y="3402141"/>
            <a:ext cx="1912703" cy="666786"/>
          </a:xfrm>
          <a:prstGeom prst="rect">
            <a:avLst/>
          </a:prstGeom>
          <a:solidFill>
            <a:schemeClr val="accent1"/>
          </a:solidFill>
          <a:ln>
            <a:solidFill>
              <a:srgbClr val="000000"/>
            </a:solidFill>
          </a:ln>
        </p:spPr>
        <p:txBody>
          <a:bodyPr wrap="none" rtlCol="0">
            <a:spAutoFit/>
          </a:bodyPr>
          <a:lstStyle/>
          <a:p>
            <a:pPr algn="ctr"/>
            <a:r>
              <a:rPr lang="en-US" sz="3733" dirty="0">
                <a:solidFill>
                  <a:srgbClr val="FFFFFF"/>
                </a:solidFill>
              </a:rPr>
              <a:t>Screen </a:t>
            </a:r>
          </a:p>
        </p:txBody>
      </p:sp>
      <p:sp>
        <p:nvSpPr>
          <p:cNvPr id="6" name="TextBox 5"/>
          <p:cNvSpPr txBox="1"/>
          <p:nvPr/>
        </p:nvSpPr>
        <p:spPr>
          <a:xfrm>
            <a:off x="3780848" y="3183807"/>
            <a:ext cx="5694188" cy="1077218"/>
          </a:xfrm>
          <a:prstGeom prst="rect">
            <a:avLst/>
          </a:prstGeom>
          <a:solidFill>
            <a:schemeClr val="accent1"/>
          </a:solidFill>
          <a:ln>
            <a:solidFill>
              <a:srgbClr val="000000"/>
            </a:solidFill>
          </a:ln>
        </p:spPr>
        <p:txBody>
          <a:bodyPr wrap="none" rtlCol="0">
            <a:spAutoFit/>
          </a:bodyPr>
          <a:lstStyle/>
          <a:p>
            <a:pPr marL="609585" indent="-609585">
              <a:buFontTx/>
              <a:buAutoNum type="arabicPeriod"/>
            </a:pPr>
            <a:r>
              <a:rPr lang="en-US" sz="3200" dirty="0">
                <a:solidFill>
                  <a:srgbClr val="FFFFFF"/>
                </a:solidFill>
              </a:rPr>
              <a:t>Echo for RV / PH</a:t>
            </a:r>
          </a:p>
          <a:p>
            <a:pPr marL="609585" indent="-609585">
              <a:buFontTx/>
              <a:buAutoNum type="arabicPeriod"/>
            </a:pPr>
            <a:r>
              <a:rPr lang="en-US" sz="3200" dirty="0">
                <a:solidFill>
                  <a:srgbClr val="FFFFFF"/>
                </a:solidFill>
              </a:rPr>
              <a:t>VQ for perfusion defects </a:t>
            </a:r>
          </a:p>
        </p:txBody>
      </p:sp>
      <p:sp>
        <p:nvSpPr>
          <p:cNvPr id="7" name="TextBox 6"/>
          <p:cNvSpPr txBox="1"/>
          <p:nvPr/>
        </p:nvSpPr>
        <p:spPr>
          <a:xfrm>
            <a:off x="309203" y="4719256"/>
            <a:ext cx="2429965" cy="666786"/>
          </a:xfrm>
          <a:prstGeom prst="rect">
            <a:avLst/>
          </a:prstGeom>
          <a:solidFill>
            <a:schemeClr val="accent1"/>
          </a:solidFill>
          <a:ln>
            <a:solidFill>
              <a:srgbClr val="000000"/>
            </a:solidFill>
          </a:ln>
        </p:spPr>
        <p:txBody>
          <a:bodyPr wrap="square" rtlCol="0">
            <a:spAutoFit/>
          </a:bodyPr>
          <a:lstStyle/>
          <a:p>
            <a:pPr algn="ctr"/>
            <a:r>
              <a:rPr lang="en-US" sz="3733" dirty="0">
                <a:solidFill>
                  <a:srgbClr val="FFFFFF"/>
                </a:solidFill>
              </a:rPr>
              <a:t>Confirm  </a:t>
            </a:r>
          </a:p>
        </p:txBody>
      </p:sp>
      <p:sp>
        <p:nvSpPr>
          <p:cNvPr id="8" name="TextBox 7"/>
          <p:cNvSpPr txBox="1"/>
          <p:nvPr/>
        </p:nvSpPr>
        <p:spPr>
          <a:xfrm>
            <a:off x="3822642" y="4719256"/>
            <a:ext cx="8060155" cy="1077218"/>
          </a:xfrm>
          <a:prstGeom prst="rect">
            <a:avLst/>
          </a:prstGeom>
          <a:solidFill>
            <a:schemeClr val="accent1"/>
          </a:solidFill>
          <a:ln>
            <a:solidFill>
              <a:srgbClr val="000000"/>
            </a:solidFill>
          </a:ln>
        </p:spPr>
        <p:txBody>
          <a:bodyPr wrap="none" rtlCol="0">
            <a:spAutoFit/>
          </a:bodyPr>
          <a:lstStyle/>
          <a:p>
            <a:pPr marL="609585" indent="-609585">
              <a:buFontTx/>
              <a:buAutoNum type="arabicPeriod"/>
            </a:pPr>
            <a:r>
              <a:rPr lang="en-US" sz="3200" dirty="0">
                <a:solidFill>
                  <a:srgbClr val="FFFFFF"/>
                </a:solidFill>
              </a:rPr>
              <a:t>CTPA +/- DSA for extent and location </a:t>
            </a:r>
          </a:p>
          <a:p>
            <a:pPr marL="609585" indent="-609585">
              <a:buFontTx/>
              <a:buAutoNum type="arabicPeriod"/>
            </a:pPr>
            <a:r>
              <a:rPr lang="en-US" sz="3200" dirty="0">
                <a:solidFill>
                  <a:srgbClr val="FFFFFF"/>
                </a:solidFill>
              </a:rPr>
              <a:t>RHC for hemodynamics </a:t>
            </a:r>
          </a:p>
        </p:txBody>
      </p:sp>
      <p:sp>
        <p:nvSpPr>
          <p:cNvPr id="10" name="Right Arrow 9"/>
          <p:cNvSpPr>
            <a:spLocks noChangeAspect="1"/>
          </p:cNvSpPr>
          <p:nvPr/>
        </p:nvSpPr>
        <p:spPr>
          <a:xfrm>
            <a:off x="2758199" y="1657468"/>
            <a:ext cx="913180" cy="452323"/>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solidFill>
                <a:srgbClr val="FFFFFF"/>
              </a:solidFill>
            </a:endParaRPr>
          </a:p>
        </p:txBody>
      </p:sp>
      <p:sp>
        <p:nvSpPr>
          <p:cNvPr id="11" name="Right Arrow 10"/>
          <p:cNvSpPr>
            <a:spLocks noChangeAspect="1"/>
          </p:cNvSpPr>
          <p:nvPr/>
        </p:nvSpPr>
        <p:spPr>
          <a:xfrm>
            <a:off x="2758198" y="3496254"/>
            <a:ext cx="913180" cy="452323"/>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solidFill>
                <a:srgbClr val="FFFFFF"/>
              </a:solidFill>
            </a:endParaRPr>
          </a:p>
        </p:txBody>
      </p:sp>
      <p:sp>
        <p:nvSpPr>
          <p:cNvPr id="12" name="Right Arrow 11"/>
          <p:cNvSpPr>
            <a:spLocks noChangeAspect="1"/>
          </p:cNvSpPr>
          <p:nvPr/>
        </p:nvSpPr>
        <p:spPr>
          <a:xfrm>
            <a:off x="2824315" y="4933719"/>
            <a:ext cx="913180" cy="452323"/>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solidFill>
                <a:srgbClr val="FFFFFF"/>
              </a:solidFill>
            </a:endParaRPr>
          </a:p>
        </p:txBody>
      </p:sp>
    </p:spTree>
    <p:extLst>
      <p:ext uri="{BB962C8B-B14F-4D97-AF65-F5344CB8AC3E}">
        <p14:creationId xmlns:p14="http://schemas.microsoft.com/office/powerpoint/2010/main" val="80290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269" y="228603"/>
            <a:ext cx="7151467" cy="60096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4023537" y="6550223"/>
            <a:ext cx="78867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sz="1400" b="0" dirty="0">
                <a:latin typeface="Arial" pitchFamily="34" charset="0"/>
                <a:cs typeface="Arial" pitchFamily="34" charset="0"/>
              </a:rPr>
              <a:t>Renapurkar R, </a:t>
            </a:r>
            <a:r>
              <a:rPr lang="en-US" sz="1400" b="0" dirty="0" err="1">
                <a:latin typeface="Arial" pitchFamily="34" charset="0"/>
                <a:cs typeface="Arial" pitchFamily="34" charset="0"/>
              </a:rPr>
              <a:t>Shrikanthan</a:t>
            </a:r>
            <a:r>
              <a:rPr lang="en-US" sz="1400" b="0" dirty="0">
                <a:latin typeface="Arial" pitchFamily="34" charset="0"/>
                <a:cs typeface="Arial" pitchFamily="34" charset="0"/>
              </a:rPr>
              <a:t> S, </a:t>
            </a:r>
            <a:r>
              <a:rPr lang="en-US" sz="1400" b="0" dirty="0" err="1">
                <a:latin typeface="Arial" pitchFamily="34" charset="0"/>
                <a:cs typeface="Arial" pitchFamily="34" charset="0"/>
              </a:rPr>
              <a:t>Heresi</a:t>
            </a:r>
            <a:r>
              <a:rPr lang="en-US" sz="1400" b="0" dirty="0">
                <a:latin typeface="Arial" pitchFamily="34" charset="0"/>
                <a:cs typeface="Arial" pitchFamily="34" charset="0"/>
              </a:rPr>
              <a:t> G, Lau C,  </a:t>
            </a:r>
            <a:r>
              <a:rPr lang="en-US" sz="1400" b="0" dirty="0" err="1">
                <a:latin typeface="Arial" pitchFamily="34" charset="0"/>
                <a:cs typeface="Arial" pitchFamily="34" charset="0"/>
              </a:rPr>
              <a:t>Gopalan</a:t>
            </a:r>
            <a:r>
              <a:rPr lang="en-US" sz="1400" b="0" dirty="0">
                <a:latin typeface="Arial" pitchFamily="34" charset="0"/>
                <a:cs typeface="Arial" pitchFamily="34" charset="0"/>
              </a:rPr>
              <a:t> D. J Thoracic Imaging. 2017;32:71-88</a:t>
            </a:r>
          </a:p>
        </p:txBody>
      </p:sp>
    </p:spTree>
    <p:extLst>
      <p:ext uri="{BB962C8B-B14F-4D97-AF65-F5344CB8AC3E}">
        <p14:creationId xmlns:p14="http://schemas.microsoft.com/office/powerpoint/2010/main" val="407871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8" y="1432783"/>
            <a:ext cx="3103563"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itle 1"/>
          <p:cNvSpPr>
            <a:spLocks noGrp="1"/>
          </p:cNvSpPr>
          <p:nvPr>
            <p:ph type="title"/>
          </p:nvPr>
        </p:nvSpPr>
        <p:spPr>
          <a:xfrm>
            <a:off x="2022484" y="661988"/>
            <a:ext cx="8245475" cy="646112"/>
          </a:xfrm>
        </p:spPr>
        <p:txBody>
          <a:bodyPr/>
          <a:lstStyle/>
          <a:p>
            <a:pPr eaLnBrk="1" hangingPunct="1"/>
            <a:r>
              <a:rPr lang="en-US" sz="4000"/>
              <a:t>Narrowing, Stenosis, Cutoff</a:t>
            </a:r>
          </a:p>
        </p:txBody>
      </p:sp>
      <p:pic>
        <p:nvPicPr>
          <p:cNvPr id="30724"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47825" y="1469295"/>
            <a:ext cx="3651250" cy="4591051"/>
          </a:xfrm>
        </p:spPr>
      </p:pic>
      <p:sp>
        <p:nvSpPr>
          <p:cNvPr id="6" name="Left Arrow 5"/>
          <p:cNvSpPr>
            <a:spLocks noChangeAspect="1"/>
          </p:cNvSpPr>
          <p:nvPr/>
        </p:nvSpPr>
        <p:spPr>
          <a:xfrm>
            <a:off x="4403725" y="4340273"/>
            <a:ext cx="342900" cy="8572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Left Arrow 6"/>
          <p:cNvSpPr>
            <a:spLocks noChangeAspect="1"/>
          </p:cNvSpPr>
          <p:nvPr/>
        </p:nvSpPr>
        <p:spPr>
          <a:xfrm flipH="1">
            <a:off x="8059738" y="3389322"/>
            <a:ext cx="342900" cy="84137"/>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Left Arrow 7"/>
          <p:cNvSpPr>
            <a:spLocks noChangeAspect="1"/>
          </p:cNvSpPr>
          <p:nvPr/>
        </p:nvSpPr>
        <p:spPr>
          <a:xfrm rot="18628037" flipH="1">
            <a:off x="7898615" y="4380736"/>
            <a:ext cx="311151" cy="153987"/>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46310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D:\temp\SMEDIRA30343\sme066a.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558800" y="0"/>
            <a:ext cx="10804806" cy="6772769"/>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9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734" y="426574"/>
            <a:ext cx="10993967" cy="703263"/>
          </a:xfrm>
        </p:spPr>
        <p:txBody>
          <a:bodyPr/>
          <a:lstStyle/>
          <a:p>
            <a:r>
              <a:rPr lang="en-US" dirty="0"/>
              <a:t>Management Strategy </a:t>
            </a:r>
          </a:p>
        </p:txBody>
      </p:sp>
      <p:pic>
        <p:nvPicPr>
          <p:cNvPr id="4" name="Content Placeholder 3"/>
          <p:cNvPicPr>
            <a:picLocks noGrp="1" noChangeAspect="1"/>
          </p:cNvPicPr>
          <p:nvPr>
            <p:ph idx="1"/>
          </p:nvPr>
        </p:nvPicPr>
        <p:blipFill>
          <a:blip r:embed="rId2"/>
          <a:stretch>
            <a:fillRect/>
          </a:stretch>
        </p:blipFill>
        <p:spPr>
          <a:xfrm>
            <a:off x="3027564" y="1129837"/>
            <a:ext cx="6136871" cy="4949679"/>
          </a:xfrm>
          <a:prstGeom prst="rect">
            <a:avLst/>
          </a:prstGeom>
        </p:spPr>
      </p:pic>
    </p:spTree>
    <p:extLst>
      <p:ext uri="{BB962C8B-B14F-4D97-AF65-F5344CB8AC3E}">
        <p14:creationId xmlns:p14="http://schemas.microsoft.com/office/powerpoint/2010/main" val="16664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CTEPH is a Surgical Disease</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46033" y="1701607"/>
            <a:ext cx="5049358" cy="3787019"/>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61724" y="1690688"/>
            <a:ext cx="5157926" cy="3870978"/>
          </a:xfrm>
        </p:spPr>
      </p:pic>
    </p:spTree>
    <p:extLst>
      <p:ext uri="{BB962C8B-B14F-4D97-AF65-F5344CB8AC3E}">
        <p14:creationId xmlns:p14="http://schemas.microsoft.com/office/powerpoint/2010/main" val="269547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12965"/>
            <a:ext cx="10993967" cy="703263"/>
          </a:xfrm>
        </p:spPr>
        <p:txBody>
          <a:bodyPr/>
          <a:lstStyle/>
          <a:p>
            <a:r>
              <a:rPr lang="en-US" dirty="0"/>
              <a:t>Operability Assessment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931" y="1132896"/>
            <a:ext cx="9874675" cy="4894103"/>
          </a:xfrm>
          <a:prstGeom prst="rect">
            <a:avLst/>
          </a:prstGeom>
        </p:spPr>
      </p:pic>
      <p:sp>
        <p:nvSpPr>
          <p:cNvPr id="7" name="TextBox 6">
            <a:extLst>
              <a:ext uri="{FF2B5EF4-FFF2-40B4-BE49-F238E27FC236}">
                <a16:creationId xmlns:a16="http://schemas.microsoft.com/office/drawing/2014/main" id="{1F351BDC-518A-4484-9A3C-1354A93F3171}"/>
              </a:ext>
            </a:extLst>
          </p:cNvPr>
          <p:cNvSpPr txBox="1"/>
          <p:nvPr/>
        </p:nvSpPr>
        <p:spPr>
          <a:xfrm>
            <a:off x="609601" y="6462911"/>
            <a:ext cx="8583103" cy="307777"/>
          </a:xfrm>
          <a:prstGeom prst="rect">
            <a:avLst/>
          </a:prstGeom>
          <a:noFill/>
        </p:spPr>
        <p:txBody>
          <a:bodyPr wrap="square" rtlCol="0">
            <a:spAutoFit/>
          </a:bodyPr>
          <a:lstStyle/>
          <a:p>
            <a:r>
              <a:rPr lang="en-GB" sz="1400" b="0" dirty="0"/>
              <a:t>Kim NH </a:t>
            </a:r>
            <a:r>
              <a:rPr lang="en-GB" sz="1400" b="0" i="1" dirty="0"/>
              <a:t>et al. </a:t>
            </a:r>
            <a:r>
              <a:rPr lang="en-GB" sz="1400" b="0" i="1" dirty="0" err="1"/>
              <a:t>Eur</a:t>
            </a:r>
            <a:r>
              <a:rPr lang="en-GB" sz="1400" b="0" i="1" dirty="0"/>
              <a:t> </a:t>
            </a:r>
            <a:r>
              <a:rPr lang="en-GB" sz="1400" b="0" i="1" dirty="0" err="1"/>
              <a:t>Respir</a:t>
            </a:r>
            <a:r>
              <a:rPr lang="en-GB" sz="1400" b="0" i="1" dirty="0"/>
              <a:t> J</a:t>
            </a:r>
            <a:r>
              <a:rPr lang="en-GB" sz="1400" b="0" dirty="0"/>
              <a:t>. 2019; 53: 1801915 </a:t>
            </a:r>
            <a:endParaRPr lang="en-US" sz="1400" b="0" dirty="0">
              <a:solidFill>
                <a:schemeClr val="accent4">
                  <a:lumMod val="10000"/>
                </a:schemeClr>
              </a:solidFill>
            </a:endParaRPr>
          </a:p>
        </p:txBody>
      </p:sp>
    </p:spTree>
    <p:extLst>
      <p:ext uri="{BB962C8B-B14F-4D97-AF65-F5344CB8AC3E}">
        <p14:creationId xmlns:p14="http://schemas.microsoft.com/office/powerpoint/2010/main" val="420538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06122" y="463366"/>
            <a:ext cx="8245475" cy="625475"/>
          </a:xfrm>
        </p:spPr>
        <p:txBody>
          <a:bodyPr>
            <a:normAutofit fontScale="90000"/>
          </a:bodyPr>
          <a:lstStyle/>
          <a:p>
            <a:pPr eaLnBrk="1" hangingPunct="1"/>
            <a:r>
              <a:rPr lang="en-US" sz="4000" dirty="0"/>
              <a:t>Surgical Considerations</a:t>
            </a:r>
          </a:p>
        </p:txBody>
      </p:sp>
      <p:sp>
        <p:nvSpPr>
          <p:cNvPr id="47107" name="Rectangle 3"/>
          <p:cNvSpPr>
            <a:spLocks noGrp="1" noChangeArrowheads="1"/>
          </p:cNvSpPr>
          <p:nvPr>
            <p:ph idx="1"/>
          </p:nvPr>
        </p:nvSpPr>
        <p:spPr>
          <a:xfrm>
            <a:off x="2016779" y="1234177"/>
            <a:ext cx="7715250" cy="4035425"/>
          </a:xfrm>
        </p:spPr>
        <p:txBody>
          <a:bodyPr>
            <a:noAutofit/>
          </a:bodyPr>
          <a:lstStyle/>
          <a:p>
            <a:pPr eaLnBrk="1" hangingPunct="1">
              <a:lnSpc>
                <a:spcPts val="4000"/>
              </a:lnSpc>
              <a:defRPr/>
            </a:pPr>
            <a:r>
              <a:rPr lang="en-US" sz="2800" dirty="0"/>
              <a:t>Median sternotomy</a:t>
            </a:r>
          </a:p>
          <a:p>
            <a:pPr eaLnBrk="1" hangingPunct="1">
              <a:lnSpc>
                <a:spcPts val="4000"/>
              </a:lnSpc>
              <a:defRPr/>
            </a:pPr>
            <a:r>
              <a:rPr lang="en-US" sz="2800" dirty="0"/>
              <a:t>Endarterectomy, NOT embolectomy</a:t>
            </a:r>
          </a:p>
          <a:p>
            <a:pPr eaLnBrk="1" hangingPunct="1">
              <a:lnSpc>
                <a:spcPts val="4000"/>
              </a:lnSpc>
              <a:defRPr/>
            </a:pPr>
            <a:r>
              <a:rPr lang="en-US" sz="2800" dirty="0"/>
              <a:t>Cardiopulmonary bypass</a:t>
            </a:r>
          </a:p>
          <a:p>
            <a:pPr eaLnBrk="1" hangingPunct="1">
              <a:lnSpc>
                <a:spcPts val="4000"/>
              </a:lnSpc>
              <a:defRPr/>
            </a:pPr>
            <a:r>
              <a:rPr lang="en-US" sz="2800" dirty="0"/>
              <a:t>LV venting</a:t>
            </a:r>
          </a:p>
          <a:p>
            <a:pPr eaLnBrk="1" hangingPunct="1">
              <a:lnSpc>
                <a:spcPts val="4000"/>
              </a:lnSpc>
              <a:defRPr/>
            </a:pPr>
            <a:r>
              <a:rPr lang="en-US" sz="2800" dirty="0"/>
              <a:t>Circulatory arrest </a:t>
            </a:r>
          </a:p>
          <a:p>
            <a:pPr eaLnBrk="1" hangingPunct="1">
              <a:lnSpc>
                <a:spcPts val="4000"/>
              </a:lnSpc>
              <a:defRPr/>
            </a:pPr>
            <a:r>
              <a:rPr lang="en-US" sz="2800" dirty="0"/>
              <a:t>Deep hypothermia 20°C</a:t>
            </a:r>
          </a:p>
          <a:p>
            <a:pPr eaLnBrk="1" hangingPunct="1">
              <a:lnSpc>
                <a:spcPts val="4000"/>
              </a:lnSpc>
              <a:defRPr/>
            </a:pPr>
            <a:r>
              <a:rPr lang="en-US" sz="2800" dirty="0"/>
              <a:t>Barbiturate, phenytoin, </a:t>
            </a:r>
          </a:p>
          <a:p>
            <a:pPr marL="0" indent="0" eaLnBrk="1" hangingPunct="1">
              <a:lnSpc>
                <a:spcPts val="4000"/>
              </a:lnSpc>
              <a:buNone/>
              <a:defRPr/>
            </a:pPr>
            <a:r>
              <a:rPr lang="en-US" sz="2800" dirty="0"/>
              <a:t>    steroids</a:t>
            </a:r>
            <a:endParaRPr lang="en-US" sz="2400" dirty="0"/>
          </a:p>
          <a:p>
            <a:pPr marL="0" indent="0" eaLnBrk="1" hangingPunct="1">
              <a:lnSpc>
                <a:spcPts val="4000"/>
              </a:lnSpc>
              <a:buNone/>
              <a:defRPr/>
            </a:pPr>
            <a:endParaRPr lang="en-US" sz="2800" dirty="0"/>
          </a:p>
        </p:txBody>
      </p:sp>
      <p:sp>
        <p:nvSpPr>
          <p:cNvPr id="2" name="Right Brace 1"/>
          <p:cNvSpPr/>
          <p:nvPr/>
        </p:nvSpPr>
        <p:spPr>
          <a:xfrm>
            <a:off x="5677554" y="3339728"/>
            <a:ext cx="393700" cy="91440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TextBox 2"/>
          <p:cNvSpPr txBox="1"/>
          <p:nvPr/>
        </p:nvSpPr>
        <p:spPr>
          <a:xfrm>
            <a:off x="6181009" y="3523116"/>
            <a:ext cx="3484178" cy="523220"/>
          </a:xfrm>
          <a:prstGeom prst="rect">
            <a:avLst/>
          </a:prstGeom>
          <a:noFill/>
        </p:spPr>
        <p:txBody>
          <a:bodyPr wrap="square">
            <a:spAutoFit/>
          </a:bodyPr>
          <a:lstStyle/>
          <a:p>
            <a:pPr>
              <a:defRPr/>
            </a:pPr>
            <a:r>
              <a:rPr lang="en-US" sz="2800" dirty="0">
                <a:latin typeface="+mn-lt"/>
              </a:rPr>
              <a:t>Collateral  flow</a:t>
            </a:r>
          </a:p>
        </p:txBody>
      </p:sp>
      <p:pic>
        <p:nvPicPr>
          <p:cNvPr id="6" name="Content Placeholder 3">
            <a:extLst>
              <a:ext uri="{FF2B5EF4-FFF2-40B4-BE49-F238E27FC236}">
                <a16:creationId xmlns:a16="http://schemas.microsoft.com/office/drawing/2014/main" id="{29CDE66E-A9FA-4142-8C8F-8E3FB24AE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555659" y="4046336"/>
            <a:ext cx="2698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2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5D19-3CCE-DF73-C761-9EC1426BA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9FF06-FC6E-FD53-B842-B1EA606ADF01}"/>
              </a:ext>
            </a:extLst>
          </p:cNvPr>
          <p:cNvSpPr>
            <a:spLocks noGrp="1"/>
          </p:cNvSpPr>
          <p:nvPr>
            <p:ph type="ctrTitle"/>
          </p:nvPr>
        </p:nvSpPr>
        <p:spPr>
          <a:xfrm>
            <a:off x="576348" y="3887894"/>
            <a:ext cx="11039302" cy="1649306"/>
          </a:xfrm>
        </p:spPr>
        <p:txBody>
          <a:bodyPr/>
          <a:lstStyle/>
          <a:p>
            <a:r>
              <a:rPr lang="en-US" sz="3750" dirty="0"/>
              <a:t>Agenda </a:t>
            </a:r>
          </a:p>
        </p:txBody>
      </p:sp>
    </p:spTree>
    <p:extLst>
      <p:ext uri="{BB962C8B-B14F-4D97-AF65-F5344CB8AC3E}">
        <p14:creationId xmlns:p14="http://schemas.microsoft.com/office/powerpoint/2010/main" val="127589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EB8-0994-68A9-9F6E-8BB6B2858BE2}"/>
              </a:ext>
            </a:extLst>
          </p:cNvPr>
          <p:cNvSpPr>
            <a:spLocks noGrp="1"/>
          </p:cNvSpPr>
          <p:nvPr>
            <p:ph type="title"/>
          </p:nvPr>
        </p:nvSpPr>
        <p:spPr>
          <a:xfrm>
            <a:off x="599016" y="121090"/>
            <a:ext cx="10993967" cy="703263"/>
          </a:xfrm>
        </p:spPr>
        <p:txBody>
          <a:bodyPr>
            <a:normAutofit fontScale="90000"/>
          </a:bodyPr>
          <a:lstStyle/>
          <a:p>
            <a:r>
              <a:rPr lang="en-US" sz="4800" dirty="0"/>
              <a:t>US CTEPH Registry Survival </a:t>
            </a:r>
          </a:p>
        </p:txBody>
      </p:sp>
      <p:pic>
        <p:nvPicPr>
          <p:cNvPr id="5" name="Content Placeholder 4">
            <a:extLst>
              <a:ext uri="{FF2B5EF4-FFF2-40B4-BE49-F238E27FC236}">
                <a16:creationId xmlns:a16="http://schemas.microsoft.com/office/drawing/2014/main" id="{8CCAC5D7-DA4A-7D8E-4F6E-3DABAC3EA06B}"/>
              </a:ext>
            </a:extLst>
          </p:cNvPr>
          <p:cNvPicPr>
            <a:picLocks noGrp="1" noChangeAspect="1"/>
          </p:cNvPicPr>
          <p:nvPr>
            <p:ph idx="1"/>
          </p:nvPr>
        </p:nvPicPr>
        <p:blipFill>
          <a:blip r:embed="rId2"/>
          <a:stretch>
            <a:fillRect/>
          </a:stretch>
        </p:blipFill>
        <p:spPr>
          <a:xfrm>
            <a:off x="3394462" y="1085439"/>
            <a:ext cx="5812763" cy="5095386"/>
          </a:xfrm>
        </p:spPr>
      </p:pic>
      <p:pic>
        <p:nvPicPr>
          <p:cNvPr id="7" name="Picture 6">
            <a:extLst>
              <a:ext uri="{FF2B5EF4-FFF2-40B4-BE49-F238E27FC236}">
                <a16:creationId xmlns:a16="http://schemas.microsoft.com/office/drawing/2014/main" id="{8EEAEF0A-3C9B-6144-DCEF-1EE445EDDA99}"/>
              </a:ext>
            </a:extLst>
          </p:cNvPr>
          <p:cNvPicPr>
            <a:picLocks noChangeAspect="1"/>
          </p:cNvPicPr>
          <p:nvPr/>
        </p:nvPicPr>
        <p:blipFill>
          <a:blip r:embed="rId3"/>
          <a:stretch>
            <a:fillRect/>
          </a:stretch>
        </p:blipFill>
        <p:spPr>
          <a:xfrm>
            <a:off x="4712190" y="3328418"/>
            <a:ext cx="2426479" cy="847342"/>
          </a:xfrm>
          <a:prstGeom prst="rect">
            <a:avLst/>
          </a:prstGeom>
        </p:spPr>
      </p:pic>
      <p:sp>
        <p:nvSpPr>
          <p:cNvPr id="8" name="TextBox 7">
            <a:extLst>
              <a:ext uri="{FF2B5EF4-FFF2-40B4-BE49-F238E27FC236}">
                <a16:creationId xmlns:a16="http://schemas.microsoft.com/office/drawing/2014/main" id="{72943344-F6BF-00BB-C1F2-5F4CA69C6F7C}"/>
              </a:ext>
            </a:extLst>
          </p:cNvPr>
          <p:cNvSpPr txBox="1"/>
          <p:nvPr/>
        </p:nvSpPr>
        <p:spPr>
          <a:xfrm>
            <a:off x="8483600" y="6429133"/>
            <a:ext cx="3230372" cy="307777"/>
          </a:xfrm>
          <a:prstGeom prst="rect">
            <a:avLst/>
          </a:prstGeom>
          <a:noFill/>
        </p:spPr>
        <p:txBody>
          <a:bodyPr wrap="none" rtlCol="0">
            <a:spAutoFit/>
          </a:bodyPr>
          <a:lstStyle/>
          <a:p>
            <a:r>
              <a:rPr lang="en-US" sz="1400" b="0" dirty="0"/>
              <a:t>Chin KM, et al. Chest Pulmonary 2024</a:t>
            </a:r>
          </a:p>
        </p:txBody>
      </p:sp>
    </p:spTree>
    <p:extLst>
      <p:ext uri="{BB962C8B-B14F-4D97-AF65-F5344CB8AC3E}">
        <p14:creationId xmlns:p14="http://schemas.microsoft.com/office/powerpoint/2010/main" val="3744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182758" y="341299"/>
            <a:ext cx="974430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377"/>
            <a:r>
              <a:rPr lang="en-GB" altLang="ja-JP" sz="3600" dirty="0">
                <a:solidFill>
                  <a:srgbClr val="FFFF00"/>
                </a:solidFill>
                <a:latin typeface="Arial" charset="0"/>
              </a:rPr>
              <a:t>International CTEPH Registry: Patient Disposition</a:t>
            </a:r>
          </a:p>
        </p:txBody>
      </p:sp>
      <p:sp>
        <p:nvSpPr>
          <p:cNvPr id="3076" name="Text Box 4"/>
          <p:cNvSpPr txBox="1">
            <a:spLocks noChangeArrowheads="1"/>
          </p:cNvSpPr>
          <p:nvPr/>
        </p:nvSpPr>
        <p:spPr bwMode="auto">
          <a:xfrm>
            <a:off x="400303" y="6433670"/>
            <a:ext cx="4783419" cy="332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377"/>
            <a:r>
              <a:rPr lang="en-GB" altLang="ja-JP" sz="1400" b="0" dirty="0" err="1">
                <a:solidFill>
                  <a:srgbClr val="FFFFFF"/>
                </a:solidFill>
                <a:latin typeface="Arial" charset="0"/>
              </a:rPr>
              <a:t>Delcroix</a:t>
            </a:r>
            <a:r>
              <a:rPr lang="en-GB" altLang="ja-JP" sz="1400" b="0" dirty="0">
                <a:solidFill>
                  <a:srgbClr val="FFFFFF"/>
                </a:solidFill>
                <a:latin typeface="Arial" charset="0"/>
              </a:rPr>
              <a:t> M, et al. Circulation. 2016</a:t>
            </a:r>
          </a:p>
        </p:txBody>
      </p:sp>
      <p:grpSp>
        <p:nvGrpSpPr>
          <p:cNvPr id="2" name="Group 4"/>
          <p:cNvGrpSpPr>
            <a:grpSpLocks noChangeAspect="1"/>
          </p:cNvGrpSpPr>
          <p:nvPr/>
        </p:nvGrpSpPr>
        <p:grpSpPr bwMode="auto">
          <a:xfrm>
            <a:off x="2726436" y="1589836"/>
            <a:ext cx="7770291" cy="4478868"/>
            <a:chOff x="1376" y="813"/>
            <a:chExt cx="3671" cy="2116"/>
          </a:xfrm>
        </p:grpSpPr>
        <p:sp>
          <p:nvSpPr>
            <p:cNvPr id="5" name="Line 5"/>
            <p:cNvSpPr>
              <a:spLocks noChangeShapeType="1"/>
            </p:cNvSpPr>
            <p:nvPr/>
          </p:nvSpPr>
          <p:spPr bwMode="auto">
            <a:xfrm>
              <a:off x="2841" y="1094"/>
              <a:ext cx="0" cy="221"/>
            </a:xfrm>
            <a:prstGeom prst="line">
              <a:avLst/>
            </a:prstGeom>
            <a:noFill/>
            <a:ln w="1746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933"/>
            </a:p>
          </p:txBody>
        </p:sp>
        <p:sp>
          <p:nvSpPr>
            <p:cNvPr id="6" name="Freeform 6"/>
            <p:cNvSpPr>
              <a:spLocks/>
            </p:cNvSpPr>
            <p:nvPr/>
          </p:nvSpPr>
          <p:spPr bwMode="auto">
            <a:xfrm>
              <a:off x="2172" y="1311"/>
              <a:ext cx="1345" cy="121"/>
            </a:xfrm>
            <a:custGeom>
              <a:avLst/>
              <a:gdLst>
                <a:gd name="T0" fmla="*/ 0 w 1345"/>
                <a:gd name="T1" fmla="*/ 118 h 121"/>
                <a:gd name="T2" fmla="*/ 0 w 1345"/>
                <a:gd name="T3" fmla="*/ 0 h 121"/>
                <a:gd name="T4" fmla="*/ 1345 w 1345"/>
                <a:gd name="T5" fmla="*/ 0 h 121"/>
                <a:gd name="T6" fmla="*/ 1345 w 1345"/>
                <a:gd name="T7" fmla="*/ 121 h 121"/>
              </a:gdLst>
              <a:ahLst/>
              <a:cxnLst>
                <a:cxn ang="0">
                  <a:pos x="T0" y="T1"/>
                </a:cxn>
                <a:cxn ang="0">
                  <a:pos x="T2" y="T3"/>
                </a:cxn>
                <a:cxn ang="0">
                  <a:pos x="T4" y="T5"/>
                </a:cxn>
                <a:cxn ang="0">
                  <a:pos x="T6" y="T7"/>
                </a:cxn>
              </a:cxnLst>
              <a:rect l="0" t="0" r="r" b="b"/>
              <a:pathLst>
                <a:path w="1345" h="121">
                  <a:moveTo>
                    <a:pt x="0" y="118"/>
                  </a:moveTo>
                  <a:lnTo>
                    <a:pt x="0" y="0"/>
                  </a:lnTo>
                  <a:lnTo>
                    <a:pt x="1345" y="0"/>
                  </a:lnTo>
                  <a:lnTo>
                    <a:pt x="1345" y="121"/>
                  </a:lnTo>
                </a:path>
              </a:pathLst>
            </a:custGeom>
            <a:noFill/>
            <a:ln w="174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933"/>
            </a:p>
          </p:txBody>
        </p:sp>
        <p:sp>
          <p:nvSpPr>
            <p:cNvPr id="7" name="Freeform 7"/>
            <p:cNvSpPr>
              <a:spLocks/>
            </p:cNvSpPr>
            <p:nvPr/>
          </p:nvSpPr>
          <p:spPr bwMode="auto">
            <a:xfrm>
              <a:off x="2143" y="1421"/>
              <a:ext cx="58" cy="50"/>
            </a:xfrm>
            <a:custGeom>
              <a:avLst/>
              <a:gdLst>
                <a:gd name="T0" fmla="*/ 58 w 58"/>
                <a:gd name="T1" fmla="*/ 0 h 50"/>
                <a:gd name="T2" fmla="*/ 29 w 58"/>
                <a:gd name="T3" fmla="*/ 50 h 50"/>
                <a:gd name="T4" fmla="*/ 0 w 58"/>
                <a:gd name="T5" fmla="*/ 0 h 50"/>
                <a:gd name="T6" fmla="*/ 58 w 58"/>
                <a:gd name="T7" fmla="*/ 0 h 50"/>
              </a:gdLst>
              <a:ahLst/>
              <a:cxnLst>
                <a:cxn ang="0">
                  <a:pos x="T0" y="T1"/>
                </a:cxn>
                <a:cxn ang="0">
                  <a:pos x="T2" y="T3"/>
                </a:cxn>
                <a:cxn ang="0">
                  <a:pos x="T4" y="T5"/>
                </a:cxn>
                <a:cxn ang="0">
                  <a:pos x="T6" y="T7"/>
                </a:cxn>
              </a:cxnLst>
              <a:rect l="0" t="0" r="r" b="b"/>
              <a:pathLst>
                <a:path w="58" h="50">
                  <a:moveTo>
                    <a:pt x="58" y="0"/>
                  </a:moveTo>
                  <a:lnTo>
                    <a:pt x="29" y="50"/>
                  </a:lnTo>
                  <a:lnTo>
                    <a:pt x="0" y="0"/>
                  </a:lnTo>
                  <a:lnTo>
                    <a:pt x="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8" name="Freeform 8"/>
            <p:cNvSpPr>
              <a:spLocks/>
            </p:cNvSpPr>
            <p:nvPr/>
          </p:nvSpPr>
          <p:spPr bwMode="auto">
            <a:xfrm>
              <a:off x="3489" y="1424"/>
              <a:ext cx="56" cy="49"/>
            </a:xfrm>
            <a:custGeom>
              <a:avLst/>
              <a:gdLst>
                <a:gd name="T0" fmla="*/ 0 w 56"/>
                <a:gd name="T1" fmla="*/ 0 h 49"/>
                <a:gd name="T2" fmla="*/ 28 w 56"/>
                <a:gd name="T3" fmla="*/ 49 h 49"/>
                <a:gd name="T4" fmla="*/ 56 w 56"/>
                <a:gd name="T5" fmla="*/ 0 h 49"/>
                <a:gd name="T6" fmla="*/ 0 w 56"/>
                <a:gd name="T7" fmla="*/ 0 h 49"/>
              </a:gdLst>
              <a:ahLst/>
              <a:cxnLst>
                <a:cxn ang="0">
                  <a:pos x="T0" y="T1"/>
                </a:cxn>
                <a:cxn ang="0">
                  <a:pos x="T2" y="T3"/>
                </a:cxn>
                <a:cxn ang="0">
                  <a:pos x="T4" y="T5"/>
                </a:cxn>
                <a:cxn ang="0">
                  <a:pos x="T6" y="T7"/>
                </a:cxn>
              </a:cxnLst>
              <a:rect l="0" t="0" r="r" b="b"/>
              <a:pathLst>
                <a:path w="56" h="49">
                  <a:moveTo>
                    <a:pt x="0" y="0"/>
                  </a:moveTo>
                  <a:lnTo>
                    <a:pt x="28" y="49"/>
                  </a:lnTo>
                  <a:lnTo>
                    <a:pt x="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14" name="Line 13"/>
            <p:cNvSpPr>
              <a:spLocks noChangeShapeType="1"/>
            </p:cNvSpPr>
            <p:nvPr/>
          </p:nvSpPr>
          <p:spPr bwMode="auto">
            <a:xfrm>
              <a:off x="3520" y="1737"/>
              <a:ext cx="0" cy="220"/>
            </a:xfrm>
            <a:prstGeom prst="line">
              <a:avLst/>
            </a:prstGeom>
            <a:noFill/>
            <a:ln w="1746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933"/>
            </a:p>
          </p:txBody>
        </p:sp>
        <p:sp>
          <p:nvSpPr>
            <p:cNvPr id="21" name="Rectangle 20"/>
            <p:cNvSpPr>
              <a:spLocks noChangeArrowheads="1"/>
            </p:cNvSpPr>
            <p:nvPr/>
          </p:nvSpPr>
          <p:spPr bwMode="auto">
            <a:xfrm>
              <a:off x="2457" y="813"/>
              <a:ext cx="761" cy="298"/>
            </a:xfrm>
            <a:prstGeom prst="rect">
              <a:avLst/>
            </a:prstGeom>
            <a:solidFill>
              <a:srgbClr val="54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22" name="Rectangle 21"/>
            <p:cNvSpPr>
              <a:spLocks noChangeArrowheads="1"/>
            </p:cNvSpPr>
            <p:nvPr/>
          </p:nvSpPr>
          <p:spPr bwMode="auto">
            <a:xfrm>
              <a:off x="1724" y="1475"/>
              <a:ext cx="1037" cy="297"/>
            </a:xfrm>
            <a:prstGeom prst="rect">
              <a:avLst/>
            </a:prstGeom>
            <a:solidFill>
              <a:srgbClr val="54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25" name="Rectangle 24"/>
            <p:cNvSpPr>
              <a:spLocks noChangeArrowheads="1"/>
            </p:cNvSpPr>
            <p:nvPr/>
          </p:nvSpPr>
          <p:spPr bwMode="auto">
            <a:xfrm>
              <a:off x="2907" y="1959"/>
              <a:ext cx="2140" cy="970"/>
            </a:xfrm>
            <a:prstGeom prst="rect">
              <a:avLst/>
            </a:prstGeom>
            <a:solidFill>
              <a:srgbClr val="54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28" name="Rectangle 27"/>
            <p:cNvSpPr>
              <a:spLocks noChangeArrowheads="1"/>
            </p:cNvSpPr>
            <p:nvPr/>
          </p:nvSpPr>
          <p:spPr bwMode="auto">
            <a:xfrm>
              <a:off x="2921" y="1475"/>
              <a:ext cx="1036" cy="297"/>
            </a:xfrm>
            <a:prstGeom prst="rect">
              <a:avLst/>
            </a:prstGeom>
            <a:solidFill>
              <a:srgbClr val="54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933"/>
            </a:p>
          </p:txBody>
        </p:sp>
        <p:sp>
          <p:nvSpPr>
            <p:cNvPr id="29" name="Rectangle 28"/>
            <p:cNvSpPr>
              <a:spLocks noChangeArrowheads="1"/>
            </p:cNvSpPr>
            <p:nvPr/>
          </p:nvSpPr>
          <p:spPr bwMode="auto">
            <a:xfrm>
              <a:off x="2568" y="826"/>
              <a:ext cx="55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Recruited</a:t>
              </a:r>
              <a:endParaRPr lang="en-US" altLang="en-US" sz="2400" b="0" dirty="0"/>
            </a:p>
          </p:txBody>
        </p:sp>
        <p:sp>
          <p:nvSpPr>
            <p:cNvPr id="30" name="Rectangle 29"/>
            <p:cNvSpPr>
              <a:spLocks noChangeArrowheads="1"/>
            </p:cNvSpPr>
            <p:nvPr/>
          </p:nvSpPr>
          <p:spPr bwMode="auto">
            <a:xfrm>
              <a:off x="2637" y="964"/>
              <a:ext cx="4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n = 679</a:t>
              </a:r>
              <a:endParaRPr lang="en-US" altLang="en-US" sz="2400" b="0" dirty="0"/>
            </a:p>
          </p:txBody>
        </p:sp>
        <p:sp>
          <p:nvSpPr>
            <p:cNvPr id="31" name="Rectangle 30"/>
            <p:cNvSpPr>
              <a:spLocks noChangeArrowheads="1"/>
            </p:cNvSpPr>
            <p:nvPr/>
          </p:nvSpPr>
          <p:spPr bwMode="auto">
            <a:xfrm>
              <a:off x="1983" y="1477"/>
              <a:ext cx="53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Operated</a:t>
              </a:r>
              <a:endParaRPr lang="en-US" altLang="en-US" sz="2400" b="0" dirty="0"/>
            </a:p>
          </p:txBody>
        </p:sp>
        <p:sp>
          <p:nvSpPr>
            <p:cNvPr id="3072" name="Rectangle 31"/>
            <p:cNvSpPr>
              <a:spLocks noChangeArrowheads="1"/>
            </p:cNvSpPr>
            <p:nvPr/>
          </p:nvSpPr>
          <p:spPr bwMode="auto">
            <a:xfrm>
              <a:off x="2035" y="1615"/>
              <a:ext cx="4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n = 404</a:t>
              </a:r>
              <a:endParaRPr lang="en-US" altLang="en-US" sz="2400" b="0" dirty="0"/>
            </a:p>
          </p:txBody>
        </p:sp>
        <p:sp>
          <p:nvSpPr>
            <p:cNvPr id="3079" name="Rectangle 36"/>
            <p:cNvSpPr>
              <a:spLocks noChangeArrowheads="1"/>
            </p:cNvSpPr>
            <p:nvPr/>
          </p:nvSpPr>
          <p:spPr bwMode="auto">
            <a:xfrm>
              <a:off x="2907" y="1826"/>
              <a:ext cx="2114" cy="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1867" dirty="0"/>
                <a:t>38 refused </a:t>
              </a:r>
            </a:p>
            <a:p>
              <a:pPr defTabSz="1219170"/>
              <a:r>
                <a:rPr lang="en-US" altLang="en-US" sz="1867" dirty="0"/>
                <a:t>112 surgical inaccessible disease</a:t>
              </a:r>
            </a:p>
            <a:p>
              <a:pPr defTabSz="1219170"/>
              <a:r>
                <a:rPr lang="en-US" altLang="en-US" sz="1867" dirty="0"/>
                <a:t>24 imbalance PVR – accessible disease</a:t>
              </a:r>
            </a:p>
            <a:p>
              <a:pPr defTabSz="1219170"/>
              <a:r>
                <a:rPr lang="en-US" altLang="en-US" sz="1867" dirty="0"/>
                <a:t>4 PVR &gt; 1500 dynes</a:t>
              </a:r>
            </a:p>
            <a:p>
              <a:pPr defTabSz="1219170"/>
              <a:r>
                <a:rPr lang="en-US" altLang="en-US" sz="1867" dirty="0"/>
                <a:t>5 age</a:t>
              </a:r>
            </a:p>
            <a:p>
              <a:pPr defTabSz="1219170"/>
              <a:r>
                <a:rPr lang="en-US" altLang="en-US" sz="1867" dirty="0"/>
                <a:t>32 comorbidities</a:t>
              </a:r>
            </a:p>
            <a:p>
              <a:pPr defTabSz="1219170"/>
              <a:r>
                <a:rPr lang="en-US" altLang="en-US" sz="1867" dirty="0"/>
                <a:t>42 other / 18 unknown </a:t>
              </a:r>
            </a:p>
          </p:txBody>
        </p:sp>
        <p:sp>
          <p:nvSpPr>
            <p:cNvPr id="3081" name="Rectangle 38"/>
            <p:cNvSpPr>
              <a:spLocks noChangeArrowheads="1"/>
            </p:cNvSpPr>
            <p:nvPr/>
          </p:nvSpPr>
          <p:spPr bwMode="auto">
            <a:xfrm>
              <a:off x="3065" y="1477"/>
              <a:ext cx="78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Non-operated</a:t>
              </a:r>
              <a:endParaRPr lang="en-US" altLang="en-US" sz="2400" b="0" dirty="0"/>
            </a:p>
          </p:txBody>
        </p:sp>
        <p:sp>
          <p:nvSpPr>
            <p:cNvPr id="3082" name="Rectangle 39"/>
            <p:cNvSpPr>
              <a:spLocks noChangeArrowheads="1"/>
            </p:cNvSpPr>
            <p:nvPr/>
          </p:nvSpPr>
          <p:spPr bwMode="auto">
            <a:xfrm>
              <a:off x="3240" y="1615"/>
              <a:ext cx="4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000" dirty="0">
                  <a:solidFill>
                    <a:srgbClr val="FFFFFF"/>
                  </a:solidFill>
                </a:rPr>
                <a:t>n = 275</a:t>
              </a:r>
              <a:endParaRPr lang="en-US" altLang="en-US" sz="2400" b="0" dirty="0"/>
            </a:p>
          </p:txBody>
        </p:sp>
        <p:sp>
          <p:nvSpPr>
            <p:cNvPr id="3084" name="Rectangle 41"/>
            <p:cNvSpPr>
              <a:spLocks noChangeArrowheads="1"/>
            </p:cNvSpPr>
            <p:nvPr/>
          </p:nvSpPr>
          <p:spPr bwMode="auto">
            <a:xfrm>
              <a:off x="1376" y="1533"/>
              <a:ext cx="27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267" dirty="0">
                  <a:solidFill>
                    <a:srgbClr val="FFFFFF"/>
                  </a:solidFill>
                </a:rPr>
                <a:t>60%</a:t>
              </a:r>
              <a:endParaRPr lang="en-US" altLang="en-US" sz="2400" b="0" dirty="0"/>
            </a:p>
          </p:txBody>
        </p:sp>
        <p:sp>
          <p:nvSpPr>
            <p:cNvPr id="3085" name="Rectangle 42"/>
            <p:cNvSpPr>
              <a:spLocks noChangeArrowheads="1"/>
            </p:cNvSpPr>
            <p:nvPr/>
          </p:nvSpPr>
          <p:spPr bwMode="auto">
            <a:xfrm>
              <a:off x="4000" y="1549"/>
              <a:ext cx="27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219170"/>
              <a:r>
                <a:rPr lang="en-US" altLang="en-US" sz="2267" dirty="0">
                  <a:solidFill>
                    <a:srgbClr val="FFFFFF"/>
                  </a:solidFill>
                </a:rPr>
                <a:t>40%</a:t>
              </a:r>
              <a:endParaRPr lang="en-US" altLang="en-US" sz="2400" b="0" dirty="0"/>
            </a:p>
          </p:txBody>
        </p:sp>
      </p:grpSp>
    </p:spTree>
    <p:extLst>
      <p:ext uri="{BB962C8B-B14F-4D97-AF65-F5344CB8AC3E}">
        <p14:creationId xmlns:p14="http://schemas.microsoft.com/office/powerpoint/2010/main" val="18692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29085956"/>
              </p:ext>
            </p:extLst>
          </p:nvPr>
        </p:nvGraphicFramePr>
        <p:xfrm>
          <a:off x="1664340" y="327506"/>
          <a:ext cx="9558441" cy="5997766"/>
        </p:xfrm>
        <a:graphic>
          <a:graphicData uri="http://schemas.openxmlformats.org/drawingml/2006/table">
            <a:tbl>
              <a:tblPr firstRow="1" firstCol="1" bandRow="1">
                <a:tableStyleId>{125E5076-3810-47DD-B79F-674D7AD40C01}</a:tableStyleId>
              </a:tblPr>
              <a:tblGrid>
                <a:gridCol w="414946">
                  <a:extLst>
                    <a:ext uri="{9D8B030D-6E8A-4147-A177-3AD203B41FA5}">
                      <a16:colId xmlns:a16="http://schemas.microsoft.com/office/drawing/2014/main" val="20000"/>
                    </a:ext>
                  </a:extLst>
                </a:gridCol>
                <a:gridCol w="999644">
                  <a:extLst>
                    <a:ext uri="{9D8B030D-6E8A-4147-A177-3AD203B41FA5}">
                      <a16:colId xmlns:a16="http://schemas.microsoft.com/office/drawing/2014/main" val="20001"/>
                    </a:ext>
                  </a:extLst>
                </a:gridCol>
                <a:gridCol w="683665">
                  <a:extLst>
                    <a:ext uri="{9D8B030D-6E8A-4147-A177-3AD203B41FA5}">
                      <a16:colId xmlns:a16="http://schemas.microsoft.com/office/drawing/2014/main" val="20002"/>
                    </a:ext>
                  </a:extLst>
                </a:gridCol>
                <a:gridCol w="940711">
                  <a:extLst>
                    <a:ext uri="{9D8B030D-6E8A-4147-A177-3AD203B41FA5}">
                      <a16:colId xmlns:a16="http://schemas.microsoft.com/office/drawing/2014/main" val="20003"/>
                    </a:ext>
                  </a:extLst>
                </a:gridCol>
                <a:gridCol w="445792">
                  <a:extLst>
                    <a:ext uri="{9D8B030D-6E8A-4147-A177-3AD203B41FA5}">
                      <a16:colId xmlns:a16="http://schemas.microsoft.com/office/drawing/2014/main" val="20004"/>
                    </a:ext>
                  </a:extLst>
                </a:gridCol>
                <a:gridCol w="987110">
                  <a:extLst>
                    <a:ext uri="{9D8B030D-6E8A-4147-A177-3AD203B41FA5}">
                      <a16:colId xmlns:a16="http://schemas.microsoft.com/office/drawing/2014/main" val="20005"/>
                    </a:ext>
                  </a:extLst>
                </a:gridCol>
                <a:gridCol w="1109931">
                  <a:extLst>
                    <a:ext uri="{9D8B030D-6E8A-4147-A177-3AD203B41FA5}">
                      <a16:colId xmlns:a16="http://schemas.microsoft.com/office/drawing/2014/main" val="20006"/>
                    </a:ext>
                  </a:extLst>
                </a:gridCol>
                <a:gridCol w="812433">
                  <a:extLst>
                    <a:ext uri="{9D8B030D-6E8A-4147-A177-3AD203B41FA5}">
                      <a16:colId xmlns:a16="http://schemas.microsoft.com/office/drawing/2014/main" val="20007"/>
                    </a:ext>
                  </a:extLst>
                </a:gridCol>
                <a:gridCol w="2367243">
                  <a:extLst>
                    <a:ext uri="{9D8B030D-6E8A-4147-A177-3AD203B41FA5}">
                      <a16:colId xmlns:a16="http://schemas.microsoft.com/office/drawing/2014/main" val="20008"/>
                    </a:ext>
                  </a:extLst>
                </a:gridCol>
                <a:gridCol w="796966">
                  <a:extLst>
                    <a:ext uri="{9D8B030D-6E8A-4147-A177-3AD203B41FA5}">
                      <a16:colId xmlns:a16="http://schemas.microsoft.com/office/drawing/2014/main" val="20009"/>
                    </a:ext>
                  </a:extLst>
                </a:gridCol>
              </a:tblGrid>
              <a:tr h="553652">
                <a:tc gridSpan="10">
                  <a:txBody>
                    <a:bodyPr/>
                    <a:lstStyle/>
                    <a:p>
                      <a:pPr marL="0" marR="0" algn="ctr">
                        <a:lnSpc>
                          <a:spcPct val="107000"/>
                        </a:lnSpc>
                        <a:spcBef>
                          <a:spcPts val="0"/>
                        </a:spcBef>
                        <a:spcAft>
                          <a:spcPts val="0"/>
                        </a:spcAft>
                      </a:pPr>
                      <a:r>
                        <a:rPr lang="en-US" sz="2400" dirty="0">
                          <a:effectLst/>
                        </a:rPr>
                        <a:t>Randomized Placebo-Controlled Clinical Trials for Treatment of CTEPH</a:t>
                      </a:r>
                      <a:endParaRPr lang="en-US" sz="2800" dirty="0">
                        <a:effectLst/>
                      </a:endParaRPr>
                    </a:p>
                    <a:p>
                      <a:pPr marL="0" marR="0" algn="ctr">
                        <a:lnSpc>
                          <a:spcPct val="107000"/>
                        </a:lnSpc>
                        <a:spcBef>
                          <a:spcPts val="0"/>
                        </a:spcBef>
                        <a:spcAft>
                          <a:spcPts val="0"/>
                        </a:spcAft>
                      </a:pPr>
                      <a:r>
                        <a:rPr lang="en-US" sz="1200"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6386">
                <a:tc>
                  <a:txBody>
                    <a:bodyPr/>
                    <a:lstStyle/>
                    <a:p>
                      <a:pPr marL="0" marR="0" algn="ctr">
                        <a:lnSpc>
                          <a:spcPct val="107000"/>
                        </a:lnSpc>
                        <a:spcBef>
                          <a:spcPts val="0"/>
                        </a:spcBef>
                        <a:spcAft>
                          <a:spcPts val="0"/>
                        </a:spcAft>
                      </a:pPr>
                      <a:r>
                        <a:rPr lang="en-US" sz="1200" dirty="0">
                          <a:effectLst/>
                        </a:rPr>
                        <a:t>Year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Drug</a:t>
                      </a:r>
                      <a:endParaRPr lang="en-US" sz="1400" dirty="0">
                        <a:effectLst/>
                      </a:endParaRPr>
                    </a:p>
                    <a:p>
                      <a:pPr marL="0" marR="0" algn="ctr">
                        <a:lnSpc>
                          <a:spcPct val="107000"/>
                        </a:lnSpc>
                        <a:spcBef>
                          <a:spcPts val="0"/>
                        </a:spcBef>
                        <a:spcAft>
                          <a:spcPts val="0"/>
                        </a:spcAft>
                      </a:pPr>
                      <a:r>
                        <a:rPr lang="en-US" sz="1200"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Study</a:t>
                      </a:r>
                      <a:endParaRPr lang="en-US" sz="1400" dirty="0">
                        <a:effectLst/>
                      </a:endParaRPr>
                    </a:p>
                    <a:p>
                      <a:pPr marL="0" marR="0" algn="ctr">
                        <a:lnSpc>
                          <a:spcPct val="107000"/>
                        </a:lnSpc>
                        <a:spcBef>
                          <a:spcPts val="0"/>
                        </a:spcBef>
                        <a:spcAft>
                          <a:spcPts val="0"/>
                        </a:spcAft>
                      </a:pPr>
                      <a:r>
                        <a:rPr lang="en-US" sz="1200"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Patient Population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Background Therapy?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Intervention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Primary Endpoint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Main Finding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Approval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1"/>
                  </a:ext>
                </a:extLst>
              </a:tr>
              <a:tr h="928365">
                <a:tc>
                  <a:txBody>
                    <a:bodyPr/>
                    <a:lstStyle/>
                    <a:p>
                      <a:pPr marL="0" marR="0" algn="ctr">
                        <a:lnSpc>
                          <a:spcPct val="107000"/>
                        </a:lnSpc>
                        <a:spcBef>
                          <a:spcPts val="0"/>
                        </a:spcBef>
                        <a:spcAft>
                          <a:spcPts val="0"/>
                        </a:spcAft>
                      </a:pPr>
                      <a:r>
                        <a:rPr lang="en-US" sz="1200" dirty="0">
                          <a:effectLst/>
                        </a:rPr>
                        <a:t>2008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Sildenafil[1]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Inoperable</a:t>
                      </a:r>
                      <a:endParaRPr lang="en-US" sz="1400" dirty="0">
                        <a:effectLst/>
                      </a:endParaRPr>
                    </a:p>
                    <a:p>
                      <a:pPr marL="0" marR="0" algn="l">
                        <a:lnSpc>
                          <a:spcPct val="107000"/>
                        </a:lnSpc>
                        <a:spcBef>
                          <a:spcPts val="0"/>
                        </a:spcBef>
                        <a:spcAft>
                          <a:spcPts val="0"/>
                        </a:spcAft>
                      </a:pPr>
                      <a:r>
                        <a:rPr lang="en-US" sz="1200" dirty="0">
                          <a:effectLst/>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19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No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Sildenafil (40mg TID) vs. placebo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6WMD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Did not meet primary endpoint to significantly change 6WMD</a:t>
                      </a:r>
                      <a:endParaRPr lang="en-US" sz="1400" dirty="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Increased WHO FC and cardiac index, reduced PVR and </a:t>
                      </a:r>
                      <a:r>
                        <a:rPr lang="en-US" sz="1200" dirty="0" err="1">
                          <a:effectLst/>
                        </a:rPr>
                        <a:t>Nt</a:t>
                      </a:r>
                      <a:r>
                        <a:rPr lang="en-US" sz="1200" dirty="0">
                          <a:effectLst/>
                        </a:rPr>
                        <a:t>-PRONP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No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2"/>
                  </a:ext>
                </a:extLst>
              </a:tr>
              <a:tr h="741039">
                <a:tc>
                  <a:txBody>
                    <a:bodyPr/>
                    <a:lstStyle/>
                    <a:p>
                      <a:pPr marL="0" marR="0" algn="ctr">
                        <a:lnSpc>
                          <a:spcPct val="107000"/>
                        </a:lnSpc>
                        <a:spcBef>
                          <a:spcPts val="0"/>
                        </a:spcBef>
                        <a:spcAft>
                          <a:spcPts val="0"/>
                        </a:spcAft>
                      </a:pPr>
                      <a:r>
                        <a:rPr lang="en-US" sz="1200" dirty="0">
                          <a:effectLst/>
                        </a:rPr>
                        <a:t>2008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Bosentan</a:t>
                      </a:r>
                      <a:r>
                        <a:rPr lang="en-US" sz="1200" dirty="0">
                          <a:effectLst/>
                        </a:rPr>
                        <a:t>[2]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BENEFiT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Inoperable or Residual PH after PTE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157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No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Bosentan</a:t>
                      </a:r>
                      <a:r>
                        <a:rPr lang="en-US" sz="1200" dirty="0">
                          <a:effectLst/>
                        </a:rPr>
                        <a:t> (62.5-125mg BID) vs. Placebo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6WMD, Change in PVR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a:effectLst/>
                        </a:rPr>
                        <a:t>Met one primary end point-reduced PVR by 24%</a:t>
                      </a:r>
                      <a:endParaRPr lang="en-US" sz="140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a:effectLst/>
                        </a:rPr>
                        <a:t>Did not significantly change in 6MWD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No</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3"/>
                  </a:ext>
                </a:extLst>
              </a:tr>
              <a:tr h="741039">
                <a:tc>
                  <a:txBody>
                    <a:bodyPr/>
                    <a:lstStyle/>
                    <a:p>
                      <a:pPr marL="0" marR="0" algn="ctr">
                        <a:lnSpc>
                          <a:spcPct val="107000"/>
                        </a:lnSpc>
                        <a:spcBef>
                          <a:spcPts val="0"/>
                        </a:spcBef>
                        <a:spcAft>
                          <a:spcPts val="0"/>
                        </a:spcAft>
                      </a:pPr>
                      <a:r>
                        <a:rPr lang="en-US" sz="1200" dirty="0">
                          <a:effectLst/>
                        </a:rPr>
                        <a:t>2013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Riociguat</a:t>
                      </a:r>
                      <a:r>
                        <a:rPr lang="en-US" sz="1200" dirty="0">
                          <a:effectLst/>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CHEST-1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Inoperable or Residual PH after PTE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261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No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Riociguat</a:t>
                      </a:r>
                      <a:r>
                        <a:rPr lang="en-US" sz="1200" dirty="0">
                          <a:effectLst/>
                        </a:rPr>
                        <a:t> (0.5-2.5mg TID) vs. Placebo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6WMD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Met primary endpoint-Increased 6WMD </a:t>
                      </a:r>
                      <a:endParaRPr lang="en-US" sz="1400" dirty="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Increased WHO FC, reduced PVR and NT-</a:t>
                      </a:r>
                      <a:r>
                        <a:rPr lang="en-US" sz="1200" dirty="0" err="1">
                          <a:effectLst/>
                        </a:rPr>
                        <a:t>proBNP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USA, Europe, Japan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4"/>
                  </a:ext>
                </a:extLst>
              </a:tr>
              <a:tr h="741039">
                <a:tc>
                  <a:txBody>
                    <a:bodyPr/>
                    <a:lstStyle/>
                    <a:p>
                      <a:pPr marL="0" marR="0" algn="ctr">
                        <a:lnSpc>
                          <a:spcPct val="107000"/>
                        </a:lnSpc>
                        <a:spcBef>
                          <a:spcPts val="0"/>
                        </a:spcBef>
                        <a:spcAft>
                          <a:spcPts val="0"/>
                        </a:spcAft>
                      </a:pPr>
                      <a:r>
                        <a:rPr lang="en-US" sz="1200" dirty="0">
                          <a:effectLst/>
                        </a:rPr>
                        <a:t>2017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Macitentan</a:t>
                      </a:r>
                      <a:r>
                        <a:rPr lang="en-US" sz="1200" dirty="0">
                          <a:effectLst/>
                        </a:rPr>
                        <a:t>[4]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MERIT-1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a:effectLst/>
                        </a:rPr>
                        <a:t>Inoperable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80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Yes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Macitentan (10mg daily) vs. Placebo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Change in PVR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Met primary endpoint- reduced PVR by 26% </a:t>
                      </a:r>
                      <a:endParaRPr lang="en-US" sz="1400" dirty="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Increased 6WMD, reduced NT-</a:t>
                      </a:r>
                      <a:r>
                        <a:rPr lang="en-US" sz="1200" dirty="0" err="1">
                          <a:effectLst/>
                        </a:rPr>
                        <a:t>proBNP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No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5"/>
                  </a:ext>
                </a:extLst>
              </a:tr>
              <a:tr h="741039">
                <a:tc>
                  <a:txBody>
                    <a:bodyPr/>
                    <a:lstStyle/>
                    <a:p>
                      <a:pPr marL="0" marR="0" algn="ctr">
                        <a:lnSpc>
                          <a:spcPct val="107000"/>
                        </a:lnSpc>
                        <a:spcBef>
                          <a:spcPts val="0"/>
                        </a:spcBef>
                        <a:spcAft>
                          <a:spcPts val="0"/>
                        </a:spcAft>
                      </a:pPr>
                      <a:r>
                        <a:rPr lang="en-US" sz="1200" dirty="0">
                          <a:effectLst/>
                        </a:rPr>
                        <a:t>2018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Treprostinil</a:t>
                      </a:r>
                      <a:r>
                        <a:rPr lang="en-US" sz="1200" dirty="0">
                          <a:effectLst/>
                        </a:rPr>
                        <a:t>[5]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CTREPH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Inoperable or Residual PH after PTE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105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Yes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Treprostinil 30ng/kg/min vs. Treprostinil 3ng/kg/min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6WMD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Met primary endpoint- increased 6WMD</a:t>
                      </a:r>
                      <a:endParaRPr lang="en-US" sz="1400" dirty="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Increased WHO FC, reduced PVR and NT-</a:t>
                      </a:r>
                      <a:r>
                        <a:rPr lang="en-US" sz="1200" dirty="0" err="1">
                          <a:effectLst/>
                        </a:rPr>
                        <a:t>proBNP</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Europe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6"/>
                  </a:ext>
                </a:extLst>
              </a:tr>
              <a:tr h="741039">
                <a:tc>
                  <a:txBody>
                    <a:bodyPr/>
                    <a:lstStyle/>
                    <a:p>
                      <a:pPr marL="0" marR="0" algn="ctr">
                        <a:lnSpc>
                          <a:spcPct val="107000"/>
                        </a:lnSpc>
                        <a:spcBef>
                          <a:spcPts val="0"/>
                        </a:spcBef>
                        <a:spcAft>
                          <a:spcPts val="0"/>
                        </a:spcAft>
                      </a:pPr>
                      <a:r>
                        <a:rPr lang="en-US" sz="1200" dirty="0">
                          <a:effectLst/>
                        </a:rPr>
                        <a:t>2022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Selexipag</a:t>
                      </a:r>
                      <a:r>
                        <a:rPr lang="en-US" sz="1200" dirty="0">
                          <a:effectLst/>
                        </a:rPr>
                        <a:t> [29]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Inoperable or</a:t>
                      </a:r>
                      <a:endParaRPr lang="en-US" sz="1400">
                        <a:effectLst/>
                      </a:endParaRPr>
                    </a:p>
                    <a:p>
                      <a:pPr marL="0" marR="0" algn="l">
                        <a:lnSpc>
                          <a:spcPct val="107000"/>
                        </a:lnSpc>
                        <a:spcBef>
                          <a:spcPts val="0"/>
                        </a:spcBef>
                        <a:spcAft>
                          <a:spcPts val="0"/>
                        </a:spcAft>
                      </a:pPr>
                      <a:r>
                        <a:rPr lang="en-US" sz="1200">
                          <a:effectLst/>
                        </a:rPr>
                        <a:t>Residual PH after PTE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78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a:effectLst/>
                        </a:rPr>
                        <a:t>Yes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dirty="0" err="1">
                          <a:effectLst/>
                        </a:rPr>
                        <a:t>Selexipag</a:t>
                      </a:r>
                      <a:r>
                        <a:rPr lang="en-US" sz="1200" dirty="0">
                          <a:effectLst/>
                        </a:rPr>
                        <a:t> (200-1600mcg BID) vs. Placebo</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l">
                        <a:lnSpc>
                          <a:spcPct val="107000"/>
                        </a:lnSpc>
                        <a:spcBef>
                          <a:spcPts val="0"/>
                        </a:spcBef>
                        <a:spcAft>
                          <a:spcPts val="0"/>
                        </a:spcAft>
                      </a:pPr>
                      <a:r>
                        <a:rPr lang="en-US" sz="1200">
                          <a:effectLst/>
                        </a:rPr>
                        <a:t>Change in PVR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Met primary endpoint- decreased PVR</a:t>
                      </a:r>
                      <a:endParaRPr lang="en-US" sz="1400" dirty="0">
                        <a:effectLst/>
                      </a:endParaRPr>
                    </a:p>
                    <a:p>
                      <a:pPr marL="342900" marR="0" lvl="0" indent="-342900" algn="l">
                        <a:lnSpc>
                          <a:spcPct val="107000"/>
                        </a:lnSpc>
                        <a:spcBef>
                          <a:spcPts val="0"/>
                        </a:spcBef>
                        <a:spcAft>
                          <a:spcPts val="0"/>
                        </a:spcAft>
                        <a:buFont typeface="Symbol" panose="05050102010706020507" pitchFamily="18" charset="2"/>
                        <a:buChar char=""/>
                      </a:pPr>
                      <a:r>
                        <a:rPr lang="en-US" sz="1200" dirty="0">
                          <a:effectLst/>
                        </a:rPr>
                        <a:t>Did not significantly improve 6WMD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tc>
                  <a:txBody>
                    <a:bodyPr/>
                    <a:lstStyle/>
                    <a:p>
                      <a:pPr marL="0" marR="0" algn="ctr">
                        <a:lnSpc>
                          <a:spcPct val="107000"/>
                        </a:lnSpc>
                        <a:spcBef>
                          <a:spcPts val="0"/>
                        </a:spcBef>
                        <a:spcAft>
                          <a:spcPts val="0"/>
                        </a:spcAft>
                      </a:pPr>
                      <a:r>
                        <a:rPr lang="en-US" sz="1200" dirty="0">
                          <a:effectLst/>
                        </a:rPr>
                        <a:t>Japan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73" marR="58173" marT="0" marB="0"/>
                </a:tc>
                <a:extLst>
                  <a:ext uri="{0D108BD9-81ED-4DB2-BD59-A6C34878D82A}">
                    <a16:rowId xmlns:a16="http://schemas.microsoft.com/office/drawing/2014/main" val="10007"/>
                  </a:ext>
                </a:extLst>
              </a:tr>
            </a:tbl>
          </a:graphicData>
        </a:graphic>
      </p:graphicFrame>
      <p:sp>
        <p:nvSpPr>
          <p:cNvPr id="4" name="Text Box 4"/>
          <p:cNvSpPr txBox="1">
            <a:spLocks noChangeArrowheads="1"/>
          </p:cNvSpPr>
          <p:nvPr/>
        </p:nvSpPr>
        <p:spPr bwMode="auto">
          <a:xfrm>
            <a:off x="7144211" y="6464004"/>
            <a:ext cx="49598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200" b="1">
                <a:solidFill>
                  <a:schemeClr val="tx1"/>
                </a:solidFill>
                <a:latin typeface="Arial" charset="0"/>
                <a:cs typeface="Arial" charset="0"/>
              </a:defRPr>
            </a:lvl1pPr>
            <a:lvl2pPr marL="742950" indent="-285750">
              <a:defRPr sz="2200" b="1">
                <a:solidFill>
                  <a:schemeClr val="tx1"/>
                </a:solidFill>
                <a:latin typeface="Arial" charset="0"/>
                <a:cs typeface="Arial" charset="0"/>
              </a:defRPr>
            </a:lvl2pPr>
            <a:lvl3pPr marL="1143000" indent="-228600">
              <a:defRPr sz="2200" b="1">
                <a:solidFill>
                  <a:schemeClr val="tx1"/>
                </a:solidFill>
                <a:latin typeface="Arial" charset="0"/>
                <a:cs typeface="Arial" charset="0"/>
              </a:defRPr>
            </a:lvl3pPr>
            <a:lvl4pPr marL="1600200" indent="-228600">
              <a:defRPr sz="2200" b="1">
                <a:solidFill>
                  <a:schemeClr val="tx1"/>
                </a:solidFill>
                <a:latin typeface="Arial" charset="0"/>
                <a:cs typeface="Arial" charset="0"/>
              </a:defRPr>
            </a:lvl4pPr>
            <a:lvl5pPr marL="2057400" indent="-228600">
              <a:defRPr sz="2200" b="1">
                <a:solidFill>
                  <a:schemeClr val="tx1"/>
                </a:solidFill>
                <a:latin typeface="Arial" charset="0"/>
                <a:cs typeface="Arial" charset="0"/>
              </a:defRPr>
            </a:lvl5pPr>
            <a:lvl6pPr marL="2514600" indent="-228600" eaLnBrk="0" fontAlgn="base" hangingPunct="0">
              <a:spcBef>
                <a:spcPct val="0"/>
              </a:spcBef>
              <a:spcAft>
                <a:spcPct val="0"/>
              </a:spcAft>
              <a:defRPr sz="2200" b="1">
                <a:solidFill>
                  <a:schemeClr val="tx1"/>
                </a:solidFill>
                <a:latin typeface="Arial" charset="0"/>
                <a:cs typeface="Arial" charset="0"/>
              </a:defRPr>
            </a:lvl6pPr>
            <a:lvl7pPr marL="2971800" indent="-228600" eaLnBrk="0" fontAlgn="base" hangingPunct="0">
              <a:spcBef>
                <a:spcPct val="0"/>
              </a:spcBef>
              <a:spcAft>
                <a:spcPct val="0"/>
              </a:spcAft>
              <a:defRPr sz="2200" b="1">
                <a:solidFill>
                  <a:schemeClr val="tx1"/>
                </a:solidFill>
                <a:latin typeface="Arial" charset="0"/>
                <a:cs typeface="Arial" charset="0"/>
              </a:defRPr>
            </a:lvl7pPr>
            <a:lvl8pPr marL="3429000" indent="-228600" eaLnBrk="0" fontAlgn="base" hangingPunct="0">
              <a:spcBef>
                <a:spcPct val="0"/>
              </a:spcBef>
              <a:spcAft>
                <a:spcPct val="0"/>
              </a:spcAft>
              <a:defRPr sz="2200" b="1">
                <a:solidFill>
                  <a:schemeClr val="tx1"/>
                </a:solidFill>
                <a:latin typeface="Arial" charset="0"/>
                <a:cs typeface="Arial" charset="0"/>
              </a:defRPr>
            </a:lvl8pPr>
            <a:lvl9pPr marL="3886200" indent="-228600" eaLnBrk="0" fontAlgn="base" hangingPunct="0">
              <a:spcBef>
                <a:spcPct val="0"/>
              </a:spcBef>
              <a:spcAft>
                <a:spcPct val="0"/>
              </a:spcAft>
              <a:defRPr sz="2200" b="1">
                <a:solidFill>
                  <a:schemeClr val="tx1"/>
                </a:solidFill>
                <a:latin typeface="Arial" charset="0"/>
                <a:cs typeface="Arial"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Arial" charset="0"/>
              </a:rPr>
              <a:t>Goyanes AM, Heresi GA. Advances in Pulmonary Hypertension 2022 </a:t>
            </a:r>
          </a:p>
        </p:txBody>
      </p:sp>
    </p:spTree>
    <p:extLst>
      <p:ext uri="{BB962C8B-B14F-4D97-AF65-F5344CB8AC3E}">
        <p14:creationId xmlns:p14="http://schemas.microsoft.com/office/powerpoint/2010/main" val="183324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498646" y="535055"/>
            <a:ext cx="8606044" cy="5612637"/>
          </a:xfrm>
        </p:spPr>
      </p:pic>
    </p:spTree>
    <p:extLst>
      <p:ext uri="{BB962C8B-B14F-4D97-AF65-F5344CB8AC3E}">
        <p14:creationId xmlns:p14="http://schemas.microsoft.com/office/powerpoint/2010/main" val="32041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6D45A-397F-7CCB-25F5-D31B9CE99DAB}"/>
              </a:ext>
            </a:extLst>
          </p:cNvPr>
          <p:cNvPicPr>
            <a:picLocks noChangeAspect="1"/>
          </p:cNvPicPr>
          <p:nvPr/>
        </p:nvPicPr>
        <p:blipFill>
          <a:blip r:embed="rId2"/>
          <a:stretch>
            <a:fillRect/>
          </a:stretch>
        </p:blipFill>
        <p:spPr>
          <a:xfrm>
            <a:off x="1473564" y="527617"/>
            <a:ext cx="9830349" cy="5118522"/>
          </a:xfrm>
          <a:prstGeom prst="rect">
            <a:avLst/>
          </a:prstGeom>
        </p:spPr>
      </p:pic>
    </p:spTree>
    <p:extLst>
      <p:ext uri="{BB962C8B-B14F-4D97-AF65-F5344CB8AC3E}">
        <p14:creationId xmlns:p14="http://schemas.microsoft.com/office/powerpoint/2010/main" val="30356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16" y="291305"/>
            <a:ext cx="10993967" cy="703263"/>
          </a:xfrm>
        </p:spPr>
        <p:txBody>
          <a:bodyPr/>
          <a:lstStyle/>
          <a:p>
            <a:r>
              <a:rPr lang="en-US" dirty="0"/>
              <a:t>Multimodal CTEPH Treatment </a:t>
            </a:r>
          </a:p>
        </p:txBody>
      </p:sp>
      <p:pic>
        <p:nvPicPr>
          <p:cNvPr id="4" name="Content Placeholder 3"/>
          <p:cNvPicPr>
            <a:picLocks noGrp="1" noChangeAspect="1"/>
          </p:cNvPicPr>
          <p:nvPr>
            <p:ph idx="1"/>
          </p:nvPr>
        </p:nvPicPr>
        <p:blipFill>
          <a:blip r:embed="rId2"/>
          <a:stretch>
            <a:fillRect/>
          </a:stretch>
        </p:blipFill>
        <p:spPr>
          <a:xfrm>
            <a:off x="2610145" y="1204271"/>
            <a:ext cx="5520780" cy="4899994"/>
          </a:xfrm>
          <a:prstGeom prst="rect">
            <a:avLst/>
          </a:prstGeom>
        </p:spPr>
      </p:pic>
      <p:sp>
        <p:nvSpPr>
          <p:cNvPr id="5" name="TextBox 4"/>
          <p:cNvSpPr txBox="1"/>
          <p:nvPr/>
        </p:nvSpPr>
        <p:spPr>
          <a:xfrm>
            <a:off x="10049854" y="6418567"/>
            <a:ext cx="16177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charset="0"/>
                <a:ea typeface="+mn-ea"/>
                <a:cs typeface="Arial" charset="0"/>
              </a:rPr>
              <a:t>Eur</a:t>
            </a:r>
            <a:r>
              <a:rPr kumimoji="0" lang="en-US" sz="1400" b="0" i="0" u="none" strike="noStrike" kern="1200" cap="none" spc="0" normalizeH="0" baseline="0" noProof="0" dirty="0">
                <a:ln>
                  <a:noFill/>
                </a:ln>
                <a:solidFill>
                  <a:srgbClr val="FFFFFF"/>
                </a:solidFill>
                <a:effectLst/>
                <a:uLnTx/>
                <a:uFillTx/>
                <a:latin typeface="Arial" charset="0"/>
                <a:ea typeface="+mn-ea"/>
                <a:cs typeface="Arial" charset="0"/>
              </a:rPr>
              <a:t> </a:t>
            </a:r>
            <a:r>
              <a:rPr kumimoji="0" lang="en-US" sz="1400" b="0" i="0" u="none" strike="noStrike" kern="1200" cap="none" spc="0" normalizeH="0" baseline="0" noProof="0" dirty="0" err="1">
                <a:ln>
                  <a:noFill/>
                </a:ln>
                <a:solidFill>
                  <a:srgbClr val="FFFFFF"/>
                </a:solidFill>
                <a:effectLst/>
                <a:uLnTx/>
                <a:uFillTx/>
                <a:latin typeface="Arial" charset="0"/>
                <a:ea typeface="+mn-ea"/>
                <a:cs typeface="Arial" charset="0"/>
              </a:rPr>
              <a:t>Respir</a:t>
            </a:r>
            <a:r>
              <a:rPr kumimoji="0" lang="en-US" sz="1400" b="0" i="0" u="none" strike="noStrike" kern="1200" cap="none" spc="0" normalizeH="0" baseline="0" noProof="0" dirty="0">
                <a:ln>
                  <a:noFill/>
                </a:ln>
                <a:solidFill>
                  <a:srgbClr val="FFFFFF"/>
                </a:solidFill>
                <a:effectLst/>
                <a:uLnTx/>
                <a:uFillTx/>
                <a:latin typeface="Arial" charset="0"/>
                <a:ea typeface="+mn-ea"/>
                <a:cs typeface="Arial" charset="0"/>
              </a:rPr>
              <a:t> J 2022</a:t>
            </a:r>
          </a:p>
        </p:txBody>
      </p:sp>
      <p:sp>
        <p:nvSpPr>
          <p:cNvPr id="3" name="TextBox 2"/>
          <p:cNvSpPr txBox="1"/>
          <p:nvPr/>
        </p:nvSpPr>
        <p:spPr>
          <a:xfrm>
            <a:off x="3815080" y="1752600"/>
            <a:ext cx="80823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Arial" charset="0"/>
              </a:rPr>
              <a:t>10-40 mm </a:t>
            </a:r>
          </a:p>
        </p:txBody>
      </p:sp>
      <p:sp>
        <p:nvSpPr>
          <p:cNvPr id="6" name="TextBox 5"/>
          <p:cNvSpPr txBox="1"/>
          <p:nvPr/>
        </p:nvSpPr>
        <p:spPr>
          <a:xfrm>
            <a:off x="5857240" y="1760210"/>
            <a:ext cx="702436"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Arial" charset="0"/>
              </a:rPr>
              <a:t>2-10 mm</a:t>
            </a:r>
          </a:p>
        </p:txBody>
      </p:sp>
      <p:sp>
        <p:nvSpPr>
          <p:cNvPr id="7" name="TextBox 6"/>
          <p:cNvSpPr txBox="1"/>
          <p:nvPr/>
        </p:nvSpPr>
        <p:spPr>
          <a:xfrm>
            <a:off x="6651225" y="2006431"/>
            <a:ext cx="80823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Arial" charset="0"/>
              </a:rPr>
              <a:t>0.5 - 2 mm</a:t>
            </a:r>
          </a:p>
        </p:txBody>
      </p:sp>
      <p:sp>
        <p:nvSpPr>
          <p:cNvPr id="8" name="TextBox 7"/>
          <p:cNvSpPr txBox="1"/>
          <p:nvPr/>
        </p:nvSpPr>
        <p:spPr>
          <a:xfrm>
            <a:off x="8068545" y="2651591"/>
            <a:ext cx="734496"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Arial" charset="0"/>
              </a:rPr>
              <a:t>&lt; 0.5 mm</a:t>
            </a:r>
          </a:p>
        </p:txBody>
      </p:sp>
    </p:spTree>
    <p:extLst>
      <p:ext uri="{BB962C8B-B14F-4D97-AF65-F5344CB8AC3E}">
        <p14:creationId xmlns:p14="http://schemas.microsoft.com/office/powerpoint/2010/main" val="33416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D3FC-523C-F93D-B05A-C3F3D3430B10}"/>
              </a:ext>
            </a:extLst>
          </p:cNvPr>
          <p:cNvSpPr>
            <a:spLocks noGrp="1"/>
          </p:cNvSpPr>
          <p:nvPr>
            <p:ph type="title"/>
          </p:nvPr>
        </p:nvSpPr>
        <p:spPr>
          <a:xfrm>
            <a:off x="609601" y="899595"/>
            <a:ext cx="10993967" cy="703263"/>
          </a:xfrm>
        </p:spPr>
        <p:txBody>
          <a:bodyPr>
            <a:normAutofit fontScale="90000"/>
          </a:bodyPr>
          <a:lstStyle/>
          <a:p>
            <a:r>
              <a:rPr lang="en-US" sz="4400" dirty="0"/>
              <a:t>Health Economic Impact of Earlier CTEPH Diagnosis</a:t>
            </a:r>
          </a:p>
        </p:txBody>
      </p:sp>
      <p:pic>
        <p:nvPicPr>
          <p:cNvPr id="6" name="Content Placeholder 5">
            <a:extLst>
              <a:ext uri="{FF2B5EF4-FFF2-40B4-BE49-F238E27FC236}">
                <a16:creationId xmlns:a16="http://schemas.microsoft.com/office/drawing/2014/main" id="{F0B566B6-F2D8-BA0A-B745-53B774C9DD93}"/>
              </a:ext>
            </a:extLst>
          </p:cNvPr>
          <p:cNvPicPr>
            <a:picLocks noGrp="1" noChangeAspect="1"/>
          </p:cNvPicPr>
          <p:nvPr>
            <p:ph sz="half" idx="1"/>
          </p:nvPr>
        </p:nvPicPr>
        <p:blipFill>
          <a:blip r:embed="rId3"/>
          <a:stretch>
            <a:fillRect/>
          </a:stretch>
        </p:blipFill>
        <p:spPr>
          <a:xfrm>
            <a:off x="588432" y="2470648"/>
            <a:ext cx="5222875" cy="2570936"/>
          </a:xfrm>
        </p:spPr>
      </p:pic>
      <p:pic>
        <p:nvPicPr>
          <p:cNvPr id="8" name="Content Placeholder 7">
            <a:extLst>
              <a:ext uri="{FF2B5EF4-FFF2-40B4-BE49-F238E27FC236}">
                <a16:creationId xmlns:a16="http://schemas.microsoft.com/office/drawing/2014/main" id="{7A057080-D299-75DF-C43D-2FBDC0C1DA5A}"/>
              </a:ext>
            </a:extLst>
          </p:cNvPr>
          <p:cNvPicPr>
            <a:picLocks noGrp="1" noChangeAspect="1"/>
          </p:cNvPicPr>
          <p:nvPr>
            <p:ph sz="half" idx="2"/>
          </p:nvPr>
        </p:nvPicPr>
        <p:blipFill>
          <a:blip r:embed="rId4"/>
          <a:stretch>
            <a:fillRect/>
          </a:stretch>
        </p:blipFill>
        <p:spPr>
          <a:xfrm>
            <a:off x="6377518" y="2664656"/>
            <a:ext cx="5226050" cy="3607237"/>
          </a:xfrm>
        </p:spPr>
      </p:pic>
      <p:sp>
        <p:nvSpPr>
          <p:cNvPr id="9" name="TextBox 8">
            <a:extLst>
              <a:ext uri="{FF2B5EF4-FFF2-40B4-BE49-F238E27FC236}">
                <a16:creationId xmlns:a16="http://schemas.microsoft.com/office/drawing/2014/main" id="{528BAA3C-3385-9205-2B80-D27435349A0C}"/>
              </a:ext>
            </a:extLst>
          </p:cNvPr>
          <p:cNvSpPr txBox="1"/>
          <p:nvPr/>
        </p:nvSpPr>
        <p:spPr>
          <a:xfrm>
            <a:off x="6553201" y="1833659"/>
            <a:ext cx="4857878" cy="830997"/>
          </a:xfrm>
          <a:prstGeom prst="rect">
            <a:avLst/>
          </a:prstGeom>
          <a:noFill/>
        </p:spPr>
        <p:txBody>
          <a:bodyPr wrap="square" rtlCol="0">
            <a:spAutoFit/>
          </a:bodyPr>
          <a:lstStyle/>
          <a:p>
            <a:pPr algn="ctr"/>
            <a:r>
              <a:rPr lang="en-US" sz="2400" dirty="0">
                <a:latin typeface="+mn-lt"/>
              </a:rPr>
              <a:t>I</a:t>
            </a:r>
            <a:r>
              <a:rPr lang="en-US" sz="2400" i="0" u="none" strike="noStrike" baseline="0" dirty="0">
                <a:latin typeface="+mn-lt"/>
              </a:rPr>
              <a:t>ncremental cost–utility ratio EUR 21900/QALY</a:t>
            </a:r>
            <a:endParaRPr lang="en-US" sz="2800" dirty="0">
              <a:latin typeface="+mn-lt"/>
            </a:endParaRPr>
          </a:p>
        </p:txBody>
      </p:sp>
      <p:sp>
        <p:nvSpPr>
          <p:cNvPr id="10" name="TextBox 9">
            <a:extLst>
              <a:ext uri="{FF2B5EF4-FFF2-40B4-BE49-F238E27FC236}">
                <a16:creationId xmlns:a16="http://schemas.microsoft.com/office/drawing/2014/main" id="{5E69668C-99A1-344A-A96B-E401D29E41EC}"/>
              </a:ext>
            </a:extLst>
          </p:cNvPr>
          <p:cNvSpPr txBox="1"/>
          <p:nvPr/>
        </p:nvSpPr>
        <p:spPr>
          <a:xfrm>
            <a:off x="609601" y="6350000"/>
            <a:ext cx="3379451" cy="338554"/>
          </a:xfrm>
          <a:prstGeom prst="rect">
            <a:avLst/>
          </a:prstGeom>
          <a:noFill/>
        </p:spPr>
        <p:txBody>
          <a:bodyPr wrap="none" rtlCol="0">
            <a:spAutoFit/>
          </a:bodyPr>
          <a:lstStyle/>
          <a:p>
            <a:r>
              <a:rPr lang="en-US" sz="1600" b="0" dirty="0"/>
              <a:t>Boon G, et al. ERJ Open Res 2021</a:t>
            </a:r>
          </a:p>
        </p:txBody>
      </p:sp>
    </p:spTree>
    <p:extLst>
      <p:ext uri="{BB962C8B-B14F-4D97-AF65-F5344CB8AC3E}">
        <p14:creationId xmlns:p14="http://schemas.microsoft.com/office/powerpoint/2010/main" val="56870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FDF8-C9B7-D7F9-A1D6-D49DA3F82A22}"/>
              </a:ext>
            </a:extLst>
          </p:cNvPr>
          <p:cNvSpPr>
            <a:spLocks noGrp="1"/>
          </p:cNvSpPr>
          <p:nvPr>
            <p:ph type="title"/>
          </p:nvPr>
        </p:nvSpPr>
        <p:spPr/>
        <p:txBody>
          <a:bodyPr/>
          <a:lstStyle/>
          <a:p>
            <a:r>
              <a:rPr lang="en-US" dirty="0"/>
              <a:t>CTEPH Societal Costs</a:t>
            </a:r>
          </a:p>
        </p:txBody>
      </p:sp>
      <p:pic>
        <p:nvPicPr>
          <p:cNvPr id="6" name="Content Placeholder 5">
            <a:extLst>
              <a:ext uri="{FF2B5EF4-FFF2-40B4-BE49-F238E27FC236}">
                <a16:creationId xmlns:a16="http://schemas.microsoft.com/office/drawing/2014/main" id="{503407F6-01CB-E088-06CA-0E4347AA27F8}"/>
              </a:ext>
            </a:extLst>
          </p:cNvPr>
          <p:cNvPicPr>
            <a:picLocks noGrp="1" noChangeAspect="1"/>
          </p:cNvPicPr>
          <p:nvPr>
            <p:ph sz="half" idx="1"/>
          </p:nvPr>
        </p:nvPicPr>
        <p:blipFill>
          <a:blip r:embed="rId3"/>
          <a:stretch>
            <a:fillRect/>
          </a:stretch>
        </p:blipFill>
        <p:spPr>
          <a:xfrm>
            <a:off x="1017155" y="1519360"/>
            <a:ext cx="4962976" cy="3819279"/>
          </a:xfrm>
        </p:spPr>
      </p:pic>
      <p:pic>
        <p:nvPicPr>
          <p:cNvPr id="8" name="Content Placeholder 7">
            <a:extLst>
              <a:ext uri="{FF2B5EF4-FFF2-40B4-BE49-F238E27FC236}">
                <a16:creationId xmlns:a16="http://schemas.microsoft.com/office/drawing/2014/main" id="{6FAC1FDB-FAD4-C0E1-F845-6B4DC1C2621D}"/>
              </a:ext>
            </a:extLst>
          </p:cNvPr>
          <p:cNvPicPr>
            <a:picLocks noGrp="1" noChangeAspect="1"/>
          </p:cNvPicPr>
          <p:nvPr>
            <p:ph sz="half" idx="2"/>
          </p:nvPr>
        </p:nvPicPr>
        <p:blipFill>
          <a:blip r:embed="rId4"/>
          <a:stretch>
            <a:fillRect/>
          </a:stretch>
        </p:blipFill>
        <p:spPr>
          <a:xfrm>
            <a:off x="6364288" y="1690688"/>
            <a:ext cx="5226050" cy="3378217"/>
          </a:xfrm>
        </p:spPr>
      </p:pic>
      <p:sp>
        <p:nvSpPr>
          <p:cNvPr id="9" name="TextBox 8">
            <a:extLst>
              <a:ext uri="{FF2B5EF4-FFF2-40B4-BE49-F238E27FC236}">
                <a16:creationId xmlns:a16="http://schemas.microsoft.com/office/drawing/2014/main" id="{0F8BD1C4-DEE9-6AD5-104D-80FA6BB3468D}"/>
              </a:ext>
            </a:extLst>
          </p:cNvPr>
          <p:cNvSpPr txBox="1"/>
          <p:nvPr/>
        </p:nvSpPr>
        <p:spPr>
          <a:xfrm>
            <a:off x="8140700" y="6413500"/>
            <a:ext cx="2903359" cy="307777"/>
          </a:xfrm>
          <a:prstGeom prst="rect">
            <a:avLst/>
          </a:prstGeom>
          <a:noFill/>
        </p:spPr>
        <p:txBody>
          <a:bodyPr wrap="none" rtlCol="0">
            <a:spAutoFit/>
          </a:bodyPr>
          <a:lstStyle/>
          <a:p>
            <a:r>
              <a:rPr lang="en-US" sz="1400" b="0" i="0" u="none" strike="noStrike" baseline="0" dirty="0" err="1">
                <a:latin typeface="+mn-lt"/>
              </a:rPr>
              <a:t>Kjellström</a:t>
            </a:r>
            <a:r>
              <a:rPr lang="en-US" sz="1400" b="0" i="0" u="none" strike="noStrike" baseline="0" dirty="0">
                <a:latin typeface="+mn-lt"/>
              </a:rPr>
              <a:t> B, et al. </a:t>
            </a:r>
            <a:r>
              <a:rPr lang="en-US" sz="1400" b="0" i="0" u="none" strike="noStrike" baseline="0" dirty="0" err="1">
                <a:latin typeface="+mn-lt"/>
              </a:rPr>
              <a:t>Pulm</a:t>
            </a:r>
            <a:r>
              <a:rPr lang="en-US" sz="1400" b="0" i="0" u="none" strike="noStrike" baseline="0" dirty="0">
                <a:latin typeface="+mn-lt"/>
              </a:rPr>
              <a:t> Circ 2023</a:t>
            </a:r>
            <a:endParaRPr lang="en-US" sz="1800" dirty="0">
              <a:latin typeface="+mn-lt"/>
            </a:endParaRPr>
          </a:p>
        </p:txBody>
      </p:sp>
    </p:spTree>
    <p:extLst>
      <p:ext uri="{BB962C8B-B14F-4D97-AF65-F5344CB8AC3E}">
        <p14:creationId xmlns:p14="http://schemas.microsoft.com/office/powerpoint/2010/main" val="37090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949885"/>
          </a:xfrm>
        </p:spPr>
        <p:txBody>
          <a:bodyPr/>
          <a:lstStyle/>
          <a:p>
            <a:r>
              <a:rPr lang="en-US" dirty="0"/>
              <a:t>Guest Speaker:</a:t>
            </a:r>
            <a:br>
              <a:rPr lang="en-US" dirty="0"/>
            </a:br>
            <a:r>
              <a:rPr lang="en-US" dirty="0"/>
              <a:t> Dr. Robert Evans </a:t>
            </a:r>
            <a:r>
              <a:rPr lang="en-US" dirty="0" err="1"/>
              <a:t>Heithus</a:t>
            </a:r>
            <a:endParaRPr lang="en-US" dirty="0"/>
          </a:p>
        </p:txBody>
      </p:sp>
    </p:spTree>
    <p:extLst>
      <p:ext uri="{BB962C8B-B14F-4D97-AF65-F5344CB8AC3E}">
        <p14:creationId xmlns:p14="http://schemas.microsoft.com/office/powerpoint/2010/main" val="3891782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8471" y="933225"/>
            <a:ext cx="8875059" cy="4993341"/>
          </a:xfrm>
          <a:custGeom>
            <a:avLst/>
            <a:gdLst/>
            <a:ahLst/>
            <a:cxnLst/>
            <a:rect l="l" t="t" r="r" b="b"/>
            <a:pathLst>
              <a:path w="10058400" h="5659120">
                <a:moveTo>
                  <a:pt x="10058400" y="5658611"/>
                </a:moveTo>
                <a:lnTo>
                  <a:pt x="0" y="5658611"/>
                </a:lnTo>
                <a:lnTo>
                  <a:pt x="0" y="0"/>
                </a:lnTo>
                <a:lnTo>
                  <a:pt x="10058400" y="0"/>
                </a:lnTo>
                <a:lnTo>
                  <a:pt x="10058400" y="5658611"/>
                </a:lnTo>
                <a:close/>
              </a:path>
            </a:pathLst>
          </a:custGeom>
          <a:solidFill>
            <a:srgbClr val="000000"/>
          </a:solidFill>
        </p:spPr>
        <p:txBody>
          <a:bodyPr wrap="square" lIns="0" tIns="0" rIns="0" bIns="0" rtlCol="0"/>
          <a:lstStyle/>
          <a:p>
            <a:endParaRPr sz="1588"/>
          </a:p>
        </p:txBody>
      </p:sp>
      <p:pic>
        <p:nvPicPr>
          <p:cNvPr id="3" name="object 3"/>
          <p:cNvPicPr/>
          <p:nvPr/>
        </p:nvPicPr>
        <p:blipFill>
          <a:blip r:embed="rId2" cstate="print"/>
          <a:stretch>
            <a:fillRect/>
          </a:stretch>
        </p:blipFill>
        <p:spPr>
          <a:xfrm>
            <a:off x="5303969" y="933225"/>
            <a:ext cx="5229560" cy="3645497"/>
          </a:xfrm>
          <a:prstGeom prst="rect">
            <a:avLst/>
          </a:prstGeom>
        </p:spPr>
      </p:pic>
      <p:pic>
        <p:nvPicPr>
          <p:cNvPr id="4" name="object 4"/>
          <p:cNvPicPr/>
          <p:nvPr/>
        </p:nvPicPr>
        <p:blipFill>
          <a:blip r:embed="rId3" cstate="print"/>
          <a:stretch>
            <a:fillRect/>
          </a:stretch>
        </p:blipFill>
        <p:spPr>
          <a:xfrm>
            <a:off x="1658471" y="933225"/>
            <a:ext cx="3424965" cy="4992892"/>
          </a:xfrm>
          <a:prstGeom prst="rect">
            <a:avLst/>
          </a:prstGeom>
        </p:spPr>
      </p:pic>
      <p:sp>
        <p:nvSpPr>
          <p:cNvPr id="5" name="object 5"/>
          <p:cNvSpPr/>
          <p:nvPr/>
        </p:nvSpPr>
        <p:spPr>
          <a:xfrm>
            <a:off x="7666616" y="5004994"/>
            <a:ext cx="368674" cy="267821"/>
          </a:xfrm>
          <a:custGeom>
            <a:avLst/>
            <a:gdLst/>
            <a:ahLst/>
            <a:cxnLst/>
            <a:rect l="l" t="t" r="r" b="b"/>
            <a:pathLst>
              <a:path w="417829" h="303529">
                <a:moveTo>
                  <a:pt x="190500" y="4572"/>
                </a:moveTo>
                <a:lnTo>
                  <a:pt x="134112" y="4572"/>
                </a:lnTo>
                <a:lnTo>
                  <a:pt x="134112" y="210324"/>
                </a:lnTo>
                <a:lnTo>
                  <a:pt x="131775" y="228561"/>
                </a:lnTo>
                <a:lnTo>
                  <a:pt x="124587" y="241947"/>
                </a:lnTo>
                <a:lnTo>
                  <a:pt x="112242" y="250177"/>
                </a:lnTo>
                <a:lnTo>
                  <a:pt x="94488" y="252996"/>
                </a:lnTo>
                <a:lnTo>
                  <a:pt x="76720" y="250177"/>
                </a:lnTo>
                <a:lnTo>
                  <a:pt x="64389" y="241947"/>
                </a:lnTo>
                <a:lnTo>
                  <a:pt x="57188" y="228561"/>
                </a:lnTo>
                <a:lnTo>
                  <a:pt x="54864" y="210324"/>
                </a:lnTo>
                <a:lnTo>
                  <a:pt x="54864" y="4572"/>
                </a:lnTo>
                <a:lnTo>
                  <a:pt x="0" y="4572"/>
                </a:lnTo>
                <a:lnTo>
                  <a:pt x="0" y="210324"/>
                </a:lnTo>
                <a:lnTo>
                  <a:pt x="6616" y="252247"/>
                </a:lnTo>
                <a:lnTo>
                  <a:pt x="25527" y="280619"/>
                </a:lnTo>
                <a:lnTo>
                  <a:pt x="55283" y="296684"/>
                </a:lnTo>
                <a:lnTo>
                  <a:pt x="94488" y="301764"/>
                </a:lnTo>
                <a:lnTo>
                  <a:pt x="133921" y="296684"/>
                </a:lnTo>
                <a:lnTo>
                  <a:pt x="164211" y="280619"/>
                </a:lnTo>
                <a:lnTo>
                  <a:pt x="183134" y="252996"/>
                </a:lnTo>
                <a:lnTo>
                  <a:pt x="183642" y="252247"/>
                </a:lnTo>
                <a:lnTo>
                  <a:pt x="190500" y="210324"/>
                </a:lnTo>
                <a:lnTo>
                  <a:pt x="190500" y="4572"/>
                </a:lnTo>
                <a:close/>
              </a:path>
              <a:path w="417829" h="303529">
                <a:moveTo>
                  <a:pt x="417563" y="219456"/>
                </a:moveTo>
                <a:lnTo>
                  <a:pt x="404571" y="173418"/>
                </a:lnTo>
                <a:lnTo>
                  <a:pt x="373583" y="142582"/>
                </a:lnTo>
                <a:lnTo>
                  <a:pt x="336588" y="120599"/>
                </a:lnTo>
                <a:lnTo>
                  <a:pt x="305600" y="101104"/>
                </a:lnTo>
                <a:lnTo>
                  <a:pt x="292595" y="77724"/>
                </a:lnTo>
                <a:lnTo>
                  <a:pt x="294817" y="64376"/>
                </a:lnTo>
                <a:lnTo>
                  <a:pt x="301167" y="54292"/>
                </a:lnTo>
                <a:lnTo>
                  <a:pt x="311251" y="47942"/>
                </a:lnTo>
                <a:lnTo>
                  <a:pt x="324599" y="45720"/>
                </a:lnTo>
                <a:lnTo>
                  <a:pt x="336588" y="47942"/>
                </a:lnTo>
                <a:lnTo>
                  <a:pt x="337045" y="47942"/>
                </a:lnTo>
                <a:lnTo>
                  <a:pt x="347840" y="55245"/>
                </a:lnTo>
                <a:lnTo>
                  <a:pt x="356755" y="67589"/>
                </a:lnTo>
                <a:lnTo>
                  <a:pt x="364223" y="85344"/>
                </a:lnTo>
                <a:lnTo>
                  <a:pt x="414515" y="71628"/>
                </a:lnTo>
                <a:lnTo>
                  <a:pt x="384987" y="19812"/>
                </a:lnTo>
                <a:lnTo>
                  <a:pt x="324599" y="0"/>
                </a:lnTo>
                <a:lnTo>
                  <a:pt x="286600" y="5791"/>
                </a:lnTo>
                <a:lnTo>
                  <a:pt x="259448" y="22288"/>
                </a:lnTo>
                <a:lnTo>
                  <a:pt x="243166" y="48221"/>
                </a:lnTo>
                <a:lnTo>
                  <a:pt x="237731" y="82296"/>
                </a:lnTo>
                <a:lnTo>
                  <a:pt x="250736" y="122910"/>
                </a:lnTo>
                <a:lnTo>
                  <a:pt x="281724" y="150431"/>
                </a:lnTo>
                <a:lnTo>
                  <a:pt x="318719" y="171513"/>
                </a:lnTo>
                <a:lnTo>
                  <a:pt x="349707" y="192811"/>
                </a:lnTo>
                <a:lnTo>
                  <a:pt x="362699" y="220980"/>
                </a:lnTo>
                <a:lnTo>
                  <a:pt x="360019" y="236105"/>
                </a:lnTo>
                <a:lnTo>
                  <a:pt x="352602" y="247078"/>
                </a:lnTo>
                <a:lnTo>
                  <a:pt x="341490" y="253771"/>
                </a:lnTo>
                <a:lnTo>
                  <a:pt x="327647" y="256032"/>
                </a:lnTo>
                <a:lnTo>
                  <a:pt x="314744" y="253555"/>
                </a:lnTo>
                <a:lnTo>
                  <a:pt x="302120" y="245364"/>
                </a:lnTo>
                <a:lnTo>
                  <a:pt x="291223" y="230314"/>
                </a:lnTo>
                <a:lnTo>
                  <a:pt x="283451" y="207264"/>
                </a:lnTo>
                <a:lnTo>
                  <a:pt x="228587" y="219456"/>
                </a:lnTo>
                <a:lnTo>
                  <a:pt x="243598" y="256984"/>
                </a:lnTo>
                <a:lnTo>
                  <a:pt x="265163" y="283083"/>
                </a:lnTo>
                <a:lnTo>
                  <a:pt x="292455" y="298323"/>
                </a:lnTo>
                <a:lnTo>
                  <a:pt x="324599" y="303276"/>
                </a:lnTo>
                <a:lnTo>
                  <a:pt x="363562" y="297256"/>
                </a:lnTo>
                <a:lnTo>
                  <a:pt x="392798" y="280225"/>
                </a:lnTo>
                <a:lnTo>
                  <a:pt x="409613" y="256032"/>
                </a:lnTo>
                <a:lnTo>
                  <a:pt x="411187" y="253771"/>
                </a:lnTo>
                <a:lnTo>
                  <a:pt x="411226" y="253555"/>
                </a:lnTo>
                <a:lnTo>
                  <a:pt x="417563" y="219456"/>
                </a:lnTo>
                <a:close/>
              </a:path>
            </a:pathLst>
          </a:custGeom>
          <a:solidFill>
            <a:srgbClr val="FFFFFF"/>
          </a:solidFill>
        </p:spPr>
        <p:txBody>
          <a:bodyPr wrap="square" lIns="0" tIns="0" rIns="0" bIns="0" rtlCol="0"/>
          <a:lstStyle/>
          <a:p>
            <a:endParaRPr sz="1588"/>
          </a:p>
        </p:txBody>
      </p:sp>
      <p:sp>
        <p:nvSpPr>
          <p:cNvPr id="6" name="object 6"/>
          <p:cNvSpPr/>
          <p:nvPr/>
        </p:nvSpPr>
        <p:spPr>
          <a:xfrm>
            <a:off x="8076740" y="5008592"/>
            <a:ext cx="127747" cy="259976"/>
          </a:xfrm>
          <a:custGeom>
            <a:avLst/>
            <a:gdLst/>
            <a:ahLst/>
            <a:cxnLst/>
            <a:rect l="l" t="t" r="r" b="b"/>
            <a:pathLst>
              <a:path w="144779" h="294639">
                <a:moveTo>
                  <a:pt x="144780" y="0"/>
                </a:moveTo>
                <a:lnTo>
                  <a:pt x="0" y="0"/>
                </a:lnTo>
                <a:lnTo>
                  <a:pt x="0" y="49530"/>
                </a:lnTo>
                <a:lnTo>
                  <a:pt x="0" y="116840"/>
                </a:lnTo>
                <a:lnTo>
                  <a:pt x="0" y="166370"/>
                </a:lnTo>
                <a:lnTo>
                  <a:pt x="0" y="294640"/>
                </a:lnTo>
                <a:lnTo>
                  <a:pt x="54864" y="294640"/>
                </a:lnTo>
                <a:lnTo>
                  <a:pt x="54864" y="166370"/>
                </a:lnTo>
                <a:lnTo>
                  <a:pt x="124968" y="166370"/>
                </a:lnTo>
                <a:lnTo>
                  <a:pt x="124968" y="116840"/>
                </a:lnTo>
                <a:lnTo>
                  <a:pt x="54864" y="116840"/>
                </a:lnTo>
                <a:lnTo>
                  <a:pt x="54864" y="49530"/>
                </a:lnTo>
                <a:lnTo>
                  <a:pt x="144780" y="49530"/>
                </a:lnTo>
                <a:lnTo>
                  <a:pt x="144780" y="0"/>
                </a:lnTo>
                <a:close/>
              </a:path>
            </a:pathLst>
          </a:custGeom>
          <a:solidFill>
            <a:srgbClr val="FFFFFF"/>
          </a:solidFill>
        </p:spPr>
        <p:txBody>
          <a:bodyPr wrap="square" lIns="0" tIns="0" rIns="0" bIns="0" rtlCol="0"/>
          <a:lstStyle/>
          <a:p>
            <a:endParaRPr sz="1588"/>
          </a:p>
        </p:txBody>
      </p:sp>
      <p:sp>
        <p:nvSpPr>
          <p:cNvPr id="7" name="object 7"/>
          <p:cNvSpPr/>
          <p:nvPr/>
        </p:nvSpPr>
        <p:spPr>
          <a:xfrm>
            <a:off x="8269044" y="5009029"/>
            <a:ext cx="28574" cy="109818"/>
          </a:xfrm>
          <a:custGeom>
            <a:avLst/>
            <a:gdLst/>
            <a:ahLst/>
            <a:cxnLst/>
            <a:rect l="l" t="t" r="r" b="b"/>
            <a:pathLst>
              <a:path w="32384" h="124460">
                <a:moveTo>
                  <a:pt x="0" y="0"/>
                </a:moveTo>
                <a:lnTo>
                  <a:pt x="32004" y="0"/>
                </a:lnTo>
                <a:lnTo>
                  <a:pt x="32004" y="124460"/>
                </a:lnTo>
                <a:lnTo>
                  <a:pt x="0" y="124460"/>
                </a:lnTo>
                <a:lnTo>
                  <a:pt x="0" y="0"/>
                </a:lnTo>
                <a:close/>
              </a:path>
            </a:pathLst>
          </a:custGeom>
          <a:solidFill>
            <a:srgbClr val="FFFFFF"/>
          </a:solidFill>
        </p:spPr>
        <p:txBody>
          <a:bodyPr wrap="square" lIns="0" tIns="0" rIns="0" bIns="0" rtlCol="0"/>
          <a:lstStyle/>
          <a:p>
            <a:endParaRPr sz="1588"/>
          </a:p>
        </p:txBody>
      </p:sp>
      <p:sp>
        <p:nvSpPr>
          <p:cNvPr id="8" name="object 8"/>
          <p:cNvSpPr/>
          <p:nvPr/>
        </p:nvSpPr>
        <p:spPr>
          <a:xfrm>
            <a:off x="8269033" y="5009030"/>
            <a:ext cx="180415" cy="259976"/>
          </a:xfrm>
          <a:custGeom>
            <a:avLst/>
            <a:gdLst/>
            <a:ahLst/>
            <a:cxnLst/>
            <a:rect l="l" t="t" r="r" b="b"/>
            <a:pathLst>
              <a:path w="204470" h="294639">
                <a:moveTo>
                  <a:pt x="204228" y="0"/>
                </a:moveTo>
                <a:lnTo>
                  <a:pt x="172224" y="0"/>
                </a:lnTo>
                <a:lnTo>
                  <a:pt x="172224" y="124460"/>
                </a:lnTo>
                <a:lnTo>
                  <a:pt x="0" y="124460"/>
                </a:lnTo>
                <a:lnTo>
                  <a:pt x="0" y="152400"/>
                </a:lnTo>
                <a:lnTo>
                  <a:pt x="0" y="294640"/>
                </a:lnTo>
                <a:lnTo>
                  <a:pt x="32016" y="294640"/>
                </a:lnTo>
                <a:lnTo>
                  <a:pt x="32016" y="152400"/>
                </a:lnTo>
                <a:lnTo>
                  <a:pt x="172224" y="152400"/>
                </a:lnTo>
                <a:lnTo>
                  <a:pt x="172224" y="294640"/>
                </a:lnTo>
                <a:lnTo>
                  <a:pt x="204228" y="294640"/>
                </a:lnTo>
                <a:lnTo>
                  <a:pt x="204228" y="152400"/>
                </a:lnTo>
                <a:lnTo>
                  <a:pt x="204228" y="124460"/>
                </a:lnTo>
                <a:lnTo>
                  <a:pt x="204228" y="0"/>
                </a:lnTo>
                <a:close/>
              </a:path>
            </a:pathLst>
          </a:custGeom>
          <a:solidFill>
            <a:srgbClr val="FFFFFF"/>
          </a:solidFill>
        </p:spPr>
        <p:txBody>
          <a:bodyPr wrap="square" lIns="0" tIns="0" rIns="0" bIns="0" rtlCol="0"/>
          <a:lstStyle/>
          <a:p>
            <a:endParaRPr sz="1588"/>
          </a:p>
        </p:txBody>
      </p:sp>
      <p:grpSp>
        <p:nvGrpSpPr>
          <p:cNvPr id="9" name="object 9"/>
          <p:cNvGrpSpPr/>
          <p:nvPr/>
        </p:nvGrpSpPr>
        <p:grpSpPr>
          <a:xfrm>
            <a:off x="8489577" y="5077609"/>
            <a:ext cx="322729" cy="194981"/>
            <a:chOff x="7741920" y="5754623"/>
            <a:chExt cx="365760" cy="220979"/>
          </a:xfrm>
        </p:grpSpPr>
        <p:pic>
          <p:nvPicPr>
            <p:cNvPr id="10" name="object 10"/>
            <p:cNvPicPr/>
            <p:nvPr/>
          </p:nvPicPr>
          <p:blipFill>
            <a:blip r:embed="rId4" cstate="print"/>
            <a:stretch>
              <a:fillRect/>
            </a:stretch>
          </p:blipFill>
          <p:spPr>
            <a:xfrm>
              <a:off x="7741920" y="5754623"/>
              <a:ext cx="172212" cy="219456"/>
            </a:xfrm>
            <a:prstGeom prst="rect">
              <a:avLst/>
            </a:prstGeom>
          </p:spPr>
        </p:pic>
        <p:pic>
          <p:nvPicPr>
            <p:cNvPr id="11" name="object 11"/>
            <p:cNvPicPr/>
            <p:nvPr/>
          </p:nvPicPr>
          <p:blipFill>
            <a:blip r:embed="rId5" cstate="print"/>
            <a:stretch>
              <a:fillRect/>
            </a:stretch>
          </p:blipFill>
          <p:spPr>
            <a:xfrm>
              <a:off x="7944612" y="5754624"/>
              <a:ext cx="163068" cy="220980"/>
            </a:xfrm>
            <a:prstGeom prst="rect">
              <a:avLst/>
            </a:prstGeom>
          </p:spPr>
        </p:pic>
      </p:grpSp>
      <p:sp>
        <p:nvSpPr>
          <p:cNvPr id="12" name="object 12"/>
          <p:cNvSpPr/>
          <p:nvPr/>
        </p:nvSpPr>
        <p:spPr>
          <a:xfrm>
            <a:off x="8859370" y="5009030"/>
            <a:ext cx="25773" cy="259976"/>
          </a:xfrm>
          <a:custGeom>
            <a:avLst/>
            <a:gdLst/>
            <a:ahLst/>
            <a:cxnLst/>
            <a:rect l="l" t="t" r="r" b="b"/>
            <a:pathLst>
              <a:path w="29209" h="294639">
                <a:moveTo>
                  <a:pt x="28956" y="294132"/>
                </a:moveTo>
                <a:lnTo>
                  <a:pt x="0" y="294132"/>
                </a:lnTo>
                <a:lnTo>
                  <a:pt x="0" y="0"/>
                </a:lnTo>
                <a:lnTo>
                  <a:pt x="28956" y="0"/>
                </a:lnTo>
                <a:lnTo>
                  <a:pt x="28956" y="294132"/>
                </a:lnTo>
                <a:close/>
              </a:path>
            </a:pathLst>
          </a:custGeom>
          <a:solidFill>
            <a:srgbClr val="FFFFFF"/>
          </a:solidFill>
        </p:spPr>
        <p:txBody>
          <a:bodyPr wrap="square" lIns="0" tIns="0" rIns="0" bIns="0" rtlCol="0"/>
          <a:lstStyle/>
          <a:p>
            <a:endParaRPr sz="1588"/>
          </a:p>
        </p:txBody>
      </p:sp>
      <p:sp>
        <p:nvSpPr>
          <p:cNvPr id="13" name="object 13"/>
          <p:cNvSpPr/>
          <p:nvPr/>
        </p:nvSpPr>
        <p:spPr>
          <a:xfrm>
            <a:off x="8927951" y="5019788"/>
            <a:ext cx="100853" cy="251572"/>
          </a:xfrm>
          <a:custGeom>
            <a:avLst/>
            <a:gdLst/>
            <a:ahLst/>
            <a:cxnLst/>
            <a:rect l="l" t="t" r="r" b="b"/>
            <a:pathLst>
              <a:path w="114300" h="285114">
                <a:moveTo>
                  <a:pt x="64008" y="70104"/>
                </a:moveTo>
                <a:lnTo>
                  <a:pt x="35052" y="70104"/>
                </a:lnTo>
                <a:lnTo>
                  <a:pt x="35052" y="0"/>
                </a:lnTo>
                <a:lnTo>
                  <a:pt x="64008" y="0"/>
                </a:lnTo>
                <a:lnTo>
                  <a:pt x="64008" y="70104"/>
                </a:lnTo>
                <a:close/>
              </a:path>
              <a:path w="114300" h="285114">
                <a:moveTo>
                  <a:pt x="112776" y="94488"/>
                </a:moveTo>
                <a:lnTo>
                  <a:pt x="0" y="94488"/>
                </a:lnTo>
                <a:lnTo>
                  <a:pt x="0" y="70104"/>
                </a:lnTo>
                <a:lnTo>
                  <a:pt x="112776" y="70104"/>
                </a:lnTo>
                <a:lnTo>
                  <a:pt x="112776" y="94488"/>
                </a:lnTo>
                <a:close/>
              </a:path>
              <a:path w="114300" h="285114">
                <a:moveTo>
                  <a:pt x="90939" y="284940"/>
                </a:moveTo>
                <a:lnTo>
                  <a:pt x="78658" y="284940"/>
                </a:lnTo>
                <a:lnTo>
                  <a:pt x="59483" y="283392"/>
                </a:lnTo>
                <a:lnTo>
                  <a:pt x="45720" y="277939"/>
                </a:lnTo>
                <a:lnTo>
                  <a:pt x="37671" y="267628"/>
                </a:lnTo>
                <a:lnTo>
                  <a:pt x="35052" y="251460"/>
                </a:lnTo>
                <a:lnTo>
                  <a:pt x="35052" y="94488"/>
                </a:lnTo>
                <a:lnTo>
                  <a:pt x="64008" y="94488"/>
                </a:lnTo>
                <a:lnTo>
                  <a:pt x="64008" y="245364"/>
                </a:lnTo>
                <a:lnTo>
                  <a:pt x="65460" y="252245"/>
                </a:lnTo>
                <a:lnTo>
                  <a:pt x="69913" y="256984"/>
                </a:lnTo>
                <a:lnTo>
                  <a:pt x="77509" y="259722"/>
                </a:lnTo>
                <a:lnTo>
                  <a:pt x="88097" y="260580"/>
                </a:lnTo>
                <a:lnTo>
                  <a:pt x="114300" y="260580"/>
                </a:lnTo>
                <a:lnTo>
                  <a:pt x="114300" y="281940"/>
                </a:lnTo>
                <a:lnTo>
                  <a:pt x="108608" y="283702"/>
                </a:lnTo>
                <a:lnTo>
                  <a:pt x="100774" y="284607"/>
                </a:lnTo>
                <a:lnTo>
                  <a:pt x="90939" y="284940"/>
                </a:lnTo>
                <a:close/>
              </a:path>
              <a:path w="114300" h="285114">
                <a:moveTo>
                  <a:pt x="114300" y="260580"/>
                </a:moveTo>
                <a:lnTo>
                  <a:pt x="95226" y="260580"/>
                </a:lnTo>
                <a:lnTo>
                  <a:pt x="101917" y="260413"/>
                </a:lnTo>
                <a:lnTo>
                  <a:pt x="108323" y="259961"/>
                </a:lnTo>
                <a:lnTo>
                  <a:pt x="114300" y="259080"/>
                </a:lnTo>
                <a:lnTo>
                  <a:pt x="114300" y="260580"/>
                </a:lnTo>
                <a:close/>
              </a:path>
            </a:pathLst>
          </a:custGeom>
          <a:solidFill>
            <a:srgbClr val="FFFFFF"/>
          </a:solidFill>
        </p:spPr>
        <p:txBody>
          <a:bodyPr wrap="square" lIns="0" tIns="0" rIns="0" bIns="0" rtlCol="0"/>
          <a:lstStyle/>
          <a:p>
            <a:endParaRPr sz="1588"/>
          </a:p>
        </p:txBody>
      </p:sp>
      <p:sp>
        <p:nvSpPr>
          <p:cNvPr id="14" name="object 14"/>
          <p:cNvSpPr/>
          <p:nvPr/>
        </p:nvSpPr>
        <p:spPr>
          <a:xfrm>
            <a:off x="9073178" y="5009030"/>
            <a:ext cx="134471" cy="259976"/>
          </a:xfrm>
          <a:custGeom>
            <a:avLst/>
            <a:gdLst/>
            <a:ahLst/>
            <a:cxnLst/>
            <a:rect l="l" t="t" r="r" b="b"/>
            <a:pathLst>
              <a:path w="152400" h="294639">
                <a:moveTo>
                  <a:pt x="28956" y="294131"/>
                </a:moveTo>
                <a:lnTo>
                  <a:pt x="0" y="294131"/>
                </a:lnTo>
                <a:lnTo>
                  <a:pt x="0" y="0"/>
                </a:lnTo>
                <a:lnTo>
                  <a:pt x="28956" y="0"/>
                </a:lnTo>
                <a:lnTo>
                  <a:pt x="28956" y="109728"/>
                </a:lnTo>
                <a:lnTo>
                  <a:pt x="62739" y="109728"/>
                </a:lnTo>
                <a:lnTo>
                  <a:pt x="55816" y="112966"/>
                </a:lnTo>
                <a:lnTo>
                  <a:pt x="40600" y="123324"/>
                </a:lnTo>
                <a:lnTo>
                  <a:pt x="28956" y="134112"/>
                </a:lnTo>
                <a:lnTo>
                  <a:pt x="28956" y="294131"/>
                </a:lnTo>
                <a:close/>
              </a:path>
              <a:path w="152400" h="294639">
                <a:moveTo>
                  <a:pt x="62739" y="109728"/>
                </a:moveTo>
                <a:lnTo>
                  <a:pt x="28956" y="109728"/>
                </a:lnTo>
                <a:lnTo>
                  <a:pt x="42576" y="97012"/>
                </a:lnTo>
                <a:lnTo>
                  <a:pt x="57912" y="86868"/>
                </a:lnTo>
                <a:lnTo>
                  <a:pt x="74390" y="80152"/>
                </a:lnTo>
                <a:lnTo>
                  <a:pt x="91440" y="77724"/>
                </a:lnTo>
                <a:lnTo>
                  <a:pt x="114466" y="81057"/>
                </a:lnTo>
                <a:lnTo>
                  <a:pt x="133921" y="91821"/>
                </a:lnTo>
                <a:lnTo>
                  <a:pt x="141079" y="102108"/>
                </a:lnTo>
                <a:lnTo>
                  <a:pt x="88392" y="102108"/>
                </a:lnTo>
                <a:lnTo>
                  <a:pt x="72461" y="105179"/>
                </a:lnTo>
                <a:lnTo>
                  <a:pt x="62739" y="109728"/>
                </a:lnTo>
                <a:close/>
              </a:path>
              <a:path w="152400" h="294639">
                <a:moveTo>
                  <a:pt x="152400" y="294131"/>
                </a:moveTo>
                <a:lnTo>
                  <a:pt x="123444" y="294131"/>
                </a:lnTo>
                <a:lnTo>
                  <a:pt x="123444" y="140208"/>
                </a:lnTo>
                <a:lnTo>
                  <a:pt x="121058" y="123324"/>
                </a:lnTo>
                <a:lnTo>
                  <a:pt x="120967" y="122682"/>
                </a:lnTo>
                <a:lnTo>
                  <a:pt x="113919" y="110871"/>
                </a:lnTo>
                <a:lnTo>
                  <a:pt x="102870" y="104203"/>
                </a:lnTo>
                <a:lnTo>
                  <a:pt x="88392" y="102108"/>
                </a:lnTo>
                <a:lnTo>
                  <a:pt x="141079" y="102108"/>
                </a:lnTo>
                <a:lnTo>
                  <a:pt x="147375" y="111156"/>
                </a:lnTo>
                <a:lnTo>
                  <a:pt x="152400" y="140208"/>
                </a:lnTo>
                <a:lnTo>
                  <a:pt x="152400" y="294131"/>
                </a:lnTo>
                <a:close/>
              </a:path>
            </a:pathLst>
          </a:custGeom>
          <a:solidFill>
            <a:srgbClr val="FFFFFF"/>
          </a:solidFill>
        </p:spPr>
        <p:txBody>
          <a:bodyPr wrap="square" lIns="0" tIns="0" rIns="0" bIns="0" rtlCol="0"/>
          <a:lstStyle/>
          <a:p>
            <a:endParaRPr sz="1588"/>
          </a:p>
        </p:txBody>
      </p:sp>
      <p:grpSp>
        <p:nvGrpSpPr>
          <p:cNvPr id="15" name="object 15"/>
          <p:cNvGrpSpPr/>
          <p:nvPr/>
        </p:nvGrpSpPr>
        <p:grpSpPr>
          <a:xfrm>
            <a:off x="7667960" y="5368065"/>
            <a:ext cx="449356" cy="107576"/>
            <a:chOff x="6810755" y="6083807"/>
            <a:chExt cx="509270" cy="121920"/>
          </a:xfrm>
        </p:grpSpPr>
        <p:pic>
          <p:nvPicPr>
            <p:cNvPr id="16" name="object 16"/>
            <p:cNvPicPr/>
            <p:nvPr/>
          </p:nvPicPr>
          <p:blipFill>
            <a:blip r:embed="rId6" cstate="print"/>
            <a:stretch>
              <a:fillRect/>
            </a:stretch>
          </p:blipFill>
          <p:spPr>
            <a:xfrm>
              <a:off x="6810755" y="6088379"/>
              <a:ext cx="102108" cy="115824"/>
            </a:xfrm>
            <a:prstGeom prst="rect">
              <a:avLst/>
            </a:prstGeom>
          </p:spPr>
        </p:pic>
        <p:pic>
          <p:nvPicPr>
            <p:cNvPr id="17" name="object 17"/>
            <p:cNvPicPr/>
            <p:nvPr/>
          </p:nvPicPr>
          <p:blipFill>
            <a:blip r:embed="rId7" cstate="print"/>
            <a:stretch>
              <a:fillRect/>
            </a:stretch>
          </p:blipFill>
          <p:spPr>
            <a:xfrm>
              <a:off x="6932675" y="6115811"/>
              <a:ext cx="265176" cy="89916"/>
            </a:xfrm>
            <a:prstGeom prst="rect">
              <a:avLst/>
            </a:prstGeom>
          </p:spPr>
        </p:pic>
        <p:sp>
          <p:nvSpPr>
            <p:cNvPr id="18" name="object 18"/>
            <p:cNvSpPr/>
            <p:nvPr/>
          </p:nvSpPr>
          <p:spPr>
            <a:xfrm>
              <a:off x="7217664" y="6083807"/>
              <a:ext cx="102235" cy="120650"/>
            </a:xfrm>
            <a:custGeom>
              <a:avLst/>
              <a:gdLst/>
              <a:ahLst/>
              <a:cxnLst/>
              <a:rect l="l" t="t" r="r" b="b"/>
              <a:pathLst>
                <a:path w="102234" h="120650">
                  <a:moveTo>
                    <a:pt x="59436" y="53340"/>
                  </a:moveTo>
                  <a:lnTo>
                    <a:pt x="58712" y="47244"/>
                  </a:lnTo>
                  <a:lnTo>
                    <a:pt x="58293" y="43586"/>
                  </a:lnTo>
                  <a:lnTo>
                    <a:pt x="57823" y="42672"/>
                  </a:lnTo>
                  <a:lnTo>
                    <a:pt x="54864" y="36957"/>
                  </a:lnTo>
                  <a:lnTo>
                    <a:pt x="49149" y="33197"/>
                  </a:lnTo>
                  <a:lnTo>
                    <a:pt x="41148" y="32004"/>
                  </a:lnTo>
                  <a:lnTo>
                    <a:pt x="33528" y="32004"/>
                  </a:lnTo>
                  <a:lnTo>
                    <a:pt x="25908" y="36576"/>
                  </a:lnTo>
                  <a:lnTo>
                    <a:pt x="18288" y="42672"/>
                  </a:lnTo>
                  <a:lnTo>
                    <a:pt x="18288" y="33528"/>
                  </a:lnTo>
                  <a:lnTo>
                    <a:pt x="0" y="33528"/>
                  </a:lnTo>
                  <a:lnTo>
                    <a:pt x="0" y="120396"/>
                  </a:lnTo>
                  <a:lnTo>
                    <a:pt x="19812" y="120396"/>
                  </a:lnTo>
                  <a:lnTo>
                    <a:pt x="19812" y="54864"/>
                  </a:lnTo>
                  <a:lnTo>
                    <a:pt x="24384" y="50292"/>
                  </a:lnTo>
                  <a:lnTo>
                    <a:pt x="28956" y="47244"/>
                  </a:lnTo>
                  <a:lnTo>
                    <a:pt x="38100" y="47244"/>
                  </a:lnTo>
                  <a:lnTo>
                    <a:pt x="39624" y="50292"/>
                  </a:lnTo>
                  <a:lnTo>
                    <a:pt x="39624" y="120396"/>
                  </a:lnTo>
                  <a:lnTo>
                    <a:pt x="59436" y="120396"/>
                  </a:lnTo>
                  <a:lnTo>
                    <a:pt x="59436" y="53340"/>
                  </a:lnTo>
                  <a:close/>
                </a:path>
                <a:path w="102234" h="120650">
                  <a:moveTo>
                    <a:pt x="102095" y="33528"/>
                  </a:moveTo>
                  <a:lnTo>
                    <a:pt x="82283" y="33528"/>
                  </a:lnTo>
                  <a:lnTo>
                    <a:pt x="82283" y="120396"/>
                  </a:lnTo>
                  <a:lnTo>
                    <a:pt x="102095" y="120396"/>
                  </a:lnTo>
                  <a:lnTo>
                    <a:pt x="102095" y="33528"/>
                  </a:lnTo>
                  <a:close/>
                </a:path>
                <a:path w="102234" h="120650">
                  <a:moveTo>
                    <a:pt x="102095" y="0"/>
                  </a:moveTo>
                  <a:lnTo>
                    <a:pt x="82283" y="0"/>
                  </a:lnTo>
                  <a:lnTo>
                    <a:pt x="82283" y="18288"/>
                  </a:lnTo>
                  <a:lnTo>
                    <a:pt x="102095" y="18288"/>
                  </a:lnTo>
                  <a:lnTo>
                    <a:pt x="102095" y="0"/>
                  </a:lnTo>
                  <a:close/>
                </a:path>
              </a:pathLst>
            </a:custGeom>
            <a:solidFill>
              <a:srgbClr val="FFFFFF"/>
            </a:solidFill>
          </p:spPr>
          <p:txBody>
            <a:bodyPr wrap="square" lIns="0" tIns="0" rIns="0" bIns="0" rtlCol="0"/>
            <a:lstStyle/>
            <a:p>
              <a:endParaRPr sz="1588"/>
            </a:p>
          </p:txBody>
        </p:sp>
      </p:grpSp>
      <p:grpSp>
        <p:nvGrpSpPr>
          <p:cNvPr id="19" name="object 19"/>
          <p:cNvGrpSpPr/>
          <p:nvPr/>
        </p:nvGrpSpPr>
        <p:grpSpPr>
          <a:xfrm>
            <a:off x="8174915" y="5370755"/>
            <a:ext cx="423581" cy="130549"/>
            <a:chOff x="7385303" y="6086855"/>
            <a:chExt cx="480059" cy="147955"/>
          </a:xfrm>
        </p:grpSpPr>
        <p:pic>
          <p:nvPicPr>
            <p:cNvPr id="20" name="object 20"/>
            <p:cNvPicPr/>
            <p:nvPr/>
          </p:nvPicPr>
          <p:blipFill>
            <a:blip r:embed="rId8" cstate="print"/>
            <a:stretch>
              <a:fillRect/>
            </a:stretch>
          </p:blipFill>
          <p:spPr>
            <a:xfrm>
              <a:off x="7385303" y="6086855"/>
              <a:ext cx="150875" cy="118872"/>
            </a:xfrm>
            <a:prstGeom prst="rect">
              <a:avLst/>
            </a:prstGeom>
          </p:spPr>
        </p:pic>
        <p:sp>
          <p:nvSpPr>
            <p:cNvPr id="21" name="object 21"/>
            <p:cNvSpPr/>
            <p:nvPr/>
          </p:nvSpPr>
          <p:spPr>
            <a:xfrm>
              <a:off x="7557516" y="6088392"/>
              <a:ext cx="64135" cy="116205"/>
            </a:xfrm>
            <a:custGeom>
              <a:avLst/>
              <a:gdLst/>
              <a:ahLst/>
              <a:cxnLst/>
              <a:rect l="l" t="t" r="r" b="b"/>
              <a:pathLst>
                <a:path w="64134" h="116204">
                  <a:moveTo>
                    <a:pt x="19812" y="0"/>
                  </a:moveTo>
                  <a:lnTo>
                    <a:pt x="0" y="0"/>
                  </a:lnTo>
                  <a:lnTo>
                    <a:pt x="0" y="115811"/>
                  </a:lnTo>
                  <a:lnTo>
                    <a:pt x="19812" y="115811"/>
                  </a:lnTo>
                  <a:lnTo>
                    <a:pt x="19812" y="0"/>
                  </a:lnTo>
                  <a:close/>
                </a:path>
                <a:path w="64134" h="116204">
                  <a:moveTo>
                    <a:pt x="63995" y="0"/>
                  </a:moveTo>
                  <a:lnTo>
                    <a:pt x="44196" y="0"/>
                  </a:lnTo>
                  <a:lnTo>
                    <a:pt x="44196" y="115811"/>
                  </a:lnTo>
                  <a:lnTo>
                    <a:pt x="63995" y="115811"/>
                  </a:lnTo>
                  <a:lnTo>
                    <a:pt x="63995" y="0"/>
                  </a:lnTo>
                  <a:close/>
                </a:path>
              </a:pathLst>
            </a:custGeom>
            <a:solidFill>
              <a:srgbClr val="FFFFFF"/>
            </a:solidFill>
          </p:spPr>
          <p:txBody>
            <a:bodyPr wrap="square" lIns="0" tIns="0" rIns="0" bIns="0" rtlCol="0"/>
            <a:lstStyle/>
            <a:p>
              <a:endParaRPr sz="1588"/>
            </a:p>
          </p:txBody>
        </p:sp>
        <p:pic>
          <p:nvPicPr>
            <p:cNvPr id="22" name="object 22"/>
            <p:cNvPicPr/>
            <p:nvPr/>
          </p:nvPicPr>
          <p:blipFill>
            <a:blip r:embed="rId9" cstate="print"/>
            <a:stretch>
              <a:fillRect/>
            </a:stretch>
          </p:blipFill>
          <p:spPr>
            <a:xfrm>
              <a:off x="7642859" y="6115811"/>
              <a:ext cx="222503" cy="118872"/>
            </a:xfrm>
            <a:prstGeom prst="rect">
              <a:avLst/>
            </a:prstGeom>
          </p:spPr>
        </p:pic>
      </p:grpSp>
      <p:pic>
        <p:nvPicPr>
          <p:cNvPr id="23" name="object 23"/>
          <p:cNvPicPr/>
          <p:nvPr/>
        </p:nvPicPr>
        <p:blipFill>
          <a:blip r:embed="rId10" cstate="print"/>
          <a:stretch>
            <a:fillRect/>
          </a:stretch>
        </p:blipFill>
        <p:spPr>
          <a:xfrm>
            <a:off x="8652285" y="5370755"/>
            <a:ext cx="100852" cy="104886"/>
          </a:xfrm>
          <a:prstGeom prst="rect">
            <a:avLst/>
          </a:prstGeom>
        </p:spPr>
      </p:pic>
      <p:grpSp>
        <p:nvGrpSpPr>
          <p:cNvPr id="24" name="object 24"/>
          <p:cNvGrpSpPr/>
          <p:nvPr/>
        </p:nvGrpSpPr>
        <p:grpSpPr>
          <a:xfrm>
            <a:off x="8804237" y="5368065"/>
            <a:ext cx="517712" cy="107576"/>
            <a:chOff x="8098535" y="6083807"/>
            <a:chExt cx="586740" cy="121920"/>
          </a:xfrm>
        </p:grpSpPr>
        <p:pic>
          <p:nvPicPr>
            <p:cNvPr id="25" name="object 25"/>
            <p:cNvPicPr/>
            <p:nvPr/>
          </p:nvPicPr>
          <p:blipFill>
            <a:blip r:embed="rId11" cstate="print"/>
            <a:stretch>
              <a:fillRect/>
            </a:stretch>
          </p:blipFill>
          <p:spPr>
            <a:xfrm>
              <a:off x="8098535" y="6088379"/>
              <a:ext cx="100584" cy="115824"/>
            </a:xfrm>
            <a:prstGeom prst="rect">
              <a:avLst/>
            </a:prstGeom>
          </p:spPr>
        </p:pic>
        <p:pic>
          <p:nvPicPr>
            <p:cNvPr id="26" name="object 26"/>
            <p:cNvPicPr/>
            <p:nvPr/>
          </p:nvPicPr>
          <p:blipFill>
            <a:blip r:embed="rId12" cstate="print"/>
            <a:stretch>
              <a:fillRect/>
            </a:stretch>
          </p:blipFill>
          <p:spPr>
            <a:xfrm>
              <a:off x="8218931" y="6088379"/>
              <a:ext cx="141732" cy="117348"/>
            </a:xfrm>
            <a:prstGeom prst="rect">
              <a:avLst/>
            </a:prstGeom>
          </p:spPr>
        </p:pic>
        <p:sp>
          <p:nvSpPr>
            <p:cNvPr id="27" name="object 27"/>
            <p:cNvSpPr/>
            <p:nvPr/>
          </p:nvSpPr>
          <p:spPr>
            <a:xfrm>
              <a:off x="8382000" y="6083807"/>
              <a:ext cx="144780" cy="122555"/>
            </a:xfrm>
            <a:custGeom>
              <a:avLst/>
              <a:gdLst/>
              <a:ahLst/>
              <a:cxnLst/>
              <a:rect l="l" t="t" r="r" b="b"/>
              <a:pathLst>
                <a:path w="144779" h="122554">
                  <a:moveTo>
                    <a:pt x="19812" y="33528"/>
                  </a:moveTo>
                  <a:lnTo>
                    <a:pt x="0" y="33528"/>
                  </a:lnTo>
                  <a:lnTo>
                    <a:pt x="0" y="120396"/>
                  </a:lnTo>
                  <a:lnTo>
                    <a:pt x="19812" y="120396"/>
                  </a:lnTo>
                  <a:lnTo>
                    <a:pt x="19812" y="33528"/>
                  </a:lnTo>
                  <a:close/>
                </a:path>
                <a:path w="144779" h="122554">
                  <a:moveTo>
                    <a:pt x="19812" y="0"/>
                  </a:moveTo>
                  <a:lnTo>
                    <a:pt x="0" y="0"/>
                  </a:lnTo>
                  <a:lnTo>
                    <a:pt x="0" y="18288"/>
                  </a:lnTo>
                  <a:lnTo>
                    <a:pt x="19812" y="18288"/>
                  </a:lnTo>
                  <a:lnTo>
                    <a:pt x="19812" y="0"/>
                  </a:lnTo>
                  <a:close/>
                </a:path>
                <a:path w="144779" h="122554">
                  <a:moveTo>
                    <a:pt x="103619" y="62496"/>
                  </a:moveTo>
                  <a:lnTo>
                    <a:pt x="101650" y="48729"/>
                  </a:lnTo>
                  <a:lnTo>
                    <a:pt x="95808" y="39255"/>
                  </a:lnTo>
                  <a:lnTo>
                    <a:pt x="86271" y="33769"/>
                  </a:lnTo>
                  <a:lnTo>
                    <a:pt x="73139" y="32016"/>
                  </a:lnTo>
                  <a:lnTo>
                    <a:pt x="59969" y="33769"/>
                  </a:lnTo>
                  <a:lnTo>
                    <a:pt x="59829" y="33769"/>
                  </a:lnTo>
                  <a:lnTo>
                    <a:pt x="49707" y="39446"/>
                  </a:lnTo>
                  <a:lnTo>
                    <a:pt x="43357" y="49364"/>
                  </a:lnTo>
                  <a:lnTo>
                    <a:pt x="41135" y="64020"/>
                  </a:lnTo>
                  <a:lnTo>
                    <a:pt x="41135" y="88404"/>
                  </a:lnTo>
                  <a:lnTo>
                    <a:pt x="43357" y="103276"/>
                  </a:lnTo>
                  <a:lnTo>
                    <a:pt x="49707" y="113741"/>
                  </a:lnTo>
                  <a:lnTo>
                    <a:pt x="59791" y="119900"/>
                  </a:lnTo>
                  <a:lnTo>
                    <a:pt x="73139" y="121932"/>
                  </a:lnTo>
                  <a:lnTo>
                    <a:pt x="86271" y="119900"/>
                  </a:lnTo>
                  <a:lnTo>
                    <a:pt x="95808" y="113741"/>
                  </a:lnTo>
                  <a:lnTo>
                    <a:pt x="101447" y="103644"/>
                  </a:lnTo>
                  <a:lnTo>
                    <a:pt x="101650" y="103276"/>
                  </a:lnTo>
                  <a:lnTo>
                    <a:pt x="103619" y="88404"/>
                  </a:lnTo>
                  <a:lnTo>
                    <a:pt x="83807" y="88404"/>
                  </a:lnTo>
                  <a:lnTo>
                    <a:pt x="83807" y="100596"/>
                  </a:lnTo>
                  <a:lnTo>
                    <a:pt x="79235" y="103644"/>
                  </a:lnTo>
                  <a:lnTo>
                    <a:pt x="65519" y="103644"/>
                  </a:lnTo>
                  <a:lnTo>
                    <a:pt x="60947" y="100596"/>
                  </a:lnTo>
                  <a:lnTo>
                    <a:pt x="60947" y="53352"/>
                  </a:lnTo>
                  <a:lnTo>
                    <a:pt x="65570" y="48729"/>
                  </a:lnTo>
                  <a:lnTo>
                    <a:pt x="79197" y="48729"/>
                  </a:lnTo>
                  <a:lnTo>
                    <a:pt x="83807" y="53352"/>
                  </a:lnTo>
                  <a:lnTo>
                    <a:pt x="83807" y="62496"/>
                  </a:lnTo>
                  <a:lnTo>
                    <a:pt x="103619" y="62496"/>
                  </a:lnTo>
                  <a:close/>
                </a:path>
                <a:path w="144779" h="122554">
                  <a:moveTo>
                    <a:pt x="144780" y="33528"/>
                  </a:moveTo>
                  <a:lnTo>
                    <a:pt x="124968" y="33528"/>
                  </a:lnTo>
                  <a:lnTo>
                    <a:pt x="124968" y="120396"/>
                  </a:lnTo>
                  <a:lnTo>
                    <a:pt x="144780" y="120396"/>
                  </a:lnTo>
                  <a:lnTo>
                    <a:pt x="144780" y="33528"/>
                  </a:lnTo>
                  <a:close/>
                </a:path>
                <a:path w="144779" h="122554">
                  <a:moveTo>
                    <a:pt x="144780" y="0"/>
                  </a:moveTo>
                  <a:lnTo>
                    <a:pt x="124968" y="0"/>
                  </a:lnTo>
                  <a:lnTo>
                    <a:pt x="124968" y="18288"/>
                  </a:lnTo>
                  <a:lnTo>
                    <a:pt x="144780" y="18288"/>
                  </a:lnTo>
                  <a:lnTo>
                    <a:pt x="144780" y="0"/>
                  </a:lnTo>
                  <a:close/>
                </a:path>
              </a:pathLst>
            </a:custGeom>
            <a:solidFill>
              <a:srgbClr val="FFFFFF"/>
            </a:solidFill>
          </p:spPr>
          <p:txBody>
            <a:bodyPr wrap="square" lIns="0" tIns="0" rIns="0" bIns="0" rtlCol="0"/>
            <a:lstStyle/>
            <a:p>
              <a:endParaRPr sz="1588"/>
            </a:p>
          </p:txBody>
        </p:sp>
        <p:pic>
          <p:nvPicPr>
            <p:cNvPr id="28" name="object 28"/>
            <p:cNvPicPr/>
            <p:nvPr/>
          </p:nvPicPr>
          <p:blipFill>
            <a:blip r:embed="rId13" cstate="print"/>
            <a:stretch>
              <a:fillRect/>
            </a:stretch>
          </p:blipFill>
          <p:spPr>
            <a:xfrm>
              <a:off x="8549639" y="6115811"/>
              <a:ext cx="135636" cy="89916"/>
            </a:xfrm>
            <a:prstGeom prst="rect">
              <a:avLst/>
            </a:prstGeom>
          </p:spPr>
        </p:pic>
      </p:grpSp>
      <p:sp>
        <p:nvSpPr>
          <p:cNvPr id="29" name="object 29"/>
          <p:cNvSpPr/>
          <p:nvPr/>
        </p:nvSpPr>
        <p:spPr>
          <a:xfrm>
            <a:off x="7392297" y="4894730"/>
            <a:ext cx="15128" cy="688601"/>
          </a:xfrm>
          <a:custGeom>
            <a:avLst/>
            <a:gdLst/>
            <a:ahLst/>
            <a:cxnLst/>
            <a:rect l="l" t="t" r="r" b="b"/>
            <a:pathLst>
              <a:path w="17145" h="780414">
                <a:moveTo>
                  <a:pt x="16764" y="0"/>
                </a:moveTo>
                <a:lnTo>
                  <a:pt x="16764" y="780287"/>
                </a:lnTo>
                <a:lnTo>
                  <a:pt x="0" y="780287"/>
                </a:lnTo>
                <a:lnTo>
                  <a:pt x="0" y="0"/>
                </a:lnTo>
                <a:lnTo>
                  <a:pt x="16764" y="0"/>
                </a:lnTo>
                <a:close/>
              </a:path>
            </a:pathLst>
          </a:custGeom>
          <a:solidFill>
            <a:srgbClr val="FFFFFF"/>
          </a:solidFill>
        </p:spPr>
        <p:txBody>
          <a:bodyPr wrap="square" lIns="0" tIns="0" rIns="0" bIns="0" rtlCol="0"/>
          <a:lstStyle/>
          <a:p>
            <a:endParaRPr sz="1588"/>
          </a:p>
        </p:txBody>
      </p:sp>
      <p:grpSp>
        <p:nvGrpSpPr>
          <p:cNvPr id="30" name="object 30"/>
          <p:cNvGrpSpPr/>
          <p:nvPr/>
        </p:nvGrpSpPr>
        <p:grpSpPr>
          <a:xfrm>
            <a:off x="6285603" y="4983704"/>
            <a:ext cx="879662" cy="556932"/>
            <a:chOff x="5244084" y="5648198"/>
            <a:chExt cx="996950" cy="631190"/>
          </a:xfrm>
        </p:grpSpPr>
        <p:pic>
          <p:nvPicPr>
            <p:cNvPr id="31" name="object 31"/>
            <p:cNvPicPr/>
            <p:nvPr/>
          </p:nvPicPr>
          <p:blipFill>
            <a:blip r:embed="rId14" cstate="print"/>
            <a:stretch>
              <a:fillRect/>
            </a:stretch>
          </p:blipFill>
          <p:spPr>
            <a:xfrm>
              <a:off x="5244084" y="5648198"/>
              <a:ext cx="893063" cy="630681"/>
            </a:xfrm>
            <a:prstGeom prst="rect">
              <a:avLst/>
            </a:prstGeom>
          </p:spPr>
        </p:pic>
        <p:sp>
          <p:nvSpPr>
            <p:cNvPr id="32" name="object 32"/>
            <p:cNvSpPr/>
            <p:nvPr/>
          </p:nvSpPr>
          <p:spPr>
            <a:xfrm>
              <a:off x="6089891" y="5852172"/>
              <a:ext cx="151130" cy="382905"/>
            </a:xfrm>
            <a:custGeom>
              <a:avLst/>
              <a:gdLst/>
              <a:ahLst/>
              <a:cxnLst/>
              <a:rect l="l" t="t" r="r" b="b"/>
              <a:pathLst>
                <a:path w="151129" h="382904">
                  <a:moveTo>
                    <a:pt x="35052" y="0"/>
                  </a:moveTo>
                  <a:lnTo>
                    <a:pt x="0" y="0"/>
                  </a:lnTo>
                  <a:lnTo>
                    <a:pt x="0" y="178295"/>
                  </a:lnTo>
                  <a:lnTo>
                    <a:pt x="35052" y="178295"/>
                  </a:lnTo>
                  <a:lnTo>
                    <a:pt x="35052" y="0"/>
                  </a:lnTo>
                  <a:close/>
                </a:path>
                <a:path w="151129" h="382904">
                  <a:moveTo>
                    <a:pt x="94500" y="204216"/>
                  </a:moveTo>
                  <a:lnTo>
                    <a:pt x="59436" y="204216"/>
                  </a:lnTo>
                  <a:lnTo>
                    <a:pt x="59436" y="382511"/>
                  </a:lnTo>
                  <a:lnTo>
                    <a:pt x="94500" y="382511"/>
                  </a:lnTo>
                  <a:lnTo>
                    <a:pt x="94500" y="204216"/>
                  </a:lnTo>
                  <a:close/>
                </a:path>
                <a:path w="151129" h="382904">
                  <a:moveTo>
                    <a:pt x="140220" y="373380"/>
                  </a:moveTo>
                  <a:lnTo>
                    <a:pt x="138696" y="371856"/>
                  </a:lnTo>
                  <a:lnTo>
                    <a:pt x="138696" y="364236"/>
                  </a:lnTo>
                  <a:lnTo>
                    <a:pt x="137172" y="362712"/>
                  </a:lnTo>
                  <a:lnTo>
                    <a:pt x="135648" y="362712"/>
                  </a:lnTo>
                  <a:lnTo>
                    <a:pt x="137172" y="361188"/>
                  </a:lnTo>
                  <a:lnTo>
                    <a:pt x="138696" y="359664"/>
                  </a:lnTo>
                  <a:lnTo>
                    <a:pt x="138696" y="353568"/>
                  </a:lnTo>
                  <a:lnTo>
                    <a:pt x="137147" y="352005"/>
                  </a:lnTo>
                  <a:lnTo>
                    <a:pt x="135648" y="352005"/>
                  </a:lnTo>
                  <a:lnTo>
                    <a:pt x="135648" y="355092"/>
                  </a:lnTo>
                  <a:lnTo>
                    <a:pt x="135648" y="359664"/>
                  </a:lnTo>
                  <a:lnTo>
                    <a:pt x="132600" y="361188"/>
                  </a:lnTo>
                  <a:lnTo>
                    <a:pt x="126504" y="361188"/>
                  </a:lnTo>
                  <a:lnTo>
                    <a:pt x="126504" y="353568"/>
                  </a:lnTo>
                  <a:lnTo>
                    <a:pt x="134124" y="353568"/>
                  </a:lnTo>
                  <a:lnTo>
                    <a:pt x="135648" y="355092"/>
                  </a:lnTo>
                  <a:lnTo>
                    <a:pt x="135648" y="352005"/>
                  </a:lnTo>
                  <a:lnTo>
                    <a:pt x="134124" y="350520"/>
                  </a:lnTo>
                  <a:lnTo>
                    <a:pt x="123456" y="350520"/>
                  </a:lnTo>
                  <a:lnTo>
                    <a:pt x="123456" y="373380"/>
                  </a:lnTo>
                  <a:lnTo>
                    <a:pt x="126504" y="373380"/>
                  </a:lnTo>
                  <a:lnTo>
                    <a:pt x="126504" y="364236"/>
                  </a:lnTo>
                  <a:lnTo>
                    <a:pt x="132600" y="364236"/>
                  </a:lnTo>
                  <a:lnTo>
                    <a:pt x="134124" y="365760"/>
                  </a:lnTo>
                  <a:lnTo>
                    <a:pt x="135648" y="368808"/>
                  </a:lnTo>
                  <a:lnTo>
                    <a:pt x="135648" y="373380"/>
                  </a:lnTo>
                  <a:lnTo>
                    <a:pt x="140220" y="373380"/>
                  </a:lnTo>
                  <a:close/>
                </a:path>
                <a:path w="151129" h="382904">
                  <a:moveTo>
                    <a:pt x="150888" y="362712"/>
                  </a:moveTo>
                  <a:lnTo>
                    <a:pt x="149504" y="354228"/>
                  </a:lnTo>
                  <a:lnTo>
                    <a:pt x="145554" y="347472"/>
                  </a:lnTo>
                  <a:lnTo>
                    <a:pt x="141300" y="344424"/>
                  </a:lnTo>
                  <a:lnTo>
                    <a:pt x="139306" y="342988"/>
                  </a:lnTo>
                  <a:lnTo>
                    <a:pt x="131076" y="341376"/>
                  </a:lnTo>
                  <a:lnTo>
                    <a:pt x="123469" y="342988"/>
                  </a:lnTo>
                  <a:lnTo>
                    <a:pt x="117170" y="347472"/>
                  </a:lnTo>
                  <a:lnTo>
                    <a:pt x="115227" y="350520"/>
                  </a:lnTo>
                  <a:lnTo>
                    <a:pt x="114338" y="352005"/>
                  </a:lnTo>
                  <a:lnTo>
                    <a:pt x="121932" y="344424"/>
                  </a:lnTo>
                  <a:lnTo>
                    <a:pt x="140220" y="344424"/>
                  </a:lnTo>
                  <a:lnTo>
                    <a:pt x="147815" y="352005"/>
                  </a:lnTo>
                  <a:lnTo>
                    <a:pt x="147840" y="371856"/>
                  </a:lnTo>
                  <a:lnTo>
                    <a:pt x="140220" y="379476"/>
                  </a:lnTo>
                  <a:lnTo>
                    <a:pt x="121932" y="379476"/>
                  </a:lnTo>
                  <a:lnTo>
                    <a:pt x="114312" y="371856"/>
                  </a:lnTo>
                  <a:lnTo>
                    <a:pt x="114274" y="355092"/>
                  </a:lnTo>
                  <a:lnTo>
                    <a:pt x="114147" y="352196"/>
                  </a:lnTo>
                  <a:lnTo>
                    <a:pt x="112852" y="354228"/>
                  </a:lnTo>
                  <a:lnTo>
                    <a:pt x="111264" y="362712"/>
                  </a:lnTo>
                  <a:lnTo>
                    <a:pt x="112852" y="370306"/>
                  </a:lnTo>
                  <a:lnTo>
                    <a:pt x="117170" y="376618"/>
                  </a:lnTo>
                  <a:lnTo>
                    <a:pt x="123469" y="380923"/>
                  </a:lnTo>
                  <a:lnTo>
                    <a:pt x="131076" y="382524"/>
                  </a:lnTo>
                  <a:lnTo>
                    <a:pt x="139306" y="380923"/>
                  </a:lnTo>
                  <a:lnTo>
                    <a:pt x="141414" y="379476"/>
                  </a:lnTo>
                  <a:lnTo>
                    <a:pt x="145554" y="376618"/>
                  </a:lnTo>
                  <a:lnTo>
                    <a:pt x="149504" y="370306"/>
                  </a:lnTo>
                  <a:lnTo>
                    <a:pt x="150888" y="362712"/>
                  </a:lnTo>
                  <a:close/>
                </a:path>
              </a:pathLst>
            </a:custGeom>
            <a:solidFill>
              <a:srgbClr val="FFFFFF"/>
            </a:solidFill>
          </p:spPr>
          <p:txBody>
            <a:bodyPr wrap="square" lIns="0" tIns="0" rIns="0" bIns="0" rtlCol="0"/>
            <a:lstStyle/>
            <a:p>
              <a:endParaRPr sz="1588"/>
            </a:p>
          </p:txBody>
        </p:sp>
      </p:grpSp>
      <p:grpSp>
        <p:nvGrpSpPr>
          <p:cNvPr id="33" name="object 33"/>
          <p:cNvGrpSpPr/>
          <p:nvPr/>
        </p:nvGrpSpPr>
        <p:grpSpPr>
          <a:xfrm>
            <a:off x="5423648" y="5100469"/>
            <a:ext cx="723899" cy="327212"/>
            <a:chOff x="4267200" y="5780532"/>
            <a:chExt cx="820419" cy="370840"/>
          </a:xfrm>
        </p:grpSpPr>
        <p:sp>
          <p:nvSpPr>
            <p:cNvPr id="34" name="object 34"/>
            <p:cNvSpPr/>
            <p:nvPr/>
          </p:nvSpPr>
          <p:spPr>
            <a:xfrm>
              <a:off x="4267200" y="5780532"/>
              <a:ext cx="806450" cy="370840"/>
            </a:xfrm>
            <a:custGeom>
              <a:avLst/>
              <a:gdLst/>
              <a:ahLst/>
              <a:cxnLst/>
              <a:rect l="l" t="t" r="r" b="b"/>
              <a:pathLst>
                <a:path w="806450" h="370839">
                  <a:moveTo>
                    <a:pt x="437388" y="370332"/>
                  </a:moveTo>
                  <a:lnTo>
                    <a:pt x="377878" y="368279"/>
                  </a:lnTo>
                  <a:lnTo>
                    <a:pt x="320851" y="362295"/>
                  </a:lnTo>
                  <a:lnTo>
                    <a:pt x="266819" y="352639"/>
                  </a:lnTo>
                  <a:lnTo>
                    <a:pt x="216295" y="339569"/>
                  </a:lnTo>
                  <a:lnTo>
                    <a:pt x="169792" y="323346"/>
                  </a:lnTo>
                  <a:lnTo>
                    <a:pt x="127825" y="304228"/>
                  </a:lnTo>
                  <a:lnTo>
                    <a:pt x="90906" y="282475"/>
                  </a:lnTo>
                  <a:lnTo>
                    <a:pt x="59548" y="258346"/>
                  </a:lnTo>
                  <a:lnTo>
                    <a:pt x="15571" y="203997"/>
                  </a:lnTo>
                  <a:lnTo>
                    <a:pt x="0" y="143255"/>
                  </a:lnTo>
                  <a:lnTo>
                    <a:pt x="6667" y="103941"/>
                  </a:lnTo>
                  <a:lnTo>
                    <a:pt x="25907" y="66484"/>
                  </a:lnTo>
                  <a:lnTo>
                    <a:pt x="56578" y="31599"/>
                  </a:lnTo>
                  <a:lnTo>
                    <a:pt x="97535" y="0"/>
                  </a:lnTo>
                  <a:lnTo>
                    <a:pt x="67937" y="27646"/>
                  </a:lnTo>
                  <a:lnTo>
                    <a:pt x="45910" y="57721"/>
                  </a:lnTo>
                  <a:lnTo>
                    <a:pt x="32170" y="89796"/>
                  </a:lnTo>
                  <a:lnTo>
                    <a:pt x="27431" y="123443"/>
                  </a:lnTo>
                  <a:lnTo>
                    <a:pt x="31440" y="154163"/>
                  </a:lnTo>
                  <a:lnTo>
                    <a:pt x="61936" y="211645"/>
                  </a:lnTo>
                  <a:lnTo>
                    <a:pt x="118911" y="262015"/>
                  </a:lnTo>
                  <a:lnTo>
                    <a:pt x="156019" y="283844"/>
                  </a:lnTo>
                  <a:lnTo>
                    <a:pt x="198175" y="303071"/>
                  </a:lnTo>
                  <a:lnTo>
                    <a:pt x="244855" y="319419"/>
                  </a:lnTo>
                  <a:lnTo>
                    <a:pt x="295536" y="332613"/>
                  </a:lnTo>
                  <a:lnTo>
                    <a:pt x="349694" y="342377"/>
                  </a:lnTo>
                  <a:lnTo>
                    <a:pt x="406804" y="348438"/>
                  </a:lnTo>
                  <a:lnTo>
                    <a:pt x="466344" y="350520"/>
                  </a:lnTo>
                  <a:lnTo>
                    <a:pt x="615017" y="350520"/>
                  </a:lnTo>
                  <a:lnTo>
                    <a:pt x="600828" y="354017"/>
                  </a:lnTo>
                  <a:lnTo>
                    <a:pt x="548806" y="362926"/>
                  </a:lnTo>
                  <a:lnTo>
                    <a:pt x="494177" y="368441"/>
                  </a:lnTo>
                  <a:lnTo>
                    <a:pt x="437388" y="370332"/>
                  </a:lnTo>
                  <a:close/>
                </a:path>
                <a:path w="806450" h="370839">
                  <a:moveTo>
                    <a:pt x="615017" y="350520"/>
                  </a:moveTo>
                  <a:lnTo>
                    <a:pt x="466344" y="350520"/>
                  </a:lnTo>
                  <a:lnTo>
                    <a:pt x="524118" y="348596"/>
                  </a:lnTo>
                  <a:lnTo>
                    <a:pt x="579573" y="342966"/>
                  </a:lnTo>
                  <a:lnTo>
                    <a:pt x="632255" y="333844"/>
                  </a:lnTo>
                  <a:lnTo>
                    <a:pt x="681712" y="321444"/>
                  </a:lnTo>
                  <a:lnTo>
                    <a:pt x="727490" y="305977"/>
                  </a:lnTo>
                  <a:lnTo>
                    <a:pt x="769135" y="287658"/>
                  </a:lnTo>
                  <a:lnTo>
                    <a:pt x="806196" y="266699"/>
                  </a:lnTo>
                  <a:lnTo>
                    <a:pt x="773909" y="289092"/>
                  </a:lnTo>
                  <a:lnTo>
                    <a:pt x="736782" y="309252"/>
                  </a:lnTo>
                  <a:lnTo>
                    <a:pt x="695262" y="326948"/>
                  </a:lnTo>
                  <a:lnTo>
                    <a:pt x="649795" y="341947"/>
                  </a:lnTo>
                  <a:lnTo>
                    <a:pt x="615017" y="350520"/>
                  </a:lnTo>
                  <a:close/>
                </a:path>
              </a:pathLst>
            </a:custGeom>
            <a:solidFill>
              <a:srgbClr val="FFF452"/>
            </a:solidFill>
          </p:spPr>
          <p:txBody>
            <a:bodyPr wrap="square" lIns="0" tIns="0" rIns="0" bIns="0" rtlCol="0"/>
            <a:lstStyle/>
            <a:p>
              <a:endParaRPr sz="1588"/>
            </a:p>
          </p:txBody>
        </p:sp>
        <p:pic>
          <p:nvPicPr>
            <p:cNvPr id="35" name="object 35"/>
            <p:cNvPicPr/>
            <p:nvPr/>
          </p:nvPicPr>
          <p:blipFill>
            <a:blip r:embed="rId15" cstate="print"/>
            <a:stretch>
              <a:fillRect/>
            </a:stretch>
          </p:blipFill>
          <p:spPr>
            <a:xfrm>
              <a:off x="4373879" y="5783580"/>
              <a:ext cx="195072" cy="239268"/>
            </a:xfrm>
            <a:prstGeom prst="rect">
              <a:avLst/>
            </a:prstGeom>
          </p:spPr>
        </p:pic>
        <p:sp>
          <p:nvSpPr>
            <p:cNvPr id="36" name="object 36"/>
            <p:cNvSpPr/>
            <p:nvPr/>
          </p:nvSpPr>
          <p:spPr>
            <a:xfrm>
              <a:off x="4546092" y="5782055"/>
              <a:ext cx="273050" cy="241300"/>
            </a:xfrm>
            <a:custGeom>
              <a:avLst/>
              <a:gdLst/>
              <a:ahLst/>
              <a:cxnLst/>
              <a:rect l="l" t="t" r="r" b="b"/>
              <a:pathLst>
                <a:path w="273050" h="241300">
                  <a:moveTo>
                    <a:pt x="138683" y="240791"/>
                  </a:moveTo>
                  <a:lnTo>
                    <a:pt x="78438" y="230552"/>
                  </a:lnTo>
                  <a:lnTo>
                    <a:pt x="35051" y="203453"/>
                  </a:lnTo>
                  <a:lnTo>
                    <a:pt x="8810" y="164925"/>
                  </a:lnTo>
                  <a:lnTo>
                    <a:pt x="0" y="120395"/>
                  </a:lnTo>
                  <a:lnTo>
                    <a:pt x="5535" y="84466"/>
                  </a:lnTo>
                  <a:lnTo>
                    <a:pt x="22335" y="51681"/>
                  </a:lnTo>
                  <a:lnTo>
                    <a:pt x="50694" y="24822"/>
                  </a:lnTo>
                  <a:lnTo>
                    <a:pt x="90903" y="6669"/>
                  </a:lnTo>
                  <a:lnTo>
                    <a:pt x="143255" y="0"/>
                  </a:lnTo>
                  <a:lnTo>
                    <a:pt x="187809" y="4238"/>
                  </a:lnTo>
                  <a:lnTo>
                    <a:pt x="221932" y="14477"/>
                  </a:lnTo>
                  <a:lnTo>
                    <a:pt x="243768" y="27003"/>
                  </a:lnTo>
                  <a:lnTo>
                    <a:pt x="251459" y="38099"/>
                  </a:lnTo>
                  <a:lnTo>
                    <a:pt x="251459" y="45719"/>
                  </a:lnTo>
                  <a:lnTo>
                    <a:pt x="245363" y="51815"/>
                  </a:lnTo>
                  <a:lnTo>
                    <a:pt x="233171" y="51815"/>
                  </a:lnTo>
                  <a:lnTo>
                    <a:pt x="218455" y="47767"/>
                  </a:lnTo>
                  <a:lnTo>
                    <a:pt x="201167" y="38861"/>
                  </a:lnTo>
                  <a:lnTo>
                    <a:pt x="177022" y="29956"/>
                  </a:lnTo>
                  <a:lnTo>
                    <a:pt x="95797" y="34242"/>
                  </a:lnTo>
                  <a:lnTo>
                    <a:pt x="46791" y="86344"/>
                  </a:lnTo>
                  <a:lnTo>
                    <a:pt x="41147" y="120395"/>
                  </a:lnTo>
                  <a:lnTo>
                    <a:pt x="46815" y="153804"/>
                  </a:lnTo>
                  <a:lnTo>
                    <a:pt x="64769" y="184213"/>
                  </a:lnTo>
                  <a:lnTo>
                    <a:pt x="96440" y="206335"/>
                  </a:lnTo>
                  <a:lnTo>
                    <a:pt x="143255" y="214883"/>
                  </a:lnTo>
                  <a:lnTo>
                    <a:pt x="183022" y="208406"/>
                  </a:lnTo>
                  <a:lnTo>
                    <a:pt x="211073" y="191642"/>
                  </a:lnTo>
                  <a:lnTo>
                    <a:pt x="227695" y="168592"/>
                  </a:lnTo>
                  <a:lnTo>
                    <a:pt x="233171" y="143255"/>
                  </a:lnTo>
                  <a:lnTo>
                    <a:pt x="233171" y="131063"/>
                  </a:lnTo>
                  <a:lnTo>
                    <a:pt x="178307" y="131063"/>
                  </a:lnTo>
                  <a:lnTo>
                    <a:pt x="167639" y="131063"/>
                  </a:lnTo>
                  <a:lnTo>
                    <a:pt x="160019" y="126491"/>
                  </a:lnTo>
                  <a:lnTo>
                    <a:pt x="160019" y="106679"/>
                  </a:lnTo>
                  <a:lnTo>
                    <a:pt x="167639" y="103631"/>
                  </a:lnTo>
                  <a:lnTo>
                    <a:pt x="245363" y="103631"/>
                  </a:lnTo>
                  <a:lnTo>
                    <a:pt x="258008" y="104846"/>
                  </a:lnTo>
                  <a:lnTo>
                    <a:pt x="266509" y="108775"/>
                  </a:lnTo>
                  <a:lnTo>
                    <a:pt x="271295" y="115847"/>
                  </a:lnTo>
                  <a:lnTo>
                    <a:pt x="272795" y="126491"/>
                  </a:lnTo>
                  <a:lnTo>
                    <a:pt x="266842" y="168782"/>
                  </a:lnTo>
                  <a:lnTo>
                    <a:pt x="245744" y="205358"/>
                  </a:lnTo>
                  <a:lnTo>
                    <a:pt x="204644" y="231076"/>
                  </a:lnTo>
                  <a:lnTo>
                    <a:pt x="138683" y="240791"/>
                  </a:lnTo>
                  <a:close/>
                </a:path>
              </a:pathLst>
            </a:custGeom>
            <a:solidFill>
              <a:srgbClr val="FFFFFF"/>
            </a:solidFill>
          </p:spPr>
          <p:txBody>
            <a:bodyPr wrap="square" lIns="0" tIns="0" rIns="0" bIns="0" rtlCol="0"/>
            <a:lstStyle/>
            <a:p>
              <a:endParaRPr sz="1588"/>
            </a:p>
          </p:txBody>
        </p:sp>
        <p:pic>
          <p:nvPicPr>
            <p:cNvPr id="37" name="object 37"/>
            <p:cNvPicPr/>
            <p:nvPr/>
          </p:nvPicPr>
          <p:blipFill>
            <a:blip r:embed="rId16" cstate="print"/>
            <a:stretch>
              <a:fillRect/>
            </a:stretch>
          </p:blipFill>
          <p:spPr>
            <a:xfrm>
              <a:off x="4843272" y="5782056"/>
              <a:ext cx="243840" cy="240792"/>
            </a:xfrm>
            <a:prstGeom prst="rect">
              <a:avLst/>
            </a:prstGeom>
          </p:spPr>
        </p:pic>
      </p:grpSp>
      <p:sp>
        <p:nvSpPr>
          <p:cNvPr id="38" name="object 38"/>
          <p:cNvSpPr txBox="1"/>
          <p:nvPr/>
        </p:nvSpPr>
        <p:spPr>
          <a:xfrm>
            <a:off x="5412507" y="1072674"/>
            <a:ext cx="4159624" cy="2499100"/>
          </a:xfrm>
          <a:prstGeom prst="rect">
            <a:avLst/>
          </a:prstGeom>
        </p:spPr>
        <p:txBody>
          <a:bodyPr vert="horz" wrap="square" lIns="0" tIns="78441" rIns="0" bIns="0" rtlCol="0">
            <a:spAutoFit/>
          </a:bodyPr>
          <a:lstStyle/>
          <a:p>
            <a:pPr marL="11206" marR="4483">
              <a:lnSpc>
                <a:spcPct val="90000"/>
              </a:lnSpc>
              <a:spcBef>
                <a:spcPts val="618"/>
              </a:spcBef>
            </a:pPr>
            <a:r>
              <a:rPr sz="4368" b="1" spc="-18" dirty="0">
                <a:solidFill>
                  <a:srgbClr val="FFFFFF"/>
                </a:solidFill>
                <a:latin typeface="Calibri"/>
                <a:cs typeface="Calibri"/>
              </a:rPr>
              <a:t>2024</a:t>
            </a:r>
            <a:r>
              <a:rPr sz="4368" b="1" spc="-234" dirty="0">
                <a:solidFill>
                  <a:srgbClr val="FFFFFF"/>
                </a:solidFill>
                <a:latin typeface="Calibri"/>
                <a:cs typeface="Calibri"/>
              </a:rPr>
              <a:t> </a:t>
            </a:r>
            <a:r>
              <a:rPr sz="4368" b="1" spc="-128" dirty="0">
                <a:solidFill>
                  <a:srgbClr val="FFFFFF"/>
                </a:solidFill>
                <a:latin typeface="Calibri"/>
                <a:cs typeface="Calibri"/>
              </a:rPr>
              <a:t>update</a:t>
            </a:r>
            <a:r>
              <a:rPr sz="4368" b="1" spc="-119" dirty="0">
                <a:solidFill>
                  <a:srgbClr val="FFFFFF"/>
                </a:solidFill>
                <a:latin typeface="Calibri"/>
                <a:cs typeface="Calibri"/>
              </a:rPr>
              <a:t> </a:t>
            </a:r>
            <a:r>
              <a:rPr sz="4368" b="1" dirty="0">
                <a:solidFill>
                  <a:srgbClr val="FFFFFF"/>
                </a:solidFill>
                <a:latin typeface="Calibri"/>
                <a:cs typeface="Calibri"/>
              </a:rPr>
              <a:t>on</a:t>
            </a:r>
            <a:r>
              <a:rPr sz="4368" b="1" spc="-199" dirty="0">
                <a:solidFill>
                  <a:srgbClr val="FFFFFF"/>
                </a:solidFill>
                <a:latin typeface="Calibri"/>
                <a:cs typeface="Calibri"/>
              </a:rPr>
              <a:t> </a:t>
            </a:r>
            <a:r>
              <a:rPr sz="4368" b="1" spc="-22" dirty="0">
                <a:solidFill>
                  <a:srgbClr val="FFFFFF"/>
                </a:solidFill>
                <a:latin typeface="Calibri"/>
                <a:cs typeface="Calibri"/>
              </a:rPr>
              <a:t>PE </a:t>
            </a:r>
            <a:r>
              <a:rPr sz="4368" b="1" spc="-66" dirty="0">
                <a:solidFill>
                  <a:srgbClr val="FFFFFF"/>
                </a:solidFill>
                <a:latin typeface="Calibri"/>
                <a:cs typeface="Calibri"/>
              </a:rPr>
              <a:t>interventional </a:t>
            </a:r>
            <a:r>
              <a:rPr sz="4368" b="1" spc="-106" dirty="0">
                <a:solidFill>
                  <a:srgbClr val="FFFFFF"/>
                </a:solidFill>
                <a:latin typeface="Calibri"/>
                <a:cs typeface="Calibri"/>
              </a:rPr>
              <a:t>techniques</a:t>
            </a:r>
            <a:r>
              <a:rPr sz="4368" b="1" spc="-146" dirty="0">
                <a:solidFill>
                  <a:srgbClr val="FFFFFF"/>
                </a:solidFill>
                <a:latin typeface="Calibri"/>
                <a:cs typeface="Calibri"/>
              </a:rPr>
              <a:t> </a:t>
            </a:r>
            <a:r>
              <a:rPr sz="4368" b="1" spc="-84" dirty="0">
                <a:solidFill>
                  <a:srgbClr val="FFFFFF"/>
                </a:solidFill>
                <a:latin typeface="Calibri"/>
                <a:cs typeface="Calibri"/>
              </a:rPr>
              <a:t>for</a:t>
            </a:r>
            <a:r>
              <a:rPr sz="4368" b="1" spc="-106" dirty="0">
                <a:solidFill>
                  <a:srgbClr val="FFFFFF"/>
                </a:solidFill>
                <a:latin typeface="Calibri"/>
                <a:cs typeface="Calibri"/>
              </a:rPr>
              <a:t> </a:t>
            </a:r>
            <a:r>
              <a:rPr sz="4368" b="1" spc="-22" dirty="0">
                <a:solidFill>
                  <a:srgbClr val="FFFFFF"/>
                </a:solidFill>
                <a:latin typeface="Calibri"/>
                <a:cs typeface="Calibri"/>
              </a:rPr>
              <a:t>PE </a:t>
            </a:r>
            <a:r>
              <a:rPr sz="4368" b="1" spc="-57" dirty="0">
                <a:solidFill>
                  <a:srgbClr val="FFFFFF"/>
                </a:solidFill>
                <a:latin typeface="Calibri"/>
                <a:cs typeface="Calibri"/>
              </a:rPr>
              <a:t>intervention</a:t>
            </a:r>
            <a:endParaRPr sz="4368">
              <a:latin typeface="Calibri"/>
              <a:cs typeface="Calibri"/>
            </a:endParaRPr>
          </a:p>
        </p:txBody>
      </p:sp>
      <p:sp>
        <p:nvSpPr>
          <p:cNvPr id="39" name="object 39"/>
          <p:cNvSpPr txBox="1"/>
          <p:nvPr/>
        </p:nvSpPr>
        <p:spPr>
          <a:xfrm>
            <a:off x="6230053" y="4022852"/>
            <a:ext cx="3231776" cy="541163"/>
          </a:xfrm>
          <a:prstGeom prst="rect">
            <a:avLst/>
          </a:prstGeom>
        </p:spPr>
        <p:txBody>
          <a:bodyPr vert="horz" wrap="square" lIns="0" tIns="10085" rIns="0" bIns="0" rtlCol="0">
            <a:spAutoFit/>
          </a:bodyPr>
          <a:lstStyle/>
          <a:p>
            <a:pPr marL="11206" marR="4483">
              <a:lnSpc>
                <a:spcPct val="101600"/>
              </a:lnSpc>
              <a:spcBef>
                <a:spcPts val="79"/>
              </a:spcBef>
            </a:pPr>
            <a:r>
              <a:rPr sz="1721" dirty="0">
                <a:solidFill>
                  <a:srgbClr val="FFFFFF"/>
                </a:solidFill>
                <a:latin typeface="Calibri"/>
                <a:cs typeface="Calibri"/>
              </a:rPr>
              <a:t>Robert</a:t>
            </a:r>
            <a:r>
              <a:rPr sz="1721" spc="4" dirty="0">
                <a:solidFill>
                  <a:srgbClr val="FFFFFF"/>
                </a:solidFill>
                <a:latin typeface="Calibri"/>
                <a:cs typeface="Calibri"/>
              </a:rPr>
              <a:t> </a:t>
            </a:r>
            <a:r>
              <a:rPr sz="1721" dirty="0">
                <a:solidFill>
                  <a:srgbClr val="FFFFFF"/>
                </a:solidFill>
                <a:latin typeface="Calibri"/>
                <a:cs typeface="Calibri"/>
              </a:rPr>
              <a:t>Evans Heithaus,</a:t>
            </a:r>
            <a:r>
              <a:rPr sz="1721" spc="40" dirty="0">
                <a:solidFill>
                  <a:srgbClr val="FFFFFF"/>
                </a:solidFill>
                <a:latin typeface="Calibri"/>
                <a:cs typeface="Calibri"/>
              </a:rPr>
              <a:t> </a:t>
            </a:r>
            <a:r>
              <a:rPr sz="1721" spc="-22" dirty="0">
                <a:solidFill>
                  <a:srgbClr val="FFFFFF"/>
                </a:solidFill>
                <a:latin typeface="Calibri"/>
                <a:cs typeface="Calibri"/>
              </a:rPr>
              <a:t>MD</a:t>
            </a:r>
            <a:r>
              <a:rPr sz="1721" spc="441" dirty="0">
                <a:solidFill>
                  <a:srgbClr val="FFFFFF"/>
                </a:solidFill>
                <a:latin typeface="Calibri"/>
                <a:cs typeface="Calibri"/>
              </a:rPr>
              <a:t> </a:t>
            </a:r>
            <a:r>
              <a:rPr sz="1721" dirty="0">
                <a:solidFill>
                  <a:srgbClr val="FFFFFF"/>
                </a:solidFill>
                <a:latin typeface="Calibri"/>
                <a:cs typeface="Calibri"/>
              </a:rPr>
              <a:t>Vascular</a:t>
            </a:r>
            <a:r>
              <a:rPr sz="1721" spc="-18" dirty="0">
                <a:solidFill>
                  <a:srgbClr val="FFFFFF"/>
                </a:solidFill>
                <a:latin typeface="Calibri"/>
                <a:cs typeface="Calibri"/>
              </a:rPr>
              <a:t> </a:t>
            </a:r>
            <a:r>
              <a:rPr sz="1721" dirty="0">
                <a:solidFill>
                  <a:srgbClr val="FFFFFF"/>
                </a:solidFill>
                <a:latin typeface="Calibri"/>
                <a:cs typeface="Calibri"/>
              </a:rPr>
              <a:t>&amp;</a:t>
            </a:r>
            <a:r>
              <a:rPr sz="1721" spc="13" dirty="0">
                <a:solidFill>
                  <a:srgbClr val="FFFFFF"/>
                </a:solidFill>
                <a:latin typeface="Calibri"/>
                <a:cs typeface="Calibri"/>
              </a:rPr>
              <a:t> </a:t>
            </a:r>
            <a:r>
              <a:rPr sz="1721" dirty="0">
                <a:solidFill>
                  <a:srgbClr val="FFFFFF"/>
                </a:solidFill>
                <a:latin typeface="Calibri"/>
                <a:cs typeface="Calibri"/>
              </a:rPr>
              <a:t>Interventional </a:t>
            </a:r>
            <a:r>
              <a:rPr sz="1721" spc="-9" dirty="0">
                <a:solidFill>
                  <a:srgbClr val="FFFFFF"/>
                </a:solidFill>
                <a:latin typeface="Calibri"/>
                <a:cs typeface="Calibri"/>
              </a:rPr>
              <a:t>Radiology</a:t>
            </a:r>
            <a:endParaRPr sz="1721">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47AC14-57F3-A1A4-4A0A-A79582EC9282}"/>
              </a:ext>
            </a:extLst>
          </p:cNvPr>
          <p:cNvSpPr>
            <a:spLocks noGrp="1"/>
          </p:cNvSpPr>
          <p:nvPr>
            <p:ph type="sldNum" sz="quarter" idx="12"/>
          </p:nvPr>
        </p:nvSpPr>
        <p:spPr/>
        <p:txBody>
          <a:bodyPr/>
          <a:lstStyle/>
          <a:p>
            <a:fld id="{60F95351-F0F3-43AD-BDC1-59D856EBACFB}" type="slidenum">
              <a:rPr lang="en-US" smtClean="0"/>
              <a:t>3</a:t>
            </a:fld>
            <a:endParaRPr lang="en-US"/>
          </a:p>
        </p:txBody>
      </p:sp>
      <p:pic>
        <p:nvPicPr>
          <p:cNvPr id="7" name="Picture 6">
            <a:extLst>
              <a:ext uri="{FF2B5EF4-FFF2-40B4-BE49-F238E27FC236}">
                <a16:creationId xmlns:a16="http://schemas.microsoft.com/office/drawing/2014/main" id="{173B5747-FF31-6243-E1A0-BFEE4030DCAD}"/>
              </a:ext>
            </a:extLst>
          </p:cNvPr>
          <p:cNvPicPr>
            <a:picLocks noChangeAspect="1"/>
          </p:cNvPicPr>
          <p:nvPr/>
        </p:nvPicPr>
        <p:blipFill>
          <a:blip r:embed="rId2"/>
          <a:stretch>
            <a:fillRect/>
          </a:stretch>
        </p:blipFill>
        <p:spPr>
          <a:xfrm>
            <a:off x="3317966" y="215632"/>
            <a:ext cx="4819090" cy="6063958"/>
          </a:xfrm>
          <a:prstGeom prst="rect">
            <a:avLst/>
          </a:prstGeom>
        </p:spPr>
      </p:pic>
    </p:spTree>
    <p:extLst>
      <p:ext uri="{BB962C8B-B14F-4D97-AF65-F5344CB8AC3E}">
        <p14:creationId xmlns:p14="http://schemas.microsoft.com/office/powerpoint/2010/main" val="4134864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50796"/>
            <a:ext cx="9278471" cy="912360"/>
          </a:xfrm>
          <a:prstGeom prst="rect">
            <a:avLst/>
          </a:prstGeom>
        </p:spPr>
        <p:txBody>
          <a:bodyPr vert="horz" wrap="square" lIns="0" tIns="232976" rIns="0" bIns="0" rtlCol="0" anchor="ctr">
            <a:spAutoFit/>
          </a:bodyPr>
          <a:lstStyle/>
          <a:p>
            <a:pPr marL="9526">
              <a:lnSpc>
                <a:spcPct val="100000"/>
              </a:lnSpc>
              <a:spcBef>
                <a:spcPts val="119"/>
              </a:spcBef>
            </a:pPr>
            <a:r>
              <a:rPr spc="-9" dirty="0"/>
              <a:t>Epidemiology</a:t>
            </a:r>
          </a:p>
        </p:txBody>
      </p:sp>
      <p:sp>
        <p:nvSpPr>
          <p:cNvPr id="3" name="object 3"/>
          <p:cNvSpPr txBox="1"/>
          <p:nvPr/>
        </p:nvSpPr>
        <p:spPr>
          <a:xfrm>
            <a:off x="2323708" y="2235836"/>
            <a:ext cx="7159999" cy="2493782"/>
          </a:xfrm>
          <a:prstGeom prst="rect">
            <a:avLst/>
          </a:prstGeom>
        </p:spPr>
        <p:txBody>
          <a:bodyPr vert="horz" wrap="square" lIns="0" tIns="46504" rIns="0" bIns="0" rtlCol="0">
            <a:spAutoFit/>
          </a:bodyPr>
          <a:lstStyle/>
          <a:p>
            <a:pPr marL="176502" marR="4483" indent="-165856">
              <a:lnSpc>
                <a:spcPts val="2206"/>
              </a:lnSpc>
              <a:spcBef>
                <a:spcPts val="366"/>
              </a:spcBef>
              <a:buFont typeface="Arial"/>
              <a:buChar char="•"/>
              <a:tabLst>
                <a:tab pos="177623" algn="l"/>
              </a:tabLst>
            </a:pPr>
            <a:r>
              <a:rPr sz="2030" dirty="0">
                <a:latin typeface="Calibri"/>
                <a:cs typeface="Calibri"/>
              </a:rPr>
              <a:t>CDC</a:t>
            </a:r>
            <a:r>
              <a:rPr sz="2030" spc="-49" dirty="0">
                <a:latin typeface="Calibri"/>
                <a:cs typeface="Calibri"/>
              </a:rPr>
              <a:t> </a:t>
            </a:r>
            <a:r>
              <a:rPr sz="2030" dirty="0">
                <a:latin typeface="Calibri"/>
                <a:cs typeface="Calibri"/>
              </a:rPr>
              <a:t>date</a:t>
            </a:r>
            <a:r>
              <a:rPr sz="2030" spc="-35" dirty="0">
                <a:latin typeface="Calibri"/>
                <a:cs typeface="Calibri"/>
              </a:rPr>
              <a:t> </a:t>
            </a:r>
            <a:r>
              <a:rPr sz="2030" dirty="0">
                <a:latin typeface="Calibri"/>
                <a:cs typeface="Calibri"/>
              </a:rPr>
              <a:t>showed</a:t>
            </a:r>
            <a:r>
              <a:rPr sz="2030" spc="-31" dirty="0">
                <a:latin typeface="Calibri"/>
                <a:cs typeface="Calibri"/>
              </a:rPr>
              <a:t> </a:t>
            </a:r>
            <a:r>
              <a:rPr sz="2030" dirty="0">
                <a:latin typeface="Calibri"/>
                <a:cs typeface="Calibri"/>
              </a:rPr>
              <a:t>as</a:t>
            </a:r>
            <a:r>
              <a:rPr sz="2030" spc="-22" dirty="0">
                <a:latin typeface="Calibri"/>
                <a:cs typeface="Calibri"/>
              </a:rPr>
              <a:t> </a:t>
            </a:r>
            <a:r>
              <a:rPr sz="2030" dirty="0">
                <a:latin typeface="Calibri"/>
                <a:cs typeface="Calibri"/>
              </a:rPr>
              <a:t>many</a:t>
            </a:r>
            <a:r>
              <a:rPr sz="2030" spc="-26" dirty="0">
                <a:latin typeface="Calibri"/>
                <a:cs typeface="Calibri"/>
              </a:rPr>
              <a:t> </a:t>
            </a:r>
            <a:r>
              <a:rPr sz="2030" dirty="0">
                <a:latin typeface="Calibri"/>
                <a:cs typeface="Calibri"/>
              </a:rPr>
              <a:t>as</a:t>
            </a:r>
            <a:r>
              <a:rPr sz="2030" spc="-44" dirty="0">
                <a:latin typeface="Calibri"/>
                <a:cs typeface="Calibri"/>
              </a:rPr>
              <a:t> </a:t>
            </a:r>
            <a:r>
              <a:rPr sz="2030" dirty="0">
                <a:latin typeface="Calibri"/>
                <a:cs typeface="Calibri"/>
              </a:rPr>
              <a:t>900,000</a:t>
            </a:r>
            <a:r>
              <a:rPr sz="2030" spc="-13" dirty="0">
                <a:latin typeface="Calibri"/>
                <a:cs typeface="Calibri"/>
              </a:rPr>
              <a:t> </a:t>
            </a:r>
            <a:r>
              <a:rPr sz="2030" dirty="0">
                <a:latin typeface="Calibri"/>
                <a:cs typeface="Calibri"/>
              </a:rPr>
              <a:t>patients</a:t>
            </a:r>
            <a:r>
              <a:rPr sz="2030" spc="-22" dirty="0">
                <a:latin typeface="Calibri"/>
                <a:cs typeface="Calibri"/>
              </a:rPr>
              <a:t> </a:t>
            </a:r>
            <a:r>
              <a:rPr sz="2030" dirty="0">
                <a:latin typeface="Calibri"/>
                <a:cs typeface="Calibri"/>
              </a:rPr>
              <a:t>have</a:t>
            </a:r>
            <a:r>
              <a:rPr sz="2030" spc="-35" dirty="0">
                <a:latin typeface="Calibri"/>
                <a:cs typeface="Calibri"/>
              </a:rPr>
              <a:t> </a:t>
            </a:r>
            <a:r>
              <a:rPr sz="2030" dirty="0">
                <a:latin typeface="Calibri"/>
                <a:cs typeface="Calibri"/>
              </a:rPr>
              <a:t>deep</a:t>
            </a:r>
            <a:r>
              <a:rPr sz="2030" spc="-31" dirty="0">
                <a:latin typeface="Calibri"/>
                <a:cs typeface="Calibri"/>
              </a:rPr>
              <a:t> </a:t>
            </a:r>
            <a:r>
              <a:rPr sz="2030" spc="-9" dirty="0">
                <a:latin typeface="Calibri"/>
                <a:cs typeface="Calibri"/>
              </a:rPr>
              <a:t>venous 	</a:t>
            </a:r>
            <a:r>
              <a:rPr sz="2030" dirty="0">
                <a:latin typeface="Calibri"/>
                <a:cs typeface="Calibri"/>
              </a:rPr>
              <a:t>thrombosis</a:t>
            </a:r>
            <a:r>
              <a:rPr sz="2030" spc="-26" dirty="0">
                <a:latin typeface="Calibri"/>
                <a:cs typeface="Calibri"/>
              </a:rPr>
              <a:t> </a:t>
            </a:r>
            <a:r>
              <a:rPr sz="2030" dirty="0">
                <a:latin typeface="Calibri"/>
                <a:cs typeface="Calibri"/>
              </a:rPr>
              <a:t>(DVT)</a:t>
            </a:r>
            <a:r>
              <a:rPr sz="2030" spc="-26" dirty="0">
                <a:latin typeface="Calibri"/>
                <a:cs typeface="Calibri"/>
              </a:rPr>
              <a:t> </a:t>
            </a:r>
            <a:r>
              <a:rPr sz="2030" dirty="0">
                <a:latin typeface="Calibri"/>
                <a:cs typeface="Calibri"/>
              </a:rPr>
              <a:t>or</a:t>
            </a:r>
            <a:r>
              <a:rPr sz="2030" spc="-18" dirty="0">
                <a:latin typeface="Calibri"/>
                <a:cs typeface="Calibri"/>
              </a:rPr>
              <a:t> </a:t>
            </a:r>
            <a:r>
              <a:rPr sz="2030" dirty="0">
                <a:latin typeface="Calibri"/>
                <a:cs typeface="Calibri"/>
              </a:rPr>
              <a:t>pulmonary</a:t>
            </a:r>
            <a:r>
              <a:rPr sz="2030" spc="-4" dirty="0">
                <a:latin typeface="Calibri"/>
                <a:cs typeface="Calibri"/>
              </a:rPr>
              <a:t> </a:t>
            </a:r>
            <a:r>
              <a:rPr sz="2030" dirty="0">
                <a:latin typeface="Calibri"/>
                <a:cs typeface="Calibri"/>
              </a:rPr>
              <a:t>embolism</a:t>
            </a:r>
            <a:r>
              <a:rPr sz="2030" spc="-18" dirty="0">
                <a:latin typeface="Calibri"/>
                <a:cs typeface="Calibri"/>
              </a:rPr>
              <a:t> </a:t>
            </a:r>
            <a:r>
              <a:rPr sz="2030" dirty="0">
                <a:latin typeface="Calibri"/>
                <a:cs typeface="Calibri"/>
              </a:rPr>
              <a:t>(PE)</a:t>
            </a:r>
            <a:r>
              <a:rPr sz="2030" spc="-9" dirty="0">
                <a:latin typeface="Calibri"/>
                <a:cs typeface="Calibri"/>
              </a:rPr>
              <a:t> </a:t>
            </a:r>
            <a:r>
              <a:rPr sz="2030" dirty="0">
                <a:latin typeface="Calibri"/>
                <a:cs typeface="Calibri"/>
              </a:rPr>
              <a:t>in</a:t>
            </a:r>
            <a:r>
              <a:rPr sz="2030" spc="-9" dirty="0">
                <a:latin typeface="Calibri"/>
                <a:cs typeface="Calibri"/>
              </a:rPr>
              <a:t> </a:t>
            </a:r>
            <a:r>
              <a:rPr sz="2030" dirty="0">
                <a:latin typeface="Calibri"/>
                <a:cs typeface="Calibri"/>
              </a:rPr>
              <a:t>the</a:t>
            </a:r>
            <a:r>
              <a:rPr sz="2030" spc="-13" dirty="0">
                <a:latin typeface="Calibri"/>
                <a:cs typeface="Calibri"/>
              </a:rPr>
              <a:t> </a:t>
            </a:r>
            <a:r>
              <a:rPr sz="2030" dirty="0">
                <a:latin typeface="Calibri"/>
                <a:cs typeface="Calibri"/>
              </a:rPr>
              <a:t>US</a:t>
            </a:r>
            <a:r>
              <a:rPr sz="2030" spc="-18" dirty="0">
                <a:latin typeface="Calibri"/>
                <a:cs typeface="Calibri"/>
              </a:rPr>
              <a:t> </a:t>
            </a:r>
            <a:r>
              <a:rPr sz="2030" dirty="0">
                <a:latin typeface="Calibri"/>
                <a:cs typeface="Calibri"/>
              </a:rPr>
              <a:t>each</a:t>
            </a:r>
            <a:r>
              <a:rPr sz="2030" spc="-13" dirty="0">
                <a:latin typeface="Calibri"/>
                <a:cs typeface="Calibri"/>
              </a:rPr>
              <a:t> </a:t>
            </a:r>
            <a:r>
              <a:rPr sz="2030" spc="-18" dirty="0">
                <a:latin typeface="Calibri"/>
                <a:cs typeface="Calibri"/>
              </a:rPr>
              <a:t>year</a:t>
            </a:r>
            <a:endParaRPr sz="2030">
              <a:latin typeface="Calibri"/>
              <a:cs typeface="Calibri"/>
            </a:endParaRPr>
          </a:p>
          <a:p>
            <a:pPr marL="177062" indent="-165856">
              <a:spcBef>
                <a:spcPts val="459"/>
              </a:spcBef>
              <a:buFont typeface="Arial"/>
              <a:buChar char="•"/>
              <a:tabLst>
                <a:tab pos="177062" algn="l"/>
              </a:tabLst>
            </a:pPr>
            <a:r>
              <a:rPr sz="2030" dirty="0">
                <a:latin typeface="Calibri"/>
                <a:cs typeface="Calibri"/>
              </a:rPr>
              <a:t>Stated</a:t>
            </a:r>
            <a:r>
              <a:rPr sz="2030" spc="-44" dirty="0">
                <a:latin typeface="Calibri"/>
                <a:cs typeface="Calibri"/>
              </a:rPr>
              <a:t> </a:t>
            </a:r>
            <a:r>
              <a:rPr sz="2030" dirty="0">
                <a:latin typeface="Calibri"/>
                <a:cs typeface="Calibri"/>
              </a:rPr>
              <a:t>a</a:t>
            </a:r>
            <a:r>
              <a:rPr sz="2030" spc="-26" dirty="0">
                <a:latin typeface="Calibri"/>
                <a:cs typeface="Calibri"/>
              </a:rPr>
              <a:t> </a:t>
            </a:r>
            <a:r>
              <a:rPr sz="2030" spc="-9" dirty="0">
                <a:latin typeface="Calibri"/>
                <a:cs typeface="Calibri"/>
              </a:rPr>
              <a:t>different</a:t>
            </a:r>
            <a:r>
              <a:rPr sz="2030" spc="-40" dirty="0">
                <a:latin typeface="Calibri"/>
                <a:cs typeface="Calibri"/>
              </a:rPr>
              <a:t> </a:t>
            </a:r>
            <a:r>
              <a:rPr sz="2030" dirty="0">
                <a:latin typeface="Calibri"/>
                <a:cs typeface="Calibri"/>
              </a:rPr>
              <a:t>way</a:t>
            </a:r>
            <a:r>
              <a:rPr sz="2030" spc="-18" dirty="0">
                <a:latin typeface="Calibri"/>
                <a:cs typeface="Calibri"/>
              </a:rPr>
              <a:t> </a:t>
            </a:r>
            <a:r>
              <a:rPr sz="2030" dirty="0">
                <a:latin typeface="Calibri"/>
                <a:cs typeface="Calibri"/>
              </a:rPr>
              <a:t>that</a:t>
            </a:r>
            <a:r>
              <a:rPr sz="2030" spc="-18" dirty="0">
                <a:latin typeface="Calibri"/>
                <a:cs typeface="Calibri"/>
              </a:rPr>
              <a:t> </a:t>
            </a:r>
            <a:r>
              <a:rPr sz="2030" dirty="0">
                <a:latin typeface="Calibri"/>
                <a:cs typeface="Calibri"/>
              </a:rPr>
              <a:t>is</a:t>
            </a:r>
            <a:r>
              <a:rPr sz="2030" spc="-35" dirty="0">
                <a:latin typeface="Calibri"/>
                <a:cs typeface="Calibri"/>
              </a:rPr>
              <a:t> </a:t>
            </a:r>
            <a:r>
              <a:rPr sz="2030" dirty="0">
                <a:latin typeface="Calibri"/>
                <a:cs typeface="Calibri"/>
              </a:rPr>
              <a:t>1-2</a:t>
            </a:r>
            <a:r>
              <a:rPr sz="2030" spc="-22" dirty="0">
                <a:latin typeface="Calibri"/>
                <a:cs typeface="Calibri"/>
              </a:rPr>
              <a:t> </a:t>
            </a:r>
            <a:r>
              <a:rPr sz="2030" dirty="0">
                <a:latin typeface="Calibri"/>
                <a:cs typeface="Calibri"/>
              </a:rPr>
              <a:t>PE</a:t>
            </a:r>
            <a:r>
              <a:rPr sz="2030" spc="-31" dirty="0">
                <a:latin typeface="Calibri"/>
                <a:cs typeface="Calibri"/>
              </a:rPr>
              <a:t> </a:t>
            </a:r>
            <a:r>
              <a:rPr sz="2030" dirty="0">
                <a:latin typeface="Calibri"/>
                <a:cs typeface="Calibri"/>
              </a:rPr>
              <a:t>episodes</a:t>
            </a:r>
            <a:r>
              <a:rPr sz="2030" spc="-31" dirty="0">
                <a:latin typeface="Calibri"/>
                <a:cs typeface="Calibri"/>
              </a:rPr>
              <a:t> </a:t>
            </a:r>
            <a:r>
              <a:rPr sz="2030" dirty="0">
                <a:latin typeface="Calibri"/>
                <a:cs typeface="Calibri"/>
              </a:rPr>
              <a:t>per</a:t>
            </a:r>
            <a:r>
              <a:rPr sz="2030" spc="-4" dirty="0">
                <a:latin typeface="Calibri"/>
                <a:cs typeface="Calibri"/>
              </a:rPr>
              <a:t> </a:t>
            </a:r>
            <a:r>
              <a:rPr sz="2030" dirty="0">
                <a:latin typeface="Calibri"/>
                <a:cs typeface="Calibri"/>
              </a:rPr>
              <a:t>100,000</a:t>
            </a:r>
            <a:r>
              <a:rPr sz="2030" spc="-26" dirty="0">
                <a:latin typeface="Calibri"/>
                <a:cs typeface="Calibri"/>
              </a:rPr>
              <a:t> </a:t>
            </a:r>
            <a:r>
              <a:rPr sz="2030" spc="-9" dirty="0">
                <a:latin typeface="Calibri"/>
                <a:cs typeface="Calibri"/>
              </a:rPr>
              <a:t>people</a:t>
            </a:r>
            <a:endParaRPr sz="2030">
              <a:latin typeface="Calibri"/>
              <a:cs typeface="Calibri"/>
            </a:endParaRPr>
          </a:p>
          <a:p>
            <a:pPr marL="177062" indent="-165856">
              <a:spcBef>
                <a:spcPts val="485"/>
              </a:spcBef>
              <a:buFont typeface="Arial"/>
              <a:buChar char="•"/>
              <a:tabLst>
                <a:tab pos="177062" algn="l"/>
              </a:tabLst>
            </a:pPr>
            <a:r>
              <a:rPr sz="2030" dirty="0">
                <a:latin typeface="Calibri"/>
                <a:cs typeface="Calibri"/>
              </a:rPr>
              <a:t>Up</a:t>
            </a:r>
            <a:r>
              <a:rPr sz="2030" spc="-13" dirty="0">
                <a:latin typeface="Calibri"/>
                <a:cs typeface="Calibri"/>
              </a:rPr>
              <a:t> </a:t>
            </a:r>
            <a:r>
              <a:rPr sz="2030" dirty="0">
                <a:latin typeface="Calibri"/>
                <a:cs typeface="Calibri"/>
              </a:rPr>
              <a:t>to</a:t>
            </a:r>
            <a:r>
              <a:rPr sz="2030" spc="-13" dirty="0">
                <a:latin typeface="Calibri"/>
                <a:cs typeface="Calibri"/>
              </a:rPr>
              <a:t> </a:t>
            </a:r>
            <a:r>
              <a:rPr sz="2030" dirty="0">
                <a:latin typeface="Calibri"/>
                <a:cs typeface="Calibri"/>
              </a:rPr>
              <a:t>10</a:t>
            </a:r>
            <a:r>
              <a:rPr sz="2030" spc="9" dirty="0">
                <a:latin typeface="Calibri"/>
                <a:cs typeface="Calibri"/>
              </a:rPr>
              <a:t> </a:t>
            </a:r>
            <a:r>
              <a:rPr sz="2030" dirty="0">
                <a:latin typeface="Calibri"/>
                <a:cs typeface="Calibri"/>
              </a:rPr>
              <a:t>PE</a:t>
            </a:r>
            <a:r>
              <a:rPr sz="2030" spc="-18" dirty="0">
                <a:latin typeface="Calibri"/>
                <a:cs typeface="Calibri"/>
              </a:rPr>
              <a:t> </a:t>
            </a:r>
            <a:r>
              <a:rPr sz="2030" dirty="0">
                <a:latin typeface="Calibri"/>
                <a:cs typeface="Calibri"/>
              </a:rPr>
              <a:t>episodes per</a:t>
            </a:r>
            <a:r>
              <a:rPr sz="2030" spc="-18" dirty="0">
                <a:latin typeface="Calibri"/>
                <a:cs typeface="Calibri"/>
              </a:rPr>
              <a:t> </a:t>
            </a:r>
            <a:r>
              <a:rPr sz="2030" dirty="0">
                <a:latin typeface="Calibri"/>
                <a:cs typeface="Calibri"/>
              </a:rPr>
              <a:t>1000</a:t>
            </a:r>
            <a:r>
              <a:rPr sz="2030" spc="4" dirty="0">
                <a:latin typeface="Calibri"/>
                <a:cs typeface="Calibri"/>
              </a:rPr>
              <a:t> </a:t>
            </a:r>
            <a:r>
              <a:rPr sz="2030" dirty="0">
                <a:latin typeface="Calibri"/>
                <a:cs typeface="Calibri"/>
              </a:rPr>
              <a:t>people</a:t>
            </a:r>
            <a:r>
              <a:rPr sz="2030" spc="-13" dirty="0">
                <a:latin typeface="Calibri"/>
                <a:cs typeface="Calibri"/>
              </a:rPr>
              <a:t> </a:t>
            </a:r>
            <a:r>
              <a:rPr sz="2030" dirty="0">
                <a:latin typeface="Calibri"/>
                <a:cs typeface="Calibri"/>
              </a:rPr>
              <a:t>in</a:t>
            </a:r>
            <a:r>
              <a:rPr sz="2030" spc="9" dirty="0">
                <a:latin typeface="Calibri"/>
                <a:cs typeface="Calibri"/>
              </a:rPr>
              <a:t> </a:t>
            </a:r>
            <a:r>
              <a:rPr sz="2030" dirty="0">
                <a:latin typeface="Calibri"/>
                <a:cs typeface="Calibri"/>
              </a:rPr>
              <a:t>the</a:t>
            </a:r>
            <a:r>
              <a:rPr sz="2030" spc="-13" dirty="0">
                <a:latin typeface="Calibri"/>
                <a:cs typeface="Calibri"/>
              </a:rPr>
              <a:t> </a:t>
            </a:r>
            <a:r>
              <a:rPr sz="2030" dirty="0">
                <a:latin typeface="Calibri"/>
                <a:cs typeface="Calibri"/>
              </a:rPr>
              <a:t>elderly</a:t>
            </a:r>
            <a:r>
              <a:rPr sz="2030" spc="-26" dirty="0">
                <a:latin typeface="Calibri"/>
                <a:cs typeface="Calibri"/>
              </a:rPr>
              <a:t> </a:t>
            </a:r>
            <a:r>
              <a:rPr sz="2030" spc="-9" dirty="0">
                <a:latin typeface="Calibri"/>
                <a:cs typeface="Calibri"/>
              </a:rPr>
              <a:t>population</a:t>
            </a:r>
            <a:endParaRPr sz="2030">
              <a:latin typeface="Calibri"/>
              <a:cs typeface="Calibri"/>
            </a:endParaRPr>
          </a:p>
          <a:p>
            <a:pPr>
              <a:spcBef>
                <a:spcPts val="953"/>
              </a:spcBef>
              <a:buFont typeface="Arial"/>
              <a:buChar char="•"/>
            </a:pPr>
            <a:endParaRPr sz="2030">
              <a:latin typeface="Calibri"/>
              <a:cs typeface="Calibri"/>
            </a:endParaRPr>
          </a:p>
          <a:p>
            <a:pPr marL="177062" indent="-165856">
              <a:buFont typeface="Arial"/>
              <a:buChar char="•"/>
              <a:tabLst>
                <a:tab pos="177062" algn="l"/>
              </a:tabLst>
            </a:pPr>
            <a:r>
              <a:rPr sz="2030" dirty="0">
                <a:latin typeface="Calibri"/>
                <a:cs typeface="Calibri"/>
              </a:rPr>
              <a:t>100,000</a:t>
            </a:r>
            <a:r>
              <a:rPr sz="2030" spc="-22" dirty="0">
                <a:latin typeface="Calibri"/>
                <a:cs typeface="Calibri"/>
              </a:rPr>
              <a:t> </a:t>
            </a:r>
            <a:r>
              <a:rPr sz="2030" dirty="0">
                <a:latin typeface="Calibri"/>
                <a:cs typeface="Calibri"/>
              </a:rPr>
              <a:t>deaths</a:t>
            </a:r>
            <a:r>
              <a:rPr sz="2030" spc="-4" dirty="0">
                <a:latin typeface="Calibri"/>
                <a:cs typeface="Calibri"/>
              </a:rPr>
              <a:t> </a:t>
            </a:r>
            <a:r>
              <a:rPr sz="2030" dirty="0">
                <a:latin typeface="Calibri"/>
                <a:cs typeface="Calibri"/>
              </a:rPr>
              <a:t>per</a:t>
            </a:r>
            <a:r>
              <a:rPr sz="2030" spc="-22" dirty="0">
                <a:latin typeface="Calibri"/>
                <a:cs typeface="Calibri"/>
              </a:rPr>
              <a:t> </a:t>
            </a:r>
            <a:r>
              <a:rPr sz="2030" spc="-9" dirty="0">
                <a:latin typeface="Calibri"/>
                <a:cs typeface="Calibri"/>
              </a:rPr>
              <a:t>year***</a:t>
            </a:r>
            <a:endParaRPr sz="2030">
              <a:latin typeface="Calibri"/>
              <a:cs typeface="Calibri"/>
            </a:endParaRPr>
          </a:p>
          <a:p>
            <a:pPr marL="177062" indent="-165856">
              <a:spcBef>
                <a:spcPts val="490"/>
              </a:spcBef>
              <a:buFont typeface="Arial"/>
              <a:buChar char="•"/>
              <a:tabLst>
                <a:tab pos="177062" algn="l"/>
              </a:tabLst>
            </a:pPr>
            <a:r>
              <a:rPr sz="2030" dirty="0">
                <a:latin typeface="Calibri"/>
                <a:cs typeface="Calibri"/>
              </a:rPr>
              <a:t>Mortality</a:t>
            </a:r>
            <a:r>
              <a:rPr sz="2030" spc="-66" dirty="0">
                <a:latin typeface="Calibri"/>
                <a:cs typeface="Calibri"/>
              </a:rPr>
              <a:t> </a:t>
            </a:r>
            <a:r>
              <a:rPr sz="2030" dirty="0">
                <a:latin typeface="Calibri"/>
                <a:cs typeface="Calibri"/>
              </a:rPr>
              <a:t>largely</a:t>
            </a:r>
            <a:r>
              <a:rPr sz="2030" spc="-22" dirty="0">
                <a:latin typeface="Calibri"/>
                <a:cs typeface="Calibri"/>
              </a:rPr>
              <a:t> </a:t>
            </a:r>
            <a:r>
              <a:rPr sz="2030" dirty="0">
                <a:latin typeface="Calibri"/>
                <a:cs typeface="Calibri"/>
              </a:rPr>
              <a:t>driven</a:t>
            </a:r>
            <a:r>
              <a:rPr sz="2030" spc="-31" dirty="0">
                <a:latin typeface="Calibri"/>
                <a:cs typeface="Calibri"/>
              </a:rPr>
              <a:t> </a:t>
            </a:r>
            <a:r>
              <a:rPr sz="2030" dirty="0">
                <a:latin typeface="Calibri"/>
                <a:cs typeface="Calibri"/>
              </a:rPr>
              <a:t>by</a:t>
            </a:r>
            <a:r>
              <a:rPr sz="2030" spc="-26" dirty="0">
                <a:latin typeface="Calibri"/>
                <a:cs typeface="Calibri"/>
              </a:rPr>
              <a:t> </a:t>
            </a:r>
            <a:r>
              <a:rPr sz="2030" dirty="0">
                <a:latin typeface="Calibri"/>
                <a:cs typeface="Calibri"/>
              </a:rPr>
              <a:t>severity</a:t>
            </a:r>
            <a:r>
              <a:rPr sz="2030" spc="-44" dirty="0">
                <a:latin typeface="Calibri"/>
                <a:cs typeface="Calibri"/>
              </a:rPr>
              <a:t> </a:t>
            </a:r>
            <a:r>
              <a:rPr sz="2030" dirty="0">
                <a:latin typeface="Calibri"/>
                <a:cs typeface="Calibri"/>
              </a:rPr>
              <a:t>of</a:t>
            </a:r>
            <a:r>
              <a:rPr sz="2030" spc="-31" dirty="0">
                <a:latin typeface="Calibri"/>
                <a:cs typeface="Calibri"/>
              </a:rPr>
              <a:t> </a:t>
            </a:r>
            <a:r>
              <a:rPr sz="2030" spc="-9" dirty="0">
                <a:latin typeface="Calibri"/>
                <a:cs typeface="Calibri"/>
              </a:rPr>
              <a:t>presentation</a:t>
            </a:r>
            <a:endParaRPr sz="2030">
              <a:latin typeface="Calibri"/>
              <a:cs typeface="Calibri"/>
            </a:endParaRPr>
          </a:p>
        </p:txBody>
      </p:sp>
      <p:grpSp>
        <p:nvGrpSpPr>
          <p:cNvPr id="4" name="object 4"/>
          <p:cNvGrpSpPr/>
          <p:nvPr/>
        </p:nvGrpSpPr>
        <p:grpSpPr>
          <a:xfrm>
            <a:off x="1953634" y="5216786"/>
            <a:ext cx="1888191" cy="573181"/>
            <a:chOff x="334518" y="5912357"/>
            <a:chExt cx="2139950" cy="649605"/>
          </a:xfrm>
        </p:grpSpPr>
        <p:sp>
          <p:nvSpPr>
            <p:cNvPr id="5" name="object 5"/>
            <p:cNvSpPr/>
            <p:nvPr/>
          </p:nvSpPr>
          <p:spPr>
            <a:xfrm>
              <a:off x="339852" y="5917691"/>
              <a:ext cx="2129155" cy="638810"/>
            </a:xfrm>
            <a:custGeom>
              <a:avLst/>
              <a:gdLst/>
              <a:ahLst/>
              <a:cxnLst/>
              <a:rect l="l" t="t" r="r" b="b"/>
              <a:pathLst>
                <a:path w="2129155" h="638809">
                  <a:moveTo>
                    <a:pt x="2022348" y="638555"/>
                  </a:moveTo>
                  <a:lnTo>
                    <a:pt x="106679" y="638555"/>
                  </a:lnTo>
                  <a:lnTo>
                    <a:pt x="64936" y="630245"/>
                  </a:lnTo>
                  <a:lnTo>
                    <a:pt x="31051" y="607504"/>
                  </a:lnTo>
                  <a:lnTo>
                    <a:pt x="8310" y="573619"/>
                  </a:lnTo>
                  <a:lnTo>
                    <a:pt x="0" y="531875"/>
                  </a:lnTo>
                  <a:lnTo>
                    <a:pt x="0" y="106679"/>
                  </a:lnTo>
                  <a:lnTo>
                    <a:pt x="8310" y="64936"/>
                  </a:lnTo>
                  <a:lnTo>
                    <a:pt x="31051" y="31051"/>
                  </a:lnTo>
                  <a:lnTo>
                    <a:pt x="64936" y="8310"/>
                  </a:lnTo>
                  <a:lnTo>
                    <a:pt x="106679" y="0"/>
                  </a:lnTo>
                  <a:lnTo>
                    <a:pt x="2022348" y="0"/>
                  </a:lnTo>
                  <a:lnTo>
                    <a:pt x="2063448" y="8310"/>
                  </a:lnTo>
                  <a:lnTo>
                    <a:pt x="2097405" y="31051"/>
                  </a:lnTo>
                  <a:lnTo>
                    <a:pt x="2120503" y="64936"/>
                  </a:lnTo>
                  <a:lnTo>
                    <a:pt x="2129028" y="106679"/>
                  </a:lnTo>
                  <a:lnTo>
                    <a:pt x="2129028" y="531875"/>
                  </a:lnTo>
                  <a:lnTo>
                    <a:pt x="2120503" y="573619"/>
                  </a:lnTo>
                  <a:lnTo>
                    <a:pt x="2097405" y="607504"/>
                  </a:lnTo>
                  <a:lnTo>
                    <a:pt x="2063448" y="630245"/>
                  </a:lnTo>
                  <a:lnTo>
                    <a:pt x="2022348" y="638555"/>
                  </a:lnTo>
                  <a:close/>
                </a:path>
              </a:pathLst>
            </a:custGeom>
            <a:solidFill>
              <a:srgbClr val="4472C3"/>
            </a:solidFill>
          </p:spPr>
          <p:txBody>
            <a:bodyPr wrap="square" lIns="0" tIns="0" rIns="0" bIns="0" rtlCol="0"/>
            <a:lstStyle/>
            <a:p>
              <a:endParaRPr sz="1588"/>
            </a:p>
          </p:txBody>
        </p:sp>
        <p:sp>
          <p:nvSpPr>
            <p:cNvPr id="6" name="object 6"/>
            <p:cNvSpPr/>
            <p:nvPr/>
          </p:nvSpPr>
          <p:spPr>
            <a:xfrm>
              <a:off x="339852" y="5917691"/>
              <a:ext cx="2129155" cy="638810"/>
            </a:xfrm>
            <a:custGeom>
              <a:avLst/>
              <a:gdLst/>
              <a:ahLst/>
              <a:cxnLst/>
              <a:rect l="l" t="t" r="r" b="b"/>
              <a:pathLst>
                <a:path w="2129155" h="638809">
                  <a:moveTo>
                    <a:pt x="0" y="106679"/>
                  </a:moveTo>
                  <a:lnTo>
                    <a:pt x="8310" y="64936"/>
                  </a:lnTo>
                  <a:lnTo>
                    <a:pt x="31051" y="31051"/>
                  </a:lnTo>
                  <a:lnTo>
                    <a:pt x="64936" y="8310"/>
                  </a:lnTo>
                  <a:lnTo>
                    <a:pt x="106679" y="0"/>
                  </a:lnTo>
                  <a:lnTo>
                    <a:pt x="2022348" y="0"/>
                  </a:lnTo>
                  <a:lnTo>
                    <a:pt x="2063448" y="8310"/>
                  </a:lnTo>
                  <a:lnTo>
                    <a:pt x="2097405" y="31051"/>
                  </a:lnTo>
                  <a:lnTo>
                    <a:pt x="2120503" y="64936"/>
                  </a:lnTo>
                  <a:lnTo>
                    <a:pt x="2129028" y="106679"/>
                  </a:lnTo>
                  <a:lnTo>
                    <a:pt x="2129028" y="531875"/>
                  </a:lnTo>
                  <a:lnTo>
                    <a:pt x="2120503" y="573619"/>
                  </a:lnTo>
                  <a:lnTo>
                    <a:pt x="2097405" y="607504"/>
                  </a:lnTo>
                  <a:lnTo>
                    <a:pt x="2063448" y="630245"/>
                  </a:lnTo>
                  <a:lnTo>
                    <a:pt x="2022348" y="638555"/>
                  </a:lnTo>
                  <a:lnTo>
                    <a:pt x="106679" y="638555"/>
                  </a:lnTo>
                  <a:lnTo>
                    <a:pt x="64936" y="630245"/>
                  </a:lnTo>
                  <a:lnTo>
                    <a:pt x="31051" y="607504"/>
                  </a:lnTo>
                  <a:lnTo>
                    <a:pt x="8310"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7" name="object 7"/>
          <p:cNvSpPr txBox="1"/>
          <p:nvPr/>
        </p:nvSpPr>
        <p:spPr>
          <a:xfrm>
            <a:off x="2593911" y="5381113"/>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8" name="object 8"/>
          <p:cNvGrpSpPr/>
          <p:nvPr/>
        </p:nvGrpSpPr>
        <p:grpSpPr>
          <a:xfrm>
            <a:off x="4827269" y="5216786"/>
            <a:ext cx="1888191" cy="573181"/>
            <a:chOff x="3591305" y="5912357"/>
            <a:chExt cx="2139950" cy="649605"/>
          </a:xfrm>
        </p:grpSpPr>
        <p:sp>
          <p:nvSpPr>
            <p:cNvPr id="9" name="object 9"/>
            <p:cNvSpPr/>
            <p:nvPr/>
          </p:nvSpPr>
          <p:spPr>
            <a:xfrm>
              <a:off x="3596639" y="5917691"/>
              <a:ext cx="2129155" cy="638810"/>
            </a:xfrm>
            <a:custGeom>
              <a:avLst/>
              <a:gdLst/>
              <a:ahLst/>
              <a:cxnLst/>
              <a:rect l="l" t="t" r="r" b="b"/>
              <a:pathLst>
                <a:path w="2129154" h="638809">
                  <a:moveTo>
                    <a:pt x="2022348" y="638555"/>
                  </a:moveTo>
                  <a:lnTo>
                    <a:pt x="106679" y="638555"/>
                  </a:lnTo>
                  <a:lnTo>
                    <a:pt x="65579" y="630245"/>
                  </a:lnTo>
                  <a:lnTo>
                    <a:pt x="31622" y="607504"/>
                  </a:lnTo>
                  <a:lnTo>
                    <a:pt x="8524" y="573619"/>
                  </a:lnTo>
                  <a:lnTo>
                    <a:pt x="0" y="531875"/>
                  </a:lnTo>
                  <a:lnTo>
                    <a:pt x="0" y="106679"/>
                  </a:ln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close/>
                </a:path>
              </a:pathLst>
            </a:custGeom>
            <a:solidFill>
              <a:srgbClr val="4472C3"/>
            </a:solidFill>
          </p:spPr>
          <p:txBody>
            <a:bodyPr wrap="square" lIns="0" tIns="0" rIns="0" bIns="0" rtlCol="0"/>
            <a:lstStyle/>
            <a:p>
              <a:endParaRPr sz="1588"/>
            </a:p>
          </p:txBody>
        </p:sp>
        <p:sp>
          <p:nvSpPr>
            <p:cNvPr id="10" name="object 10"/>
            <p:cNvSpPr/>
            <p:nvPr/>
          </p:nvSpPr>
          <p:spPr>
            <a:xfrm>
              <a:off x="3596639" y="5917691"/>
              <a:ext cx="2129155" cy="638810"/>
            </a:xfrm>
            <a:custGeom>
              <a:avLst/>
              <a:gdLst/>
              <a:ahLst/>
              <a:cxnLst/>
              <a:rect l="l" t="t" r="r" b="b"/>
              <a:pathLst>
                <a:path w="2129154" h="638809">
                  <a:moveTo>
                    <a:pt x="0" y="106679"/>
                  </a:move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lnTo>
                    <a:pt x="106679" y="638555"/>
                  </a:lnTo>
                  <a:lnTo>
                    <a:pt x="65579" y="630245"/>
                  </a:lnTo>
                  <a:lnTo>
                    <a:pt x="31622" y="607504"/>
                  </a:lnTo>
                  <a:lnTo>
                    <a:pt x="8524"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11" name="object 11"/>
          <p:cNvSpPr txBox="1"/>
          <p:nvPr/>
        </p:nvSpPr>
        <p:spPr>
          <a:xfrm>
            <a:off x="5165007" y="5381113"/>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2" name="object 12"/>
          <p:cNvGrpSpPr/>
          <p:nvPr/>
        </p:nvGrpSpPr>
        <p:grpSpPr>
          <a:xfrm>
            <a:off x="7801759" y="5216786"/>
            <a:ext cx="1887071" cy="573181"/>
            <a:chOff x="6962394" y="5912357"/>
            <a:chExt cx="2138680" cy="649605"/>
          </a:xfrm>
        </p:grpSpPr>
        <p:sp>
          <p:nvSpPr>
            <p:cNvPr id="13" name="object 13"/>
            <p:cNvSpPr/>
            <p:nvPr/>
          </p:nvSpPr>
          <p:spPr>
            <a:xfrm>
              <a:off x="6967728" y="5917691"/>
              <a:ext cx="2127885" cy="638810"/>
            </a:xfrm>
            <a:custGeom>
              <a:avLst/>
              <a:gdLst/>
              <a:ahLst/>
              <a:cxnLst/>
              <a:rect l="l" t="t" r="r" b="b"/>
              <a:pathLst>
                <a:path w="2127884" h="638809">
                  <a:moveTo>
                    <a:pt x="2022348" y="638555"/>
                  </a:moveTo>
                  <a:lnTo>
                    <a:pt x="105155" y="638555"/>
                  </a:lnTo>
                  <a:lnTo>
                    <a:pt x="64293" y="630245"/>
                  </a:lnTo>
                  <a:lnTo>
                    <a:pt x="30860" y="607504"/>
                  </a:lnTo>
                  <a:lnTo>
                    <a:pt x="8286" y="573619"/>
                  </a:lnTo>
                  <a:lnTo>
                    <a:pt x="0" y="531875"/>
                  </a:lnTo>
                  <a:lnTo>
                    <a:pt x="0" y="106679"/>
                  </a:lnTo>
                  <a:lnTo>
                    <a:pt x="8286" y="64936"/>
                  </a:lnTo>
                  <a:lnTo>
                    <a:pt x="30860" y="31051"/>
                  </a:lnTo>
                  <a:lnTo>
                    <a:pt x="64293" y="8310"/>
                  </a:lnTo>
                  <a:lnTo>
                    <a:pt x="105155" y="0"/>
                  </a:lnTo>
                  <a:lnTo>
                    <a:pt x="2022348" y="0"/>
                  </a:lnTo>
                  <a:lnTo>
                    <a:pt x="2063210" y="8310"/>
                  </a:lnTo>
                  <a:lnTo>
                    <a:pt x="2096642" y="31051"/>
                  </a:lnTo>
                  <a:lnTo>
                    <a:pt x="2119217" y="64936"/>
                  </a:lnTo>
                  <a:lnTo>
                    <a:pt x="2127504" y="106679"/>
                  </a:lnTo>
                  <a:lnTo>
                    <a:pt x="2127504" y="531875"/>
                  </a:lnTo>
                  <a:lnTo>
                    <a:pt x="2119217" y="573619"/>
                  </a:lnTo>
                  <a:lnTo>
                    <a:pt x="2096642" y="607504"/>
                  </a:lnTo>
                  <a:lnTo>
                    <a:pt x="2063210" y="630245"/>
                  </a:lnTo>
                  <a:lnTo>
                    <a:pt x="2022348" y="638555"/>
                  </a:lnTo>
                  <a:close/>
                </a:path>
              </a:pathLst>
            </a:custGeom>
            <a:solidFill>
              <a:srgbClr val="4472C3"/>
            </a:solidFill>
          </p:spPr>
          <p:txBody>
            <a:bodyPr wrap="square" lIns="0" tIns="0" rIns="0" bIns="0" rtlCol="0"/>
            <a:lstStyle/>
            <a:p>
              <a:endParaRPr sz="1588"/>
            </a:p>
          </p:txBody>
        </p:sp>
        <p:sp>
          <p:nvSpPr>
            <p:cNvPr id="14" name="object 14"/>
            <p:cNvSpPr/>
            <p:nvPr/>
          </p:nvSpPr>
          <p:spPr>
            <a:xfrm>
              <a:off x="6967728" y="5917691"/>
              <a:ext cx="2127885" cy="638810"/>
            </a:xfrm>
            <a:custGeom>
              <a:avLst/>
              <a:gdLst/>
              <a:ahLst/>
              <a:cxnLst/>
              <a:rect l="l" t="t" r="r" b="b"/>
              <a:pathLst>
                <a:path w="2127884" h="638809">
                  <a:moveTo>
                    <a:pt x="0" y="106679"/>
                  </a:moveTo>
                  <a:lnTo>
                    <a:pt x="8286" y="64936"/>
                  </a:lnTo>
                  <a:lnTo>
                    <a:pt x="30860" y="31051"/>
                  </a:lnTo>
                  <a:lnTo>
                    <a:pt x="64293" y="8310"/>
                  </a:lnTo>
                  <a:lnTo>
                    <a:pt x="105155" y="0"/>
                  </a:lnTo>
                  <a:lnTo>
                    <a:pt x="2022348" y="0"/>
                  </a:lnTo>
                  <a:lnTo>
                    <a:pt x="2063210" y="8310"/>
                  </a:lnTo>
                  <a:lnTo>
                    <a:pt x="2096642" y="31051"/>
                  </a:lnTo>
                  <a:lnTo>
                    <a:pt x="2119217" y="64936"/>
                  </a:lnTo>
                  <a:lnTo>
                    <a:pt x="2127504" y="106679"/>
                  </a:lnTo>
                  <a:lnTo>
                    <a:pt x="2127504" y="531875"/>
                  </a:lnTo>
                  <a:lnTo>
                    <a:pt x="2119217" y="573619"/>
                  </a:lnTo>
                  <a:lnTo>
                    <a:pt x="2096642" y="607504"/>
                  </a:lnTo>
                  <a:lnTo>
                    <a:pt x="2063210" y="630245"/>
                  </a:lnTo>
                  <a:lnTo>
                    <a:pt x="2022348" y="638555"/>
                  </a:lnTo>
                  <a:lnTo>
                    <a:pt x="105155" y="638555"/>
                  </a:lnTo>
                  <a:lnTo>
                    <a:pt x="64293" y="630245"/>
                  </a:lnTo>
                  <a:lnTo>
                    <a:pt x="30860" y="607504"/>
                  </a:lnTo>
                  <a:lnTo>
                    <a:pt x="8286"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15" name="object 15"/>
          <p:cNvSpPr txBox="1"/>
          <p:nvPr/>
        </p:nvSpPr>
        <p:spPr>
          <a:xfrm>
            <a:off x="8424593" y="5381113"/>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710704" y="2251711"/>
          <a:ext cx="6729691" cy="2770655"/>
        </p:xfrm>
        <a:graphic>
          <a:graphicData uri="http://schemas.openxmlformats.org/drawingml/2006/table">
            <a:tbl>
              <a:tblPr firstRow="1" bandRow="1">
                <a:tableStyleId>{2D5ABB26-0587-4C30-8999-92F81FD0307C}</a:tableStyleId>
              </a:tblPr>
              <a:tblGrid>
                <a:gridCol w="2226609">
                  <a:extLst>
                    <a:ext uri="{9D8B030D-6E8A-4147-A177-3AD203B41FA5}">
                      <a16:colId xmlns:a16="http://schemas.microsoft.com/office/drawing/2014/main" val="20000"/>
                    </a:ext>
                  </a:extLst>
                </a:gridCol>
                <a:gridCol w="2260226">
                  <a:extLst>
                    <a:ext uri="{9D8B030D-6E8A-4147-A177-3AD203B41FA5}">
                      <a16:colId xmlns:a16="http://schemas.microsoft.com/office/drawing/2014/main" val="20001"/>
                    </a:ext>
                  </a:extLst>
                </a:gridCol>
                <a:gridCol w="2242856">
                  <a:extLst>
                    <a:ext uri="{9D8B030D-6E8A-4147-A177-3AD203B41FA5}">
                      <a16:colId xmlns:a16="http://schemas.microsoft.com/office/drawing/2014/main" val="20002"/>
                    </a:ext>
                  </a:extLst>
                </a:gridCol>
              </a:tblGrid>
              <a:tr h="509307">
                <a:tc>
                  <a:txBody>
                    <a:bodyPr/>
                    <a:lstStyle/>
                    <a:p>
                      <a:pPr marL="15240" algn="ctr">
                        <a:lnSpc>
                          <a:spcPct val="100000"/>
                        </a:lnSpc>
                        <a:spcBef>
                          <a:spcPts val="1170"/>
                        </a:spcBef>
                      </a:pPr>
                      <a:r>
                        <a:rPr sz="1500" b="1" dirty="0">
                          <a:solidFill>
                            <a:srgbClr val="FFFFFF"/>
                          </a:solidFill>
                          <a:latin typeface="Calibri"/>
                          <a:cs typeface="Calibri"/>
                        </a:rPr>
                        <a:t>Low</a:t>
                      </a:r>
                      <a:r>
                        <a:rPr sz="1500" b="1" spc="-35" dirty="0">
                          <a:solidFill>
                            <a:srgbClr val="FFFFFF"/>
                          </a:solidFill>
                          <a:latin typeface="Calibri"/>
                          <a:cs typeface="Calibri"/>
                        </a:rPr>
                        <a:t> </a:t>
                      </a:r>
                      <a:r>
                        <a:rPr sz="1500" b="1" spc="-20" dirty="0">
                          <a:solidFill>
                            <a:srgbClr val="FFFFFF"/>
                          </a:solidFill>
                          <a:latin typeface="Calibri"/>
                          <a:cs typeface="Calibri"/>
                        </a:rPr>
                        <a:t>Risk</a:t>
                      </a:r>
                      <a:endParaRPr sz="1500">
                        <a:latin typeface="Calibri"/>
                        <a:cs typeface="Calibri"/>
                      </a:endParaRPr>
                    </a:p>
                  </a:txBody>
                  <a:tcPr marL="0" marR="0" marT="131109" marB="0">
                    <a:lnL w="12700">
                      <a:solidFill>
                        <a:srgbClr val="FFFFFF"/>
                      </a:solidFill>
                      <a:prstDash val="solid"/>
                    </a:lnL>
                    <a:lnR w="57150">
                      <a:solidFill>
                        <a:srgbClr val="FF0000"/>
                      </a:solidFill>
                      <a:prstDash val="solid"/>
                    </a:lnR>
                    <a:lnT w="12700">
                      <a:solidFill>
                        <a:srgbClr val="FFFFFF"/>
                      </a:solidFill>
                      <a:prstDash val="solid"/>
                    </a:lnT>
                    <a:lnB w="12700">
                      <a:solidFill>
                        <a:srgbClr val="FFFFFF"/>
                      </a:solidFill>
                      <a:prstDash val="solid"/>
                    </a:lnB>
                    <a:solidFill>
                      <a:srgbClr val="003F85"/>
                    </a:solidFill>
                  </a:tcPr>
                </a:tc>
                <a:tc>
                  <a:txBody>
                    <a:bodyPr/>
                    <a:lstStyle/>
                    <a:p>
                      <a:pPr marL="13970" algn="ctr">
                        <a:lnSpc>
                          <a:spcPct val="100000"/>
                        </a:lnSpc>
                        <a:spcBef>
                          <a:spcPts val="185"/>
                        </a:spcBef>
                      </a:pPr>
                      <a:r>
                        <a:rPr sz="1500" b="1" dirty="0">
                          <a:solidFill>
                            <a:srgbClr val="FFFFFF"/>
                          </a:solidFill>
                          <a:latin typeface="Calibri"/>
                          <a:cs typeface="Calibri"/>
                        </a:rPr>
                        <a:t>Submassive</a:t>
                      </a:r>
                      <a:r>
                        <a:rPr sz="1500" b="1" spc="-45" dirty="0">
                          <a:solidFill>
                            <a:srgbClr val="FFFFFF"/>
                          </a:solidFill>
                          <a:latin typeface="Calibri"/>
                          <a:cs typeface="Calibri"/>
                        </a:rPr>
                        <a:t> </a:t>
                      </a:r>
                      <a:r>
                        <a:rPr sz="1500" spc="-25" dirty="0">
                          <a:solidFill>
                            <a:srgbClr val="FFFFFF"/>
                          </a:solidFill>
                          <a:latin typeface="Calibri"/>
                          <a:cs typeface="Calibri"/>
                        </a:rPr>
                        <a:t>or</a:t>
                      </a:r>
                      <a:endParaRPr sz="1500">
                        <a:latin typeface="Calibri"/>
                        <a:cs typeface="Calibri"/>
                      </a:endParaRPr>
                    </a:p>
                    <a:p>
                      <a:pPr marL="14604" algn="ctr">
                        <a:lnSpc>
                          <a:spcPct val="100000"/>
                        </a:lnSpc>
                      </a:pPr>
                      <a:r>
                        <a:rPr sz="1500" b="1" spc="-10" dirty="0">
                          <a:solidFill>
                            <a:srgbClr val="FFFFFF"/>
                          </a:solidFill>
                          <a:latin typeface="Calibri"/>
                          <a:cs typeface="Calibri"/>
                        </a:rPr>
                        <a:t>Intermediate</a:t>
                      </a:r>
                      <a:r>
                        <a:rPr sz="1500" b="1" spc="5" dirty="0">
                          <a:solidFill>
                            <a:srgbClr val="FFFFFF"/>
                          </a:solidFill>
                          <a:latin typeface="Calibri"/>
                          <a:cs typeface="Calibri"/>
                        </a:rPr>
                        <a:t> </a:t>
                      </a:r>
                      <a:r>
                        <a:rPr sz="1500" b="1" spc="-20" dirty="0">
                          <a:solidFill>
                            <a:srgbClr val="FFFFFF"/>
                          </a:solidFill>
                          <a:latin typeface="Calibri"/>
                          <a:cs typeface="Calibri"/>
                        </a:rPr>
                        <a:t>Risk</a:t>
                      </a:r>
                      <a:endParaRPr sz="1500">
                        <a:latin typeface="Calibri"/>
                        <a:cs typeface="Calibri"/>
                      </a:endParaRPr>
                    </a:p>
                  </a:txBody>
                  <a:tcPr marL="0" marR="0" marT="20731" marB="0">
                    <a:lnL w="57150">
                      <a:solidFill>
                        <a:srgbClr val="FF0000"/>
                      </a:solidFill>
                      <a:prstDash val="solid"/>
                    </a:lnL>
                    <a:lnR w="12700">
                      <a:solidFill>
                        <a:srgbClr val="FFFFFF"/>
                      </a:solidFill>
                      <a:prstDash val="solid"/>
                    </a:lnR>
                    <a:lnT w="57150">
                      <a:solidFill>
                        <a:srgbClr val="FF0000"/>
                      </a:solidFill>
                      <a:prstDash val="solid"/>
                    </a:lnT>
                    <a:lnB w="12700">
                      <a:solidFill>
                        <a:srgbClr val="FFFFFF"/>
                      </a:solidFill>
                      <a:prstDash val="solid"/>
                    </a:lnB>
                    <a:solidFill>
                      <a:srgbClr val="4472C3"/>
                    </a:solidFill>
                  </a:tcPr>
                </a:tc>
                <a:tc>
                  <a:txBody>
                    <a:bodyPr/>
                    <a:lstStyle/>
                    <a:p>
                      <a:pPr algn="ctr">
                        <a:lnSpc>
                          <a:spcPct val="100000"/>
                        </a:lnSpc>
                        <a:spcBef>
                          <a:spcPts val="185"/>
                        </a:spcBef>
                      </a:pPr>
                      <a:r>
                        <a:rPr sz="1500" b="1" dirty="0">
                          <a:solidFill>
                            <a:srgbClr val="FFFFFF"/>
                          </a:solidFill>
                          <a:latin typeface="Calibri"/>
                          <a:cs typeface="Calibri"/>
                        </a:rPr>
                        <a:t>Massive</a:t>
                      </a:r>
                      <a:r>
                        <a:rPr sz="1500" b="1" spc="-45" dirty="0">
                          <a:solidFill>
                            <a:srgbClr val="FFFFFF"/>
                          </a:solidFill>
                          <a:latin typeface="Calibri"/>
                          <a:cs typeface="Calibri"/>
                        </a:rPr>
                        <a:t> </a:t>
                      </a:r>
                      <a:r>
                        <a:rPr sz="1500" spc="-25" dirty="0">
                          <a:solidFill>
                            <a:srgbClr val="FFFFFF"/>
                          </a:solidFill>
                          <a:latin typeface="Calibri"/>
                          <a:cs typeface="Calibri"/>
                        </a:rPr>
                        <a:t>or</a:t>
                      </a:r>
                      <a:endParaRPr sz="1500">
                        <a:latin typeface="Calibri"/>
                        <a:cs typeface="Calibri"/>
                      </a:endParaRPr>
                    </a:p>
                    <a:p>
                      <a:pPr algn="ctr">
                        <a:lnSpc>
                          <a:spcPct val="100000"/>
                        </a:lnSpc>
                      </a:pPr>
                      <a:r>
                        <a:rPr sz="1500" b="1" dirty="0">
                          <a:solidFill>
                            <a:srgbClr val="FFFFFF"/>
                          </a:solidFill>
                          <a:latin typeface="Calibri"/>
                          <a:cs typeface="Calibri"/>
                        </a:rPr>
                        <a:t>High</a:t>
                      </a:r>
                      <a:r>
                        <a:rPr sz="1500" b="1" spc="-35" dirty="0">
                          <a:solidFill>
                            <a:srgbClr val="FFFFFF"/>
                          </a:solidFill>
                          <a:latin typeface="Calibri"/>
                          <a:cs typeface="Calibri"/>
                        </a:rPr>
                        <a:t> </a:t>
                      </a:r>
                      <a:r>
                        <a:rPr sz="1500" b="1" spc="-20" dirty="0">
                          <a:solidFill>
                            <a:srgbClr val="FFFFFF"/>
                          </a:solidFill>
                          <a:latin typeface="Calibri"/>
                          <a:cs typeface="Calibri"/>
                        </a:rPr>
                        <a:t>Risk</a:t>
                      </a:r>
                      <a:endParaRPr sz="1500">
                        <a:latin typeface="Calibri"/>
                        <a:cs typeface="Calibri"/>
                      </a:endParaRPr>
                    </a:p>
                  </a:txBody>
                  <a:tcPr marL="0" marR="0" marT="20731" marB="0">
                    <a:lnL w="12700">
                      <a:solidFill>
                        <a:srgbClr val="FFFFFF"/>
                      </a:solidFill>
                      <a:prstDash val="solid"/>
                    </a:lnL>
                    <a:lnR w="57150">
                      <a:solidFill>
                        <a:srgbClr val="FF0000"/>
                      </a:solidFill>
                      <a:prstDash val="solid"/>
                    </a:lnR>
                    <a:lnT w="57150">
                      <a:solidFill>
                        <a:srgbClr val="FF0000"/>
                      </a:solidFill>
                      <a:prstDash val="solid"/>
                    </a:lnT>
                    <a:lnB w="12700">
                      <a:solidFill>
                        <a:srgbClr val="FFFFFF"/>
                      </a:solidFill>
                      <a:prstDash val="solid"/>
                    </a:lnB>
                    <a:solidFill>
                      <a:srgbClr val="BF0000"/>
                    </a:solidFill>
                  </a:tcPr>
                </a:tc>
                <a:extLst>
                  <a:ext uri="{0D108BD9-81ED-4DB2-BD59-A6C34878D82A}">
                    <a16:rowId xmlns:a16="http://schemas.microsoft.com/office/drawing/2014/main" val="10000"/>
                  </a:ext>
                </a:extLst>
              </a:tr>
              <a:tr h="245969">
                <a:tc>
                  <a:txBody>
                    <a:bodyPr/>
                    <a:lstStyle/>
                    <a:p>
                      <a:pPr marL="219710" indent="-88900">
                        <a:lnSpc>
                          <a:spcPct val="100000"/>
                        </a:lnSpc>
                        <a:spcBef>
                          <a:spcPts val="229"/>
                        </a:spcBef>
                        <a:buFont typeface="Arial"/>
                        <a:buChar char="•"/>
                        <a:tabLst>
                          <a:tab pos="219710" algn="l"/>
                        </a:tabLst>
                      </a:pPr>
                      <a:r>
                        <a:rPr sz="1300" dirty="0">
                          <a:latin typeface="Calibri"/>
                          <a:cs typeface="Calibri"/>
                        </a:rPr>
                        <a:t>No</a:t>
                      </a:r>
                      <a:r>
                        <a:rPr sz="1300" spc="25" dirty="0">
                          <a:latin typeface="Calibri"/>
                          <a:cs typeface="Calibri"/>
                        </a:rPr>
                        <a:t> </a:t>
                      </a:r>
                      <a:r>
                        <a:rPr sz="1300" dirty="0">
                          <a:latin typeface="Calibri"/>
                          <a:cs typeface="Calibri"/>
                        </a:rPr>
                        <a:t>presentation</a:t>
                      </a:r>
                      <a:r>
                        <a:rPr sz="1300" spc="35" dirty="0">
                          <a:latin typeface="Calibri"/>
                          <a:cs typeface="Calibri"/>
                        </a:rPr>
                        <a:t> </a:t>
                      </a:r>
                      <a:r>
                        <a:rPr sz="1300" dirty="0">
                          <a:latin typeface="Calibri"/>
                          <a:cs typeface="Calibri"/>
                        </a:rPr>
                        <a:t>of</a:t>
                      </a:r>
                      <a:r>
                        <a:rPr sz="1300" spc="35" dirty="0">
                          <a:latin typeface="Calibri"/>
                          <a:cs typeface="Calibri"/>
                        </a:rPr>
                        <a:t> </a:t>
                      </a:r>
                      <a:r>
                        <a:rPr sz="1300" dirty="0">
                          <a:latin typeface="Calibri"/>
                          <a:cs typeface="Calibri"/>
                        </a:rPr>
                        <a:t>clinical</a:t>
                      </a:r>
                      <a:r>
                        <a:rPr sz="1300" spc="90" dirty="0">
                          <a:latin typeface="Calibri"/>
                          <a:cs typeface="Calibri"/>
                        </a:rPr>
                        <a:t> </a:t>
                      </a:r>
                      <a:r>
                        <a:rPr sz="1300" spc="-25" dirty="0">
                          <a:latin typeface="Calibri"/>
                          <a:cs typeface="Calibri"/>
                        </a:rPr>
                        <a:t>or</a:t>
                      </a:r>
                      <a:endParaRPr sz="1300">
                        <a:latin typeface="Calibri"/>
                        <a:cs typeface="Calibri"/>
                      </a:endParaRPr>
                    </a:p>
                  </a:txBody>
                  <a:tcPr marL="0" marR="0" marT="25773" marB="0">
                    <a:lnL w="12700">
                      <a:solidFill>
                        <a:srgbClr val="FFFFFF"/>
                      </a:solidFill>
                      <a:prstDash val="solid"/>
                    </a:lnL>
                    <a:lnR w="57150">
                      <a:solidFill>
                        <a:srgbClr val="FF0000"/>
                      </a:solidFill>
                      <a:prstDash val="solid"/>
                    </a:lnR>
                    <a:lnT w="12700">
                      <a:solidFill>
                        <a:srgbClr val="FFFFFF"/>
                      </a:solidFill>
                      <a:prstDash val="solid"/>
                    </a:lnT>
                    <a:solidFill>
                      <a:srgbClr val="F2F2F2"/>
                    </a:solidFill>
                  </a:tcPr>
                </a:tc>
                <a:tc>
                  <a:txBody>
                    <a:bodyPr/>
                    <a:lstStyle/>
                    <a:p>
                      <a:pPr marL="238125" indent="-145415">
                        <a:lnSpc>
                          <a:spcPct val="100000"/>
                        </a:lnSpc>
                        <a:spcBef>
                          <a:spcPts val="229"/>
                        </a:spcBef>
                        <a:buFont typeface="Arial"/>
                        <a:buChar char="•"/>
                        <a:tabLst>
                          <a:tab pos="238125" algn="l"/>
                        </a:tabLst>
                      </a:pPr>
                      <a:r>
                        <a:rPr sz="1300" dirty="0">
                          <a:latin typeface="Calibri"/>
                          <a:cs typeface="Calibri"/>
                        </a:rPr>
                        <a:t>RV</a:t>
                      </a:r>
                      <a:r>
                        <a:rPr sz="1300" spc="15" dirty="0">
                          <a:latin typeface="Calibri"/>
                          <a:cs typeface="Calibri"/>
                        </a:rPr>
                        <a:t> </a:t>
                      </a:r>
                      <a:r>
                        <a:rPr sz="1300" dirty="0">
                          <a:latin typeface="Calibri"/>
                          <a:cs typeface="Calibri"/>
                        </a:rPr>
                        <a:t>strain</a:t>
                      </a:r>
                      <a:r>
                        <a:rPr sz="1300" spc="5" dirty="0">
                          <a:latin typeface="Calibri"/>
                          <a:cs typeface="Calibri"/>
                        </a:rPr>
                        <a:t> </a:t>
                      </a:r>
                      <a:r>
                        <a:rPr sz="1300" spc="-10" dirty="0">
                          <a:latin typeface="Calibri"/>
                          <a:cs typeface="Calibri"/>
                        </a:rPr>
                        <a:t>without</a:t>
                      </a:r>
                      <a:endParaRPr sz="1300">
                        <a:latin typeface="Calibri"/>
                        <a:cs typeface="Calibri"/>
                      </a:endParaRPr>
                    </a:p>
                  </a:txBody>
                  <a:tcPr marL="0" marR="0" marT="25773" marB="0">
                    <a:lnL w="57150">
                      <a:solidFill>
                        <a:srgbClr val="FF0000"/>
                      </a:solidFill>
                      <a:prstDash val="solid"/>
                    </a:lnL>
                    <a:lnR w="12700">
                      <a:solidFill>
                        <a:srgbClr val="FFFFFF"/>
                      </a:solidFill>
                      <a:prstDash val="solid"/>
                    </a:lnR>
                    <a:lnT w="12700">
                      <a:solidFill>
                        <a:srgbClr val="FFFFFF"/>
                      </a:solidFill>
                      <a:prstDash val="solid"/>
                    </a:lnT>
                    <a:solidFill>
                      <a:srgbClr val="F2F2F2"/>
                    </a:solidFill>
                  </a:tcPr>
                </a:tc>
                <a:tc rowSpan="8">
                  <a:txBody>
                    <a:bodyPr/>
                    <a:lstStyle/>
                    <a:p>
                      <a:pPr marL="219710" indent="-145415">
                        <a:lnSpc>
                          <a:spcPct val="100000"/>
                        </a:lnSpc>
                        <a:spcBef>
                          <a:spcPts val="229"/>
                        </a:spcBef>
                        <a:buFont typeface="Arial"/>
                        <a:buChar char="•"/>
                        <a:tabLst>
                          <a:tab pos="219710" algn="l"/>
                        </a:tabLst>
                      </a:pPr>
                      <a:r>
                        <a:rPr sz="1300" dirty="0">
                          <a:latin typeface="Calibri"/>
                          <a:cs typeface="Calibri"/>
                        </a:rPr>
                        <a:t>Hypotension</a:t>
                      </a:r>
                      <a:r>
                        <a:rPr sz="1300" spc="85" dirty="0">
                          <a:latin typeface="Calibri"/>
                          <a:cs typeface="Calibri"/>
                        </a:rPr>
                        <a:t> </a:t>
                      </a:r>
                      <a:r>
                        <a:rPr sz="1300" dirty="0">
                          <a:latin typeface="Calibri"/>
                          <a:cs typeface="Calibri"/>
                        </a:rPr>
                        <a:t>defined</a:t>
                      </a:r>
                      <a:r>
                        <a:rPr sz="1300" spc="125" dirty="0">
                          <a:latin typeface="Calibri"/>
                          <a:cs typeface="Calibri"/>
                        </a:rPr>
                        <a:t> </a:t>
                      </a:r>
                      <a:r>
                        <a:rPr sz="1300" spc="-25" dirty="0">
                          <a:latin typeface="Calibri"/>
                          <a:cs typeface="Calibri"/>
                        </a:rPr>
                        <a:t>as:</a:t>
                      </a:r>
                      <a:endParaRPr sz="1300">
                        <a:latin typeface="Calibri"/>
                        <a:cs typeface="Calibri"/>
                      </a:endParaRPr>
                    </a:p>
                    <a:p>
                      <a:pPr>
                        <a:lnSpc>
                          <a:spcPct val="100000"/>
                        </a:lnSpc>
                        <a:spcBef>
                          <a:spcPts val="125"/>
                        </a:spcBef>
                        <a:buFont typeface="Arial"/>
                        <a:buChar char="•"/>
                      </a:pPr>
                      <a:endParaRPr sz="1300">
                        <a:latin typeface="Times New Roman"/>
                        <a:cs typeface="Times New Roman"/>
                      </a:endParaRPr>
                    </a:p>
                    <a:p>
                      <a:pPr marL="598805" marR="83185" lvl="1" indent="-146685">
                        <a:lnSpc>
                          <a:spcPct val="101600"/>
                        </a:lnSpc>
                        <a:buFont typeface="Arial"/>
                        <a:buChar char="•"/>
                        <a:tabLst>
                          <a:tab pos="598805" algn="l"/>
                        </a:tabLst>
                      </a:pPr>
                      <a:r>
                        <a:rPr sz="1100" dirty="0">
                          <a:solidFill>
                            <a:srgbClr val="262626"/>
                          </a:solidFill>
                          <a:latin typeface="Calibri"/>
                          <a:cs typeface="Calibri"/>
                        </a:rPr>
                        <a:t>Systolic</a:t>
                      </a:r>
                      <a:r>
                        <a:rPr sz="1100" spc="-25" dirty="0">
                          <a:solidFill>
                            <a:srgbClr val="262626"/>
                          </a:solidFill>
                          <a:latin typeface="Calibri"/>
                          <a:cs typeface="Calibri"/>
                        </a:rPr>
                        <a:t> </a:t>
                      </a:r>
                      <a:r>
                        <a:rPr sz="1100" dirty="0">
                          <a:solidFill>
                            <a:srgbClr val="262626"/>
                          </a:solidFill>
                          <a:latin typeface="Calibri"/>
                          <a:cs typeface="Calibri"/>
                        </a:rPr>
                        <a:t>blood</a:t>
                      </a:r>
                      <a:r>
                        <a:rPr sz="1100" spc="-10" dirty="0">
                          <a:solidFill>
                            <a:srgbClr val="262626"/>
                          </a:solidFill>
                          <a:latin typeface="Calibri"/>
                          <a:cs typeface="Calibri"/>
                        </a:rPr>
                        <a:t> </a:t>
                      </a:r>
                      <a:r>
                        <a:rPr sz="1100" dirty="0">
                          <a:solidFill>
                            <a:srgbClr val="262626"/>
                          </a:solidFill>
                          <a:latin typeface="Calibri"/>
                          <a:cs typeface="Calibri"/>
                        </a:rPr>
                        <a:t>pressure</a:t>
                      </a:r>
                      <a:r>
                        <a:rPr sz="1100" spc="-5" dirty="0">
                          <a:solidFill>
                            <a:srgbClr val="262626"/>
                          </a:solidFill>
                          <a:latin typeface="Calibri"/>
                          <a:cs typeface="Calibri"/>
                        </a:rPr>
                        <a:t> </a:t>
                      </a:r>
                      <a:r>
                        <a:rPr sz="1100" spc="-25" dirty="0">
                          <a:solidFill>
                            <a:srgbClr val="262626"/>
                          </a:solidFill>
                          <a:latin typeface="Calibri"/>
                          <a:cs typeface="Calibri"/>
                        </a:rPr>
                        <a:t>&lt;90 </a:t>
                      </a:r>
                      <a:r>
                        <a:rPr sz="1100" spc="-20" dirty="0">
                          <a:solidFill>
                            <a:srgbClr val="262626"/>
                          </a:solidFill>
                          <a:latin typeface="Calibri"/>
                          <a:cs typeface="Calibri"/>
                        </a:rPr>
                        <a:t>mmHg</a:t>
                      </a:r>
                      <a:endParaRPr sz="1100">
                        <a:latin typeface="Calibri"/>
                        <a:cs typeface="Calibri"/>
                      </a:endParaRPr>
                    </a:p>
                    <a:p>
                      <a:pPr marL="598805" marR="406400" lvl="1" indent="-146685">
                        <a:lnSpc>
                          <a:spcPts val="1580"/>
                        </a:lnSpc>
                        <a:spcBef>
                          <a:spcPts val="60"/>
                        </a:spcBef>
                        <a:buFont typeface="Arial"/>
                        <a:buChar char="•"/>
                        <a:tabLst>
                          <a:tab pos="598805" algn="l"/>
                        </a:tabLst>
                      </a:pPr>
                      <a:r>
                        <a:rPr sz="1100" dirty="0">
                          <a:solidFill>
                            <a:srgbClr val="262626"/>
                          </a:solidFill>
                          <a:latin typeface="Calibri"/>
                          <a:cs typeface="Calibri"/>
                        </a:rPr>
                        <a:t>Drop</a:t>
                      </a:r>
                      <a:r>
                        <a:rPr sz="1100" spc="30" dirty="0">
                          <a:solidFill>
                            <a:srgbClr val="262626"/>
                          </a:solidFill>
                          <a:latin typeface="Calibri"/>
                          <a:cs typeface="Calibri"/>
                        </a:rPr>
                        <a:t> </a:t>
                      </a:r>
                      <a:r>
                        <a:rPr sz="1100" dirty="0">
                          <a:solidFill>
                            <a:srgbClr val="262626"/>
                          </a:solidFill>
                          <a:latin typeface="Calibri"/>
                          <a:cs typeface="Calibri"/>
                        </a:rPr>
                        <a:t>of</a:t>
                      </a:r>
                      <a:r>
                        <a:rPr sz="1100" spc="20" dirty="0">
                          <a:solidFill>
                            <a:srgbClr val="262626"/>
                          </a:solidFill>
                          <a:latin typeface="Calibri"/>
                          <a:cs typeface="Calibri"/>
                        </a:rPr>
                        <a:t> </a:t>
                      </a:r>
                      <a:r>
                        <a:rPr sz="1100" dirty="0">
                          <a:solidFill>
                            <a:srgbClr val="262626"/>
                          </a:solidFill>
                          <a:latin typeface="Calibri"/>
                          <a:cs typeface="Calibri"/>
                        </a:rPr>
                        <a:t>&gt;40</a:t>
                      </a:r>
                      <a:r>
                        <a:rPr sz="1100" spc="10" dirty="0">
                          <a:solidFill>
                            <a:srgbClr val="262626"/>
                          </a:solidFill>
                          <a:latin typeface="Calibri"/>
                          <a:cs typeface="Calibri"/>
                        </a:rPr>
                        <a:t> </a:t>
                      </a:r>
                      <a:r>
                        <a:rPr sz="1100" dirty="0">
                          <a:solidFill>
                            <a:srgbClr val="262626"/>
                          </a:solidFill>
                          <a:latin typeface="Calibri"/>
                          <a:cs typeface="Calibri"/>
                        </a:rPr>
                        <a:t>mmHg </a:t>
                      </a:r>
                      <a:r>
                        <a:rPr sz="1100" spc="-25" dirty="0">
                          <a:solidFill>
                            <a:srgbClr val="262626"/>
                          </a:solidFill>
                          <a:latin typeface="Calibri"/>
                          <a:cs typeface="Calibri"/>
                        </a:rPr>
                        <a:t>for </a:t>
                      </a:r>
                      <a:r>
                        <a:rPr sz="1100" dirty="0">
                          <a:solidFill>
                            <a:srgbClr val="262626"/>
                          </a:solidFill>
                          <a:latin typeface="Calibri"/>
                          <a:cs typeface="Calibri"/>
                        </a:rPr>
                        <a:t>at</a:t>
                      </a:r>
                      <a:r>
                        <a:rPr sz="1100" spc="-5" dirty="0">
                          <a:solidFill>
                            <a:srgbClr val="262626"/>
                          </a:solidFill>
                          <a:latin typeface="Calibri"/>
                          <a:cs typeface="Calibri"/>
                        </a:rPr>
                        <a:t> </a:t>
                      </a:r>
                      <a:r>
                        <a:rPr sz="1100" dirty="0">
                          <a:solidFill>
                            <a:srgbClr val="262626"/>
                          </a:solidFill>
                          <a:latin typeface="Calibri"/>
                          <a:cs typeface="Calibri"/>
                        </a:rPr>
                        <a:t>least</a:t>
                      </a:r>
                      <a:r>
                        <a:rPr sz="1100" spc="-10" dirty="0">
                          <a:solidFill>
                            <a:srgbClr val="262626"/>
                          </a:solidFill>
                          <a:latin typeface="Calibri"/>
                          <a:cs typeface="Calibri"/>
                        </a:rPr>
                        <a:t> </a:t>
                      </a:r>
                      <a:r>
                        <a:rPr sz="1100" dirty="0">
                          <a:solidFill>
                            <a:srgbClr val="262626"/>
                          </a:solidFill>
                          <a:latin typeface="Calibri"/>
                          <a:cs typeface="Calibri"/>
                        </a:rPr>
                        <a:t>15</a:t>
                      </a:r>
                      <a:r>
                        <a:rPr sz="1100" spc="5" dirty="0">
                          <a:solidFill>
                            <a:srgbClr val="262626"/>
                          </a:solidFill>
                          <a:latin typeface="Calibri"/>
                          <a:cs typeface="Calibri"/>
                        </a:rPr>
                        <a:t> </a:t>
                      </a:r>
                      <a:r>
                        <a:rPr sz="1100" spc="-10" dirty="0">
                          <a:solidFill>
                            <a:srgbClr val="262626"/>
                          </a:solidFill>
                          <a:latin typeface="Calibri"/>
                          <a:cs typeface="Calibri"/>
                        </a:rPr>
                        <a:t>minutes</a:t>
                      </a:r>
                      <a:endParaRPr sz="1100">
                        <a:latin typeface="Calibri"/>
                        <a:cs typeface="Calibri"/>
                      </a:endParaRPr>
                    </a:p>
                    <a:p>
                      <a:pPr lvl="1">
                        <a:lnSpc>
                          <a:spcPct val="100000"/>
                        </a:lnSpc>
                        <a:spcBef>
                          <a:spcPts val="254"/>
                        </a:spcBef>
                        <a:buClr>
                          <a:srgbClr val="262626"/>
                        </a:buClr>
                        <a:buFont typeface="Arial"/>
                        <a:buChar char="•"/>
                      </a:pPr>
                      <a:endParaRPr sz="1100">
                        <a:latin typeface="Times New Roman"/>
                        <a:cs typeface="Times New Roman"/>
                      </a:endParaRPr>
                    </a:p>
                    <a:p>
                      <a:pPr marL="219710" indent="-145415">
                        <a:lnSpc>
                          <a:spcPct val="100000"/>
                        </a:lnSpc>
                        <a:spcBef>
                          <a:spcPts val="5"/>
                        </a:spcBef>
                        <a:buFont typeface="Arial"/>
                        <a:buChar char="•"/>
                        <a:tabLst>
                          <a:tab pos="219710" algn="l"/>
                        </a:tabLst>
                      </a:pPr>
                      <a:r>
                        <a:rPr sz="1300" dirty="0">
                          <a:latin typeface="Calibri"/>
                          <a:cs typeface="Calibri"/>
                        </a:rPr>
                        <a:t>Need</a:t>
                      </a:r>
                      <a:r>
                        <a:rPr sz="1300" spc="30" dirty="0">
                          <a:latin typeface="Calibri"/>
                          <a:cs typeface="Calibri"/>
                        </a:rPr>
                        <a:t> </a:t>
                      </a:r>
                      <a:r>
                        <a:rPr sz="1300" dirty="0">
                          <a:latin typeface="Calibri"/>
                          <a:cs typeface="Calibri"/>
                        </a:rPr>
                        <a:t>for</a:t>
                      </a:r>
                      <a:r>
                        <a:rPr sz="1300" spc="45" dirty="0">
                          <a:latin typeface="Calibri"/>
                          <a:cs typeface="Calibri"/>
                        </a:rPr>
                        <a:t> </a:t>
                      </a:r>
                      <a:r>
                        <a:rPr sz="1300" spc="-10" dirty="0">
                          <a:latin typeface="Calibri"/>
                          <a:cs typeface="Calibri"/>
                        </a:rPr>
                        <a:t>vasopressor</a:t>
                      </a:r>
                      <a:endParaRPr sz="1300">
                        <a:latin typeface="Calibri"/>
                        <a:cs typeface="Calibri"/>
                      </a:endParaRPr>
                    </a:p>
                  </a:txBody>
                  <a:tcPr marL="0" marR="0" marT="25773"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1"/>
                  </a:ext>
                </a:extLst>
              </a:tr>
              <a:tr h="285750">
                <a:tc>
                  <a:txBody>
                    <a:bodyPr/>
                    <a:lstStyle/>
                    <a:p>
                      <a:pPr marL="220979">
                        <a:lnSpc>
                          <a:spcPts val="1550"/>
                        </a:lnSpc>
                      </a:pPr>
                      <a:r>
                        <a:rPr sz="1300" dirty="0">
                          <a:latin typeface="Calibri"/>
                          <a:cs typeface="Calibri"/>
                        </a:rPr>
                        <a:t>hemodynamic</a:t>
                      </a:r>
                      <a:r>
                        <a:rPr sz="1300" spc="140" dirty="0">
                          <a:latin typeface="Calibri"/>
                          <a:cs typeface="Calibri"/>
                        </a:rPr>
                        <a:t> </a:t>
                      </a:r>
                      <a:r>
                        <a:rPr sz="1300" spc="-20" dirty="0">
                          <a:latin typeface="Calibri"/>
                          <a:cs typeface="Calibri"/>
                        </a:rPr>
                        <a:t>signs</a:t>
                      </a:r>
                      <a:endParaRPr sz="1300">
                        <a:latin typeface="Calibri"/>
                        <a:cs typeface="Calibri"/>
                      </a:endParaRPr>
                    </a:p>
                  </a:txBody>
                  <a:tcPr marL="0" marR="0" marT="0" marB="0">
                    <a:lnL w="12700">
                      <a:solidFill>
                        <a:srgbClr val="FFFFFF"/>
                      </a:solidFill>
                      <a:prstDash val="solid"/>
                    </a:lnL>
                    <a:lnR w="57150">
                      <a:solidFill>
                        <a:srgbClr val="FF0000"/>
                      </a:solidFill>
                      <a:prstDash val="solid"/>
                    </a:lnR>
                    <a:solidFill>
                      <a:srgbClr val="F2F2F2"/>
                    </a:solidFill>
                  </a:tcPr>
                </a:tc>
                <a:tc>
                  <a:txBody>
                    <a:bodyPr/>
                    <a:lstStyle/>
                    <a:p>
                      <a:pPr marL="238760">
                        <a:lnSpc>
                          <a:spcPts val="1550"/>
                        </a:lnSpc>
                      </a:pPr>
                      <a:r>
                        <a:rPr sz="1300" spc="-10" dirty="0">
                          <a:latin typeface="Calibri"/>
                          <a:cs typeface="Calibri"/>
                        </a:rPr>
                        <a:t>hypotension</a:t>
                      </a:r>
                      <a:endParaRPr sz="1300">
                        <a:latin typeface="Calibri"/>
                        <a:cs typeface="Calibri"/>
                      </a:endParaRPr>
                    </a:p>
                  </a:txBody>
                  <a:tcPr marL="0" marR="0" marT="0"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2"/>
                  </a:ext>
                </a:extLst>
              </a:tr>
              <a:tr h="312644">
                <a:tc>
                  <a:txBody>
                    <a:bodyPr/>
                    <a:lstStyle/>
                    <a:p>
                      <a:pPr marL="219710" indent="-88900">
                        <a:lnSpc>
                          <a:spcPct val="100000"/>
                        </a:lnSpc>
                        <a:spcBef>
                          <a:spcPts val="820"/>
                        </a:spcBef>
                        <a:buFont typeface="Arial"/>
                        <a:buChar char="•"/>
                        <a:tabLst>
                          <a:tab pos="219710" algn="l"/>
                        </a:tabLst>
                      </a:pPr>
                      <a:r>
                        <a:rPr sz="1300" dirty="0">
                          <a:latin typeface="Calibri"/>
                          <a:cs typeface="Calibri"/>
                        </a:rPr>
                        <a:t>Little</a:t>
                      </a:r>
                      <a:r>
                        <a:rPr sz="1300" spc="30" dirty="0">
                          <a:latin typeface="Calibri"/>
                          <a:cs typeface="Calibri"/>
                        </a:rPr>
                        <a:t> </a:t>
                      </a:r>
                      <a:r>
                        <a:rPr sz="1300" dirty="0">
                          <a:latin typeface="Calibri"/>
                          <a:cs typeface="Calibri"/>
                        </a:rPr>
                        <a:t>to</a:t>
                      </a:r>
                      <a:r>
                        <a:rPr sz="1300" spc="15" dirty="0">
                          <a:latin typeface="Calibri"/>
                          <a:cs typeface="Calibri"/>
                        </a:rPr>
                        <a:t> </a:t>
                      </a:r>
                      <a:r>
                        <a:rPr sz="1300" dirty="0">
                          <a:latin typeface="Calibri"/>
                          <a:cs typeface="Calibri"/>
                        </a:rPr>
                        <a:t>no</a:t>
                      </a:r>
                      <a:r>
                        <a:rPr sz="1300" spc="30" dirty="0">
                          <a:latin typeface="Calibri"/>
                          <a:cs typeface="Calibri"/>
                        </a:rPr>
                        <a:t> </a:t>
                      </a:r>
                      <a:r>
                        <a:rPr sz="1300" spc="-20" dirty="0">
                          <a:latin typeface="Calibri"/>
                          <a:cs typeface="Calibri"/>
                        </a:rPr>
                        <a:t>right</a:t>
                      </a:r>
                      <a:endParaRPr sz="1300">
                        <a:latin typeface="Calibri"/>
                        <a:cs typeface="Calibri"/>
                      </a:endParaRPr>
                    </a:p>
                  </a:txBody>
                  <a:tcPr marL="0" marR="0" marT="91888" marB="0">
                    <a:lnL w="12700">
                      <a:solidFill>
                        <a:srgbClr val="FFFFFF"/>
                      </a:solidFill>
                      <a:prstDash val="solid"/>
                    </a:lnL>
                    <a:lnR w="57150">
                      <a:solidFill>
                        <a:srgbClr val="FF0000"/>
                      </a:solidFill>
                      <a:prstDash val="solid"/>
                    </a:lnR>
                    <a:solidFill>
                      <a:srgbClr val="F2F2F2"/>
                    </a:solidFill>
                  </a:tcPr>
                </a:tc>
                <a:tc>
                  <a:txBody>
                    <a:bodyPr/>
                    <a:lstStyle/>
                    <a:p>
                      <a:pPr marL="238125" indent="-145415">
                        <a:lnSpc>
                          <a:spcPct val="100000"/>
                        </a:lnSpc>
                        <a:spcBef>
                          <a:spcPts val="820"/>
                        </a:spcBef>
                        <a:buFont typeface="Arial"/>
                        <a:buChar char="•"/>
                        <a:tabLst>
                          <a:tab pos="238125" algn="l"/>
                        </a:tabLst>
                      </a:pPr>
                      <a:r>
                        <a:rPr sz="1300" dirty="0">
                          <a:latin typeface="Calibri"/>
                          <a:cs typeface="Calibri"/>
                        </a:rPr>
                        <a:t>RV/Left</a:t>
                      </a:r>
                      <a:r>
                        <a:rPr sz="1300" spc="-5" dirty="0">
                          <a:latin typeface="Calibri"/>
                          <a:cs typeface="Calibri"/>
                        </a:rPr>
                        <a:t> </a:t>
                      </a:r>
                      <a:r>
                        <a:rPr sz="1300" dirty="0">
                          <a:latin typeface="Calibri"/>
                          <a:cs typeface="Calibri"/>
                        </a:rPr>
                        <a:t>ventricular</a:t>
                      </a:r>
                      <a:r>
                        <a:rPr sz="1300" spc="10" dirty="0">
                          <a:latin typeface="Calibri"/>
                          <a:cs typeface="Calibri"/>
                        </a:rPr>
                        <a:t> </a:t>
                      </a:r>
                      <a:r>
                        <a:rPr sz="1300" dirty="0">
                          <a:latin typeface="Calibri"/>
                          <a:cs typeface="Calibri"/>
                        </a:rPr>
                        <a:t>(LV)</a:t>
                      </a:r>
                      <a:r>
                        <a:rPr sz="1300" spc="10" dirty="0">
                          <a:latin typeface="Calibri"/>
                          <a:cs typeface="Calibri"/>
                        </a:rPr>
                        <a:t> </a:t>
                      </a:r>
                      <a:r>
                        <a:rPr sz="1300" spc="-20" dirty="0">
                          <a:latin typeface="Calibri"/>
                          <a:cs typeface="Calibri"/>
                        </a:rPr>
                        <a:t>ratio</a:t>
                      </a:r>
                      <a:endParaRPr sz="1300">
                        <a:latin typeface="Calibri"/>
                        <a:cs typeface="Calibri"/>
                      </a:endParaRPr>
                    </a:p>
                  </a:txBody>
                  <a:tcPr marL="0" marR="0" marT="91888"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3"/>
                  </a:ext>
                </a:extLst>
              </a:tr>
              <a:tr h="286871">
                <a:tc>
                  <a:txBody>
                    <a:bodyPr/>
                    <a:lstStyle/>
                    <a:p>
                      <a:pPr marL="220979">
                        <a:lnSpc>
                          <a:spcPts val="1555"/>
                        </a:lnSpc>
                      </a:pPr>
                      <a:r>
                        <a:rPr sz="1300" dirty="0">
                          <a:latin typeface="Calibri"/>
                          <a:cs typeface="Calibri"/>
                        </a:rPr>
                        <a:t>ventricular</a:t>
                      </a:r>
                      <a:r>
                        <a:rPr sz="1300" spc="60" dirty="0">
                          <a:latin typeface="Calibri"/>
                          <a:cs typeface="Calibri"/>
                        </a:rPr>
                        <a:t> </a:t>
                      </a:r>
                      <a:r>
                        <a:rPr sz="1300" dirty="0">
                          <a:latin typeface="Calibri"/>
                          <a:cs typeface="Calibri"/>
                        </a:rPr>
                        <a:t>(RV)</a:t>
                      </a:r>
                      <a:r>
                        <a:rPr sz="1300" spc="65" dirty="0">
                          <a:latin typeface="Calibri"/>
                          <a:cs typeface="Calibri"/>
                        </a:rPr>
                        <a:t> </a:t>
                      </a:r>
                      <a:r>
                        <a:rPr sz="1300" spc="-10" dirty="0">
                          <a:latin typeface="Calibri"/>
                          <a:cs typeface="Calibri"/>
                        </a:rPr>
                        <a:t>dysfunction</a:t>
                      </a:r>
                      <a:endParaRPr sz="1300">
                        <a:latin typeface="Calibri"/>
                        <a:cs typeface="Calibri"/>
                      </a:endParaRPr>
                    </a:p>
                  </a:txBody>
                  <a:tcPr marL="0" marR="0" marT="0" marB="0">
                    <a:lnL w="12700">
                      <a:solidFill>
                        <a:srgbClr val="FFFFFF"/>
                      </a:solidFill>
                      <a:prstDash val="solid"/>
                    </a:lnL>
                    <a:lnR w="57150">
                      <a:solidFill>
                        <a:srgbClr val="FF0000"/>
                      </a:solidFill>
                      <a:prstDash val="solid"/>
                    </a:lnR>
                    <a:solidFill>
                      <a:srgbClr val="F2F2F2"/>
                    </a:solidFill>
                  </a:tcPr>
                </a:tc>
                <a:tc>
                  <a:txBody>
                    <a:bodyPr/>
                    <a:lstStyle/>
                    <a:p>
                      <a:pPr marL="238760">
                        <a:lnSpc>
                          <a:spcPts val="1555"/>
                        </a:lnSpc>
                      </a:pPr>
                      <a:r>
                        <a:rPr sz="1300" spc="-20" dirty="0">
                          <a:latin typeface="Calibri"/>
                          <a:cs typeface="Calibri"/>
                        </a:rPr>
                        <a:t>&gt;0.9</a:t>
                      </a:r>
                      <a:endParaRPr sz="1300">
                        <a:latin typeface="Calibri"/>
                        <a:cs typeface="Calibri"/>
                      </a:endParaRPr>
                    </a:p>
                  </a:txBody>
                  <a:tcPr marL="0" marR="0" marT="0"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4"/>
                  </a:ext>
                </a:extLst>
              </a:tr>
              <a:tr h="312084">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57150">
                      <a:solidFill>
                        <a:srgbClr val="FF0000"/>
                      </a:solidFill>
                      <a:prstDash val="solid"/>
                    </a:lnR>
                    <a:solidFill>
                      <a:srgbClr val="F2F2F2"/>
                    </a:solidFill>
                  </a:tcPr>
                </a:tc>
                <a:tc>
                  <a:txBody>
                    <a:bodyPr/>
                    <a:lstStyle/>
                    <a:p>
                      <a:pPr marL="238125" indent="-145415">
                        <a:lnSpc>
                          <a:spcPct val="100000"/>
                        </a:lnSpc>
                        <a:spcBef>
                          <a:spcPts val="820"/>
                        </a:spcBef>
                        <a:buFont typeface="Arial"/>
                        <a:buChar char="•"/>
                        <a:tabLst>
                          <a:tab pos="238125" algn="l"/>
                        </a:tabLst>
                      </a:pPr>
                      <a:r>
                        <a:rPr sz="1300" dirty="0">
                          <a:latin typeface="Calibri"/>
                          <a:cs typeface="Calibri"/>
                        </a:rPr>
                        <a:t>Pressure</a:t>
                      </a:r>
                      <a:r>
                        <a:rPr sz="1300" spc="45" dirty="0">
                          <a:latin typeface="Calibri"/>
                          <a:cs typeface="Calibri"/>
                        </a:rPr>
                        <a:t> </a:t>
                      </a:r>
                      <a:r>
                        <a:rPr sz="1300" dirty="0">
                          <a:latin typeface="Calibri"/>
                          <a:cs typeface="Calibri"/>
                        </a:rPr>
                        <a:t>overload</a:t>
                      </a:r>
                      <a:r>
                        <a:rPr sz="1300" spc="90" dirty="0">
                          <a:latin typeface="Calibri"/>
                          <a:cs typeface="Calibri"/>
                        </a:rPr>
                        <a:t> </a:t>
                      </a:r>
                      <a:r>
                        <a:rPr sz="1300" spc="-10" dirty="0">
                          <a:latin typeface="Calibri"/>
                          <a:cs typeface="Calibri"/>
                        </a:rPr>
                        <a:t>detected</a:t>
                      </a:r>
                      <a:endParaRPr sz="1300">
                        <a:latin typeface="Calibri"/>
                        <a:cs typeface="Calibri"/>
                      </a:endParaRPr>
                    </a:p>
                  </a:txBody>
                  <a:tcPr marL="0" marR="0" marT="91888"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5"/>
                  </a:ext>
                </a:extLst>
              </a:tr>
              <a:tr h="199465">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57150">
                      <a:solidFill>
                        <a:srgbClr val="FF0000"/>
                      </a:solidFill>
                      <a:prstDash val="solid"/>
                    </a:lnR>
                    <a:solidFill>
                      <a:srgbClr val="F2F2F2"/>
                    </a:solidFill>
                  </a:tcPr>
                </a:tc>
                <a:tc>
                  <a:txBody>
                    <a:bodyPr/>
                    <a:lstStyle/>
                    <a:p>
                      <a:pPr marL="238760">
                        <a:lnSpc>
                          <a:spcPts val="1550"/>
                        </a:lnSpc>
                      </a:pPr>
                      <a:r>
                        <a:rPr sz="1300" dirty="0">
                          <a:latin typeface="Calibri"/>
                          <a:cs typeface="Calibri"/>
                        </a:rPr>
                        <a:t>by</a:t>
                      </a:r>
                      <a:r>
                        <a:rPr sz="1300" spc="25" dirty="0">
                          <a:latin typeface="Calibri"/>
                          <a:cs typeface="Calibri"/>
                        </a:rPr>
                        <a:t> </a:t>
                      </a:r>
                      <a:r>
                        <a:rPr sz="1300" dirty="0">
                          <a:latin typeface="Calibri"/>
                          <a:cs typeface="Calibri"/>
                        </a:rPr>
                        <a:t>an</a:t>
                      </a:r>
                      <a:r>
                        <a:rPr sz="1300" spc="35" dirty="0">
                          <a:latin typeface="Calibri"/>
                          <a:cs typeface="Calibri"/>
                        </a:rPr>
                        <a:t> </a:t>
                      </a:r>
                      <a:r>
                        <a:rPr sz="1300" spc="-10" dirty="0">
                          <a:latin typeface="Calibri"/>
                          <a:cs typeface="Calibri"/>
                        </a:rPr>
                        <a:t>increase</a:t>
                      </a:r>
                      <a:endParaRPr sz="1300">
                        <a:latin typeface="Calibri"/>
                        <a:cs typeface="Calibri"/>
                      </a:endParaRPr>
                    </a:p>
                  </a:txBody>
                  <a:tcPr marL="0" marR="0" marT="0"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6"/>
                  </a:ext>
                </a:extLst>
              </a:tr>
              <a:tr h="199465">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57150">
                      <a:solidFill>
                        <a:srgbClr val="FF0000"/>
                      </a:solidFill>
                      <a:prstDash val="solid"/>
                    </a:lnR>
                    <a:solidFill>
                      <a:srgbClr val="F2F2F2"/>
                    </a:solidFill>
                  </a:tcPr>
                </a:tc>
                <a:tc>
                  <a:txBody>
                    <a:bodyPr/>
                    <a:lstStyle/>
                    <a:p>
                      <a:pPr marL="238760">
                        <a:lnSpc>
                          <a:spcPts val="1555"/>
                        </a:lnSpc>
                      </a:pPr>
                      <a:r>
                        <a:rPr sz="1300" dirty="0">
                          <a:latin typeface="Calibri"/>
                          <a:cs typeface="Calibri"/>
                        </a:rPr>
                        <a:t>in</a:t>
                      </a:r>
                      <a:r>
                        <a:rPr sz="1300" spc="35" dirty="0">
                          <a:latin typeface="Calibri"/>
                          <a:cs typeface="Calibri"/>
                        </a:rPr>
                        <a:t> </a:t>
                      </a:r>
                      <a:r>
                        <a:rPr sz="1300" dirty="0">
                          <a:latin typeface="Calibri"/>
                          <a:cs typeface="Calibri"/>
                        </a:rPr>
                        <a:t>troponins</a:t>
                      </a:r>
                      <a:r>
                        <a:rPr sz="1300" spc="60" dirty="0">
                          <a:latin typeface="Calibri"/>
                          <a:cs typeface="Calibri"/>
                        </a:rPr>
                        <a:t> </a:t>
                      </a:r>
                      <a:r>
                        <a:rPr sz="1300" dirty="0">
                          <a:latin typeface="Calibri"/>
                          <a:cs typeface="Calibri"/>
                        </a:rPr>
                        <a:t>or</a:t>
                      </a:r>
                      <a:r>
                        <a:rPr sz="1300" spc="50" dirty="0">
                          <a:latin typeface="Calibri"/>
                          <a:cs typeface="Calibri"/>
                        </a:rPr>
                        <a:t> </a:t>
                      </a:r>
                      <a:r>
                        <a:rPr sz="1300" spc="-20" dirty="0">
                          <a:latin typeface="Calibri"/>
                          <a:cs typeface="Calibri"/>
                        </a:rPr>
                        <a:t>brain</a:t>
                      </a:r>
                      <a:endParaRPr sz="1300">
                        <a:latin typeface="Calibri"/>
                        <a:cs typeface="Calibri"/>
                      </a:endParaRPr>
                    </a:p>
                  </a:txBody>
                  <a:tcPr marL="0" marR="0" marT="0" marB="0">
                    <a:lnL w="57150">
                      <a:solidFill>
                        <a:srgbClr val="FF0000"/>
                      </a:solidFill>
                      <a:prstDash val="solid"/>
                    </a:lnL>
                    <a:lnR w="12700">
                      <a:solidFill>
                        <a:srgbClr val="FFFFFF"/>
                      </a:solidFill>
                      <a:prstDash val="solid"/>
                    </a:lnR>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7"/>
                  </a:ext>
                </a:extLst>
              </a:tr>
              <a:tr h="419100">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57150">
                      <a:solidFill>
                        <a:srgbClr val="FF0000"/>
                      </a:solidFill>
                      <a:prstDash val="solid"/>
                    </a:lnR>
                    <a:lnB w="12700">
                      <a:solidFill>
                        <a:srgbClr val="FFFFFF"/>
                      </a:solidFill>
                      <a:prstDash val="solid"/>
                    </a:lnB>
                    <a:solidFill>
                      <a:srgbClr val="F2F2F2"/>
                    </a:solidFill>
                  </a:tcPr>
                </a:tc>
                <a:tc>
                  <a:txBody>
                    <a:bodyPr/>
                    <a:lstStyle/>
                    <a:p>
                      <a:pPr marL="238760">
                        <a:lnSpc>
                          <a:spcPts val="1550"/>
                        </a:lnSpc>
                      </a:pPr>
                      <a:r>
                        <a:rPr sz="1300" dirty="0">
                          <a:latin typeface="Calibri"/>
                          <a:cs typeface="Calibri"/>
                        </a:rPr>
                        <a:t>natriuretic</a:t>
                      </a:r>
                      <a:r>
                        <a:rPr sz="1300" spc="80" dirty="0">
                          <a:latin typeface="Calibri"/>
                          <a:cs typeface="Calibri"/>
                        </a:rPr>
                        <a:t> </a:t>
                      </a:r>
                      <a:r>
                        <a:rPr sz="1300" dirty="0">
                          <a:latin typeface="Calibri"/>
                          <a:cs typeface="Calibri"/>
                        </a:rPr>
                        <a:t>peptides</a:t>
                      </a:r>
                      <a:r>
                        <a:rPr sz="1300" spc="85" dirty="0">
                          <a:latin typeface="Calibri"/>
                          <a:cs typeface="Calibri"/>
                        </a:rPr>
                        <a:t> </a:t>
                      </a:r>
                      <a:r>
                        <a:rPr sz="1300" spc="-10" dirty="0">
                          <a:latin typeface="Calibri"/>
                          <a:cs typeface="Calibri"/>
                        </a:rPr>
                        <a:t>(BNP)</a:t>
                      </a:r>
                      <a:endParaRPr sz="1300">
                        <a:latin typeface="Calibri"/>
                        <a:cs typeface="Calibri"/>
                      </a:endParaRPr>
                    </a:p>
                  </a:txBody>
                  <a:tcPr marL="0" marR="0" marT="0" marB="0">
                    <a:lnL w="57150">
                      <a:solidFill>
                        <a:srgbClr val="FF0000"/>
                      </a:solidFill>
                      <a:prstDash val="solid"/>
                    </a:lnL>
                    <a:lnR w="12700">
                      <a:solidFill>
                        <a:srgbClr val="FFFFFF"/>
                      </a:solidFill>
                      <a:prstDash val="solid"/>
                    </a:lnR>
                    <a:lnB w="57150">
                      <a:solidFill>
                        <a:srgbClr val="FF0000"/>
                      </a:solidFill>
                      <a:prstDash val="solid"/>
                    </a:lnB>
                    <a:solidFill>
                      <a:srgbClr val="F2F2F2"/>
                    </a:solidFill>
                  </a:tcPr>
                </a:tc>
                <a:tc vMerge="1">
                  <a:txBody>
                    <a:bodyPr/>
                    <a:lstStyle/>
                    <a:p>
                      <a:endParaRPr/>
                    </a:p>
                  </a:txBody>
                  <a:tcPr marL="0" marR="0" marT="29209" marB="0">
                    <a:lnL w="12700">
                      <a:solidFill>
                        <a:srgbClr val="FFFFFF"/>
                      </a:solidFill>
                      <a:prstDash val="solid"/>
                    </a:lnL>
                    <a:lnR w="57150">
                      <a:solidFill>
                        <a:srgbClr val="FF0000"/>
                      </a:solidFill>
                      <a:prstDash val="solid"/>
                    </a:lnR>
                    <a:lnT w="12700">
                      <a:solidFill>
                        <a:srgbClr val="FFFFFF"/>
                      </a:solidFill>
                      <a:prstDash val="solid"/>
                    </a:lnT>
                    <a:lnB w="57150">
                      <a:solidFill>
                        <a:srgbClr val="FF0000"/>
                      </a:solidFill>
                      <a:prstDash val="solid"/>
                    </a:lnB>
                    <a:solidFill>
                      <a:srgbClr val="F2F2F2"/>
                    </a:solidFill>
                  </a:tcPr>
                </a:tc>
                <a:extLst>
                  <a:ext uri="{0D108BD9-81ED-4DB2-BD59-A6C34878D82A}">
                    <a16:rowId xmlns:a16="http://schemas.microsoft.com/office/drawing/2014/main" val="10008"/>
                  </a:ext>
                </a:extLst>
              </a:tr>
            </a:tbl>
          </a:graphicData>
        </a:graphic>
      </p:graphicFrame>
      <p:sp>
        <p:nvSpPr>
          <p:cNvPr id="3" name="object 3"/>
          <p:cNvSpPr txBox="1">
            <a:spLocks noGrp="1"/>
          </p:cNvSpPr>
          <p:nvPr>
            <p:ph type="title"/>
          </p:nvPr>
        </p:nvSpPr>
        <p:spPr>
          <a:xfrm>
            <a:off x="2398059" y="450796"/>
            <a:ext cx="9278471" cy="912360"/>
          </a:xfrm>
          <a:prstGeom prst="rect">
            <a:avLst/>
          </a:prstGeom>
        </p:spPr>
        <p:txBody>
          <a:bodyPr vert="horz" wrap="square" lIns="0" tIns="232976" rIns="0" bIns="0" rtlCol="0" anchor="ctr">
            <a:spAutoFit/>
          </a:bodyPr>
          <a:lstStyle/>
          <a:p>
            <a:pPr marL="9526">
              <a:lnSpc>
                <a:spcPct val="100000"/>
              </a:lnSpc>
              <a:spcBef>
                <a:spcPts val="119"/>
              </a:spcBef>
            </a:pPr>
            <a:r>
              <a:rPr dirty="0"/>
              <a:t>Pulmonary</a:t>
            </a:r>
            <a:r>
              <a:rPr spc="-128" dirty="0"/>
              <a:t> </a:t>
            </a:r>
            <a:r>
              <a:rPr dirty="0"/>
              <a:t>Embolism</a:t>
            </a:r>
            <a:r>
              <a:rPr spc="-128" dirty="0"/>
              <a:t> </a:t>
            </a:r>
            <a:r>
              <a:rPr spc="-9" dirty="0"/>
              <a:t>Classification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5080" y="1205458"/>
            <a:ext cx="5083549" cy="504192"/>
          </a:xfrm>
          <a:prstGeom prst="rect">
            <a:avLst/>
          </a:prstGeom>
        </p:spPr>
        <p:txBody>
          <a:bodyPr vert="horz" wrap="square" lIns="0" tIns="15128" rIns="0" bIns="0" rtlCol="0" anchor="ctr">
            <a:spAutoFit/>
          </a:bodyPr>
          <a:lstStyle/>
          <a:p>
            <a:pPr marL="11206">
              <a:lnSpc>
                <a:spcPct val="100000"/>
              </a:lnSpc>
              <a:spcBef>
                <a:spcPts val="119"/>
              </a:spcBef>
            </a:pPr>
            <a:r>
              <a:rPr dirty="0"/>
              <a:t>Pulmonary</a:t>
            </a:r>
            <a:r>
              <a:rPr spc="-128" dirty="0"/>
              <a:t> </a:t>
            </a:r>
            <a:r>
              <a:rPr dirty="0"/>
              <a:t>Embolism</a:t>
            </a:r>
            <a:r>
              <a:rPr spc="-128" dirty="0"/>
              <a:t> </a:t>
            </a:r>
            <a:r>
              <a:rPr spc="-9" dirty="0"/>
              <a:t>Mortality</a:t>
            </a:r>
          </a:p>
        </p:txBody>
      </p:sp>
      <p:pic>
        <p:nvPicPr>
          <p:cNvPr id="3" name="object 3"/>
          <p:cNvPicPr/>
          <p:nvPr/>
        </p:nvPicPr>
        <p:blipFill>
          <a:blip r:embed="rId2" cstate="print"/>
          <a:stretch>
            <a:fillRect/>
          </a:stretch>
        </p:blipFill>
        <p:spPr>
          <a:xfrm>
            <a:off x="5688218" y="2417781"/>
            <a:ext cx="218346" cy="63200"/>
          </a:xfrm>
          <a:prstGeom prst="rect">
            <a:avLst/>
          </a:prstGeom>
        </p:spPr>
      </p:pic>
      <p:sp>
        <p:nvSpPr>
          <p:cNvPr id="4" name="object 4"/>
          <p:cNvSpPr txBox="1"/>
          <p:nvPr/>
        </p:nvSpPr>
        <p:spPr>
          <a:xfrm>
            <a:off x="5735157" y="1853873"/>
            <a:ext cx="1798544" cy="780007"/>
          </a:xfrm>
          <a:prstGeom prst="rect">
            <a:avLst/>
          </a:prstGeom>
        </p:spPr>
        <p:txBody>
          <a:bodyPr vert="horz" wrap="square" lIns="0" tIns="13447" rIns="0" bIns="0" rtlCol="0">
            <a:spAutoFit/>
          </a:bodyPr>
          <a:lstStyle/>
          <a:p>
            <a:pPr marR="72842" algn="ctr">
              <a:spcBef>
                <a:spcPts val="106"/>
              </a:spcBef>
            </a:pPr>
            <a:r>
              <a:rPr sz="1147" b="1" dirty="0">
                <a:solidFill>
                  <a:srgbClr val="BF0000"/>
                </a:solidFill>
                <a:latin typeface="Calibri"/>
                <a:cs typeface="Calibri"/>
              </a:rPr>
              <a:t>Massive</a:t>
            </a:r>
            <a:r>
              <a:rPr sz="1147" b="1" spc="31" dirty="0">
                <a:solidFill>
                  <a:srgbClr val="BF0000"/>
                </a:solidFill>
                <a:latin typeface="Calibri"/>
                <a:cs typeface="Calibri"/>
              </a:rPr>
              <a:t> </a:t>
            </a:r>
            <a:r>
              <a:rPr sz="1147" b="1" dirty="0">
                <a:solidFill>
                  <a:srgbClr val="BF0000"/>
                </a:solidFill>
                <a:latin typeface="Calibri"/>
                <a:cs typeface="Calibri"/>
              </a:rPr>
              <a:t>PE:</a:t>
            </a:r>
            <a:r>
              <a:rPr sz="1147" b="1" spc="13" dirty="0">
                <a:solidFill>
                  <a:srgbClr val="BF0000"/>
                </a:solidFill>
                <a:latin typeface="Calibri"/>
                <a:cs typeface="Calibri"/>
              </a:rPr>
              <a:t> </a:t>
            </a:r>
            <a:r>
              <a:rPr sz="1147" b="1" spc="-22" dirty="0">
                <a:solidFill>
                  <a:srgbClr val="BF0000"/>
                </a:solidFill>
                <a:latin typeface="Malgun Gothic"/>
                <a:cs typeface="Malgun Gothic"/>
              </a:rPr>
              <a:t>∼</a:t>
            </a:r>
            <a:r>
              <a:rPr sz="1147" b="1" spc="-22" dirty="0">
                <a:solidFill>
                  <a:srgbClr val="BF0000"/>
                </a:solidFill>
                <a:latin typeface="Calibri"/>
                <a:cs typeface="Calibri"/>
              </a:rPr>
              <a:t>5%</a:t>
            </a:r>
            <a:endParaRPr sz="1147">
              <a:latin typeface="Calibri"/>
              <a:cs typeface="Calibri"/>
            </a:endParaRPr>
          </a:p>
          <a:p>
            <a:pPr marR="71721" algn="ctr">
              <a:lnSpc>
                <a:spcPts val="1169"/>
              </a:lnSpc>
              <a:spcBef>
                <a:spcPts val="4"/>
              </a:spcBef>
            </a:pPr>
            <a:r>
              <a:rPr sz="1015" b="1" dirty="0">
                <a:solidFill>
                  <a:srgbClr val="BF0000"/>
                </a:solidFill>
                <a:latin typeface="Calibri"/>
                <a:cs typeface="Calibri"/>
              </a:rPr>
              <a:t>of</a:t>
            </a:r>
            <a:r>
              <a:rPr sz="1015" b="1" spc="-26" dirty="0">
                <a:solidFill>
                  <a:srgbClr val="BF0000"/>
                </a:solidFill>
                <a:latin typeface="Calibri"/>
                <a:cs typeface="Calibri"/>
              </a:rPr>
              <a:t> </a:t>
            </a:r>
            <a:r>
              <a:rPr sz="1015" b="1" dirty="0">
                <a:solidFill>
                  <a:srgbClr val="BF0000"/>
                </a:solidFill>
                <a:latin typeface="Calibri"/>
                <a:cs typeface="Calibri"/>
              </a:rPr>
              <a:t>Hospitalized </a:t>
            </a:r>
            <a:r>
              <a:rPr sz="1015" b="1" spc="-9" dirty="0">
                <a:solidFill>
                  <a:srgbClr val="BF0000"/>
                </a:solidFill>
                <a:latin typeface="Calibri"/>
                <a:cs typeface="Calibri"/>
              </a:rPr>
              <a:t>Patients</a:t>
            </a:r>
            <a:r>
              <a:rPr sz="1015" b="1" dirty="0">
                <a:solidFill>
                  <a:srgbClr val="BF0000"/>
                </a:solidFill>
                <a:latin typeface="Calibri"/>
                <a:cs typeface="Calibri"/>
              </a:rPr>
              <a:t> with</a:t>
            </a:r>
            <a:r>
              <a:rPr sz="1015" b="1" spc="-9" dirty="0">
                <a:solidFill>
                  <a:srgbClr val="BF0000"/>
                </a:solidFill>
                <a:latin typeface="Calibri"/>
                <a:cs typeface="Calibri"/>
              </a:rPr>
              <a:t> </a:t>
            </a:r>
            <a:r>
              <a:rPr sz="1015" b="1" spc="-22" dirty="0">
                <a:solidFill>
                  <a:srgbClr val="BF0000"/>
                </a:solidFill>
                <a:latin typeface="Calibri"/>
                <a:cs typeface="Calibri"/>
              </a:rPr>
              <a:t>PE</a:t>
            </a:r>
            <a:endParaRPr sz="1015">
              <a:latin typeface="Calibri"/>
              <a:cs typeface="Calibri"/>
            </a:endParaRPr>
          </a:p>
          <a:p>
            <a:pPr marL="193872">
              <a:lnSpc>
                <a:spcPts val="3445"/>
              </a:lnSpc>
            </a:pPr>
            <a:r>
              <a:rPr sz="2912" i="1" dirty="0">
                <a:solidFill>
                  <a:srgbClr val="BF0000"/>
                </a:solidFill>
                <a:latin typeface="Calibri"/>
                <a:cs typeface="Calibri"/>
              </a:rPr>
              <a:t>30%</a:t>
            </a:r>
            <a:r>
              <a:rPr sz="2912" i="1" spc="-44" dirty="0">
                <a:solidFill>
                  <a:srgbClr val="BF0000"/>
                </a:solidFill>
                <a:latin typeface="Calibri"/>
                <a:cs typeface="Calibri"/>
              </a:rPr>
              <a:t> </a:t>
            </a:r>
            <a:r>
              <a:rPr sz="1015" i="1" spc="-9" dirty="0">
                <a:solidFill>
                  <a:srgbClr val="BF0000"/>
                </a:solidFill>
                <a:latin typeface="Calibri"/>
                <a:cs typeface="Calibri"/>
              </a:rPr>
              <a:t>30-</a:t>
            </a:r>
            <a:r>
              <a:rPr sz="1015" i="1" dirty="0">
                <a:solidFill>
                  <a:srgbClr val="BF0000"/>
                </a:solidFill>
                <a:latin typeface="Calibri"/>
                <a:cs typeface="Calibri"/>
              </a:rPr>
              <a:t>day</a:t>
            </a:r>
            <a:r>
              <a:rPr sz="1015" i="1" spc="-4" dirty="0">
                <a:solidFill>
                  <a:srgbClr val="BF0000"/>
                </a:solidFill>
                <a:latin typeface="Calibri"/>
                <a:cs typeface="Calibri"/>
              </a:rPr>
              <a:t> </a:t>
            </a:r>
            <a:r>
              <a:rPr sz="1015" i="1" spc="-9" dirty="0">
                <a:solidFill>
                  <a:srgbClr val="BF0000"/>
                </a:solidFill>
                <a:latin typeface="Calibri"/>
                <a:cs typeface="Calibri"/>
              </a:rPr>
              <a:t>mortality</a:t>
            </a:r>
            <a:endParaRPr sz="1015">
              <a:latin typeface="Calibri"/>
              <a:cs typeface="Calibri"/>
            </a:endParaRPr>
          </a:p>
        </p:txBody>
      </p:sp>
      <p:sp>
        <p:nvSpPr>
          <p:cNvPr id="5" name="object 5"/>
          <p:cNvSpPr txBox="1"/>
          <p:nvPr/>
        </p:nvSpPr>
        <p:spPr>
          <a:xfrm>
            <a:off x="6392788" y="3201312"/>
            <a:ext cx="1879226" cy="741535"/>
          </a:xfrm>
          <a:prstGeom prst="rect">
            <a:avLst/>
          </a:prstGeom>
        </p:spPr>
        <p:txBody>
          <a:bodyPr vert="horz" wrap="square" lIns="0" tIns="13447" rIns="0" bIns="0" rtlCol="0">
            <a:spAutoFit/>
          </a:bodyPr>
          <a:lstStyle/>
          <a:p>
            <a:pPr marL="2241" algn="ctr">
              <a:spcBef>
                <a:spcPts val="106"/>
              </a:spcBef>
            </a:pPr>
            <a:r>
              <a:rPr sz="1147" b="1" dirty="0">
                <a:solidFill>
                  <a:srgbClr val="FFFFFF"/>
                </a:solidFill>
                <a:latin typeface="Calibri"/>
                <a:cs typeface="Calibri"/>
              </a:rPr>
              <a:t>Submassive</a:t>
            </a:r>
            <a:r>
              <a:rPr sz="1147" b="1" spc="40" dirty="0">
                <a:solidFill>
                  <a:srgbClr val="FFFFFF"/>
                </a:solidFill>
                <a:latin typeface="Calibri"/>
                <a:cs typeface="Calibri"/>
              </a:rPr>
              <a:t> </a:t>
            </a:r>
            <a:r>
              <a:rPr sz="1147" b="1" dirty="0">
                <a:solidFill>
                  <a:srgbClr val="FFFFFF"/>
                </a:solidFill>
                <a:latin typeface="Calibri"/>
                <a:cs typeface="Calibri"/>
              </a:rPr>
              <a:t>PE:</a:t>
            </a:r>
            <a:r>
              <a:rPr sz="1147" b="1" spc="13" dirty="0">
                <a:solidFill>
                  <a:srgbClr val="FFFFFF"/>
                </a:solidFill>
                <a:latin typeface="Calibri"/>
                <a:cs typeface="Calibri"/>
              </a:rPr>
              <a:t> </a:t>
            </a:r>
            <a:r>
              <a:rPr sz="1147" b="1" spc="-9" dirty="0">
                <a:solidFill>
                  <a:srgbClr val="FFFFFF"/>
                </a:solidFill>
                <a:latin typeface="Calibri"/>
                <a:cs typeface="Calibri"/>
              </a:rPr>
              <a:t>35–55%</a:t>
            </a:r>
            <a:endParaRPr sz="1147">
              <a:latin typeface="Calibri"/>
              <a:cs typeface="Calibri"/>
            </a:endParaRPr>
          </a:p>
          <a:p>
            <a:pPr marL="1681" algn="ctr">
              <a:lnSpc>
                <a:spcPts val="1174"/>
              </a:lnSpc>
              <a:spcBef>
                <a:spcPts val="13"/>
              </a:spcBef>
            </a:pPr>
            <a:r>
              <a:rPr sz="1015" b="1" dirty="0">
                <a:solidFill>
                  <a:srgbClr val="FFFFFF"/>
                </a:solidFill>
                <a:latin typeface="Calibri"/>
                <a:cs typeface="Calibri"/>
              </a:rPr>
              <a:t>of</a:t>
            </a:r>
            <a:r>
              <a:rPr sz="1015" b="1" spc="-26" dirty="0">
                <a:solidFill>
                  <a:srgbClr val="FFFFFF"/>
                </a:solidFill>
                <a:latin typeface="Calibri"/>
                <a:cs typeface="Calibri"/>
              </a:rPr>
              <a:t> </a:t>
            </a:r>
            <a:r>
              <a:rPr sz="1015" b="1" dirty="0">
                <a:solidFill>
                  <a:srgbClr val="FFFFFF"/>
                </a:solidFill>
                <a:latin typeface="Calibri"/>
                <a:cs typeface="Calibri"/>
              </a:rPr>
              <a:t>Hospitalized </a:t>
            </a:r>
            <a:r>
              <a:rPr sz="1015" b="1" spc="-9" dirty="0">
                <a:solidFill>
                  <a:srgbClr val="FFFFFF"/>
                </a:solidFill>
                <a:latin typeface="Calibri"/>
                <a:cs typeface="Calibri"/>
              </a:rPr>
              <a:t>Patients</a:t>
            </a:r>
            <a:r>
              <a:rPr sz="1015" b="1" dirty="0">
                <a:solidFill>
                  <a:srgbClr val="FFFFFF"/>
                </a:solidFill>
                <a:latin typeface="Calibri"/>
                <a:cs typeface="Calibri"/>
              </a:rPr>
              <a:t> with</a:t>
            </a:r>
            <a:r>
              <a:rPr sz="1015" b="1" spc="-9" dirty="0">
                <a:solidFill>
                  <a:srgbClr val="FFFFFF"/>
                </a:solidFill>
                <a:latin typeface="Calibri"/>
                <a:cs typeface="Calibri"/>
              </a:rPr>
              <a:t> </a:t>
            </a:r>
            <a:r>
              <a:rPr sz="1015" b="1" spc="-22" dirty="0">
                <a:solidFill>
                  <a:srgbClr val="FFFFFF"/>
                </a:solidFill>
                <a:latin typeface="Calibri"/>
                <a:cs typeface="Calibri"/>
              </a:rPr>
              <a:t>PE</a:t>
            </a:r>
            <a:endParaRPr sz="1015">
              <a:latin typeface="Calibri"/>
              <a:cs typeface="Calibri"/>
            </a:endParaRPr>
          </a:p>
          <a:p>
            <a:pPr algn="ctr">
              <a:lnSpc>
                <a:spcPts val="3080"/>
              </a:lnSpc>
            </a:pPr>
            <a:r>
              <a:rPr sz="2603" i="1" dirty="0">
                <a:solidFill>
                  <a:srgbClr val="FFFFFF"/>
                </a:solidFill>
                <a:latin typeface="Calibri"/>
                <a:cs typeface="Calibri"/>
              </a:rPr>
              <a:t>3–15%</a:t>
            </a:r>
            <a:r>
              <a:rPr sz="2603" i="1" spc="-31" dirty="0">
                <a:solidFill>
                  <a:srgbClr val="FFFFFF"/>
                </a:solidFill>
                <a:latin typeface="Calibri"/>
                <a:cs typeface="Calibri"/>
              </a:rPr>
              <a:t> </a:t>
            </a:r>
            <a:r>
              <a:rPr sz="1015" i="1" spc="-9" dirty="0">
                <a:solidFill>
                  <a:srgbClr val="FFFFFF"/>
                </a:solidFill>
                <a:latin typeface="Calibri"/>
                <a:cs typeface="Calibri"/>
              </a:rPr>
              <a:t>90-</a:t>
            </a:r>
            <a:r>
              <a:rPr sz="1015" i="1" dirty="0">
                <a:solidFill>
                  <a:srgbClr val="FFFFFF"/>
                </a:solidFill>
                <a:latin typeface="Calibri"/>
                <a:cs typeface="Calibri"/>
              </a:rPr>
              <a:t>day</a:t>
            </a:r>
            <a:r>
              <a:rPr sz="1015" i="1" spc="22" dirty="0">
                <a:solidFill>
                  <a:srgbClr val="FFFFFF"/>
                </a:solidFill>
                <a:latin typeface="Calibri"/>
                <a:cs typeface="Calibri"/>
              </a:rPr>
              <a:t> </a:t>
            </a:r>
            <a:r>
              <a:rPr sz="1015" i="1" spc="-9" dirty="0">
                <a:solidFill>
                  <a:srgbClr val="FFFFFF"/>
                </a:solidFill>
                <a:latin typeface="Calibri"/>
                <a:cs typeface="Calibri"/>
              </a:rPr>
              <a:t>mortality</a:t>
            </a:r>
            <a:endParaRPr sz="1015">
              <a:latin typeface="Calibri"/>
              <a:cs typeface="Calibri"/>
            </a:endParaRPr>
          </a:p>
        </p:txBody>
      </p:sp>
      <p:sp>
        <p:nvSpPr>
          <p:cNvPr id="6" name="object 6"/>
          <p:cNvSpPr txBox="1"/>
          <p:nvPr/>
        </p:nvSpPr>
        <p:spPr>
          <a:xfrm>
            <a:off x="4086581" y="3325035"/>
            <a:ext cx="1720103" cy="502495"/>
          </a:xfrm>
          <a:prstGeom prst="rect">
            <a:avLst/>
          </a:prstGeom>
        </p:spPr>
        <p:txBody>
          <a:bodyPr vert="horz" wrap="square" lIns="0" tIns="13447" rIns="0" bIns="0" rtlCol="0">
            <a:spAutoFit/>
          </a:bodyPr>
          <a:lstStyle/>
          <a:p>
            <a:pPr algn="ctr">
              <a:spcBef>
                <a:spcPts val="106"/>
              </a:spcBef>
            </a:pPr>
            <a:r>
              <a:rPr sz="1147" b="1" dirty="0">
                <a:solidFill>
                  <a:srgbClr val="FFFFFF"/>
                </a:solidFill>
                <a:latin typeface="Calibri"/>
                <a:cs typeface="Calibri"/>
              </a:rPr>
              <a:t>Nonmassive</a:t>
            </a:r>
            <a:r>
              <a:rPr sz="1147" b="1" spc="31" dirty="0">
                <a:solidFill>
                  <a:srgbClr val="FFFFFF"/>
                </a:solidFill>
                <a:latin typeface="Calibri"/>
                <a:cs typeface="Calibri"/>
              </a:rPr>
              <a:t> </a:t>
            </a:r>
            <a:r>
              <a:rPr sz="1147" b="1" dirty="0">
                <a:solidFill>
                  <a:srgbClr val="FFFFFF"/>
                </a:solidFill>
                <a:latin typeface="Calibri"/>
                <a:cs typeface="Calibri"/>
              </a:rPr>
              <a:t>PE:</a:t>
            </a:r>
            <a:r>
              <a:rPr sz="1147" b="1" spc="13" dirty="0">
                <a:solidFill>
                  <a:srgbClr val="FFFFFF"/>
                </a:solidFill>
                <a:latin typeface="Calibri"/>
                <a:cs typeface="Calibri"/>
              </a:rPr>
              <a:t> </a:t>
            </a:r>
            <a:r>
              <a:rPr sz="1147" b="1" spc="-9" dirty="0">
                <a:solidFill>
                  <a:srgbClr val="FFFFFF"/>
                </a:solidFill>
                <a:latin typeface="Calibri"/>
                <a:cs typeface="Calibri"/>
              </a:rPr>
              <a:t>40–60%</a:t>
            </a:r>
            <a:endParaRPr sz="1147">
              <a:latin typeface="Calibri"/>
              <a:cs typeface="Calibri"/>
            </a:endParaRPr>
          </a:p>
          <a:p>
            <a:pPr algn="ctr">
              <a:spcBef>
                <a:spcPts val="13"/>
              </a:spcBef>
            </a:pPr>
            <a:r>
              <a:rPr sz="1015" b="1" dirty="0">
                <a:solidFill>
                  <a:srgbClr val="FFFFFF"/>
                </a:solidFill>
                <a:latin typeface="Calibri"/>
                <a:cs typeface="Calibri"/>
              </a:rPr>
              <a:t>of</a:t>
            </a:r>
            <a:r>
              <a:rPr sz="1015" b="1" spc="-26" dirty="0">
                <a:solidFill>
                  <a:srgbClr val="FFFFFF"/>
                </a:solidFill>
                <a:latin typeface="Calibri"/>
                <a:cs typeface="Calibri"/>
              </a:rPr>
              <a:t> </a:t>
            </a:r>
            <a:r>
              <a:rPr sz="1015" b="1" dirty="0">
                <a:solidFill>
                  <a:srgbClr val="FFFFFF"/>
                </a:solidFill>
                <a:latin typeface="Calibri"/>
                <a:cs typeface="Calibri"/>
              </a:rPr>
              <a:t>Hospitalized </a:t>
            </a:r>
            <a:r>
              <a:rPr sz="1015" b="1" spc="-9" dirty="0">
                <a:solidFill>
                  <a:srgbClr val="FFFFFF"/>
                </a:solidFill>
                <a:latin typeface="Calibri"/>
                <a:cs typeface="Calibri"/>
              </a:rPr>
              <a:t>Patients</a:t>
            </a:r>
            <a:r>
              <a:rPr sz="1015" b="1" dirty="0">
                <a:solidFill>
                  <a:srgbClr val="FFFFFF"/>
                </a:solidFill>
                <a:latin typeface="Calibri"/>
                <a:cs typeface="Calibri"/>
              </a:rPr>
              <a:t> with</a:t>
            </a:r>
            <a:r>
              <a:rPr sz="1015" b="1" spc="-9" dirty="0">
                <a:solidFill>
                  <a:srgbClr val="FFFFFF"/>
                </a:solidFill>
                <a:latin typeface="Calibri"/>
                <a:cs typeface="Calibri"/>
              </a:rPr>
              <a:t> </a:t>
            </a:r>
            <a:r>
              <a:rPr sz="1015" b="1" spc="-22" dirty="0">
                <a:solidFill>
                  <a:srgbClr val="FFFFFF"/>
                </a:solidFill>
                <a:latin typeface="Calibri"/>
                <a:cs typeface="Calibri"/>
              </a:rPr>
              <a:t>PE</a:t>
            </a:r>
            <a:endParaRPr sz="1015">
              <a:latin typeface="Calibri"/>
              <a:cs typeface="Calibri"/>
            </a:endParaRPr>
          </a:p>
          <a:p>
            <a:pPr algn="ctr">
              <a:spcBef>
                <a:spcPts val="13"/>
              </a:spcBef>
            </a:pPr>
            <a:r>
              <a:rPr sz="1015" dirty="0">
                <a:solidFill>
                  <a:srgbClr val="FFFFFF"/>
                </a:solidFill>
                <a:latin typeface="Cambria"/>
                <a:cs typeface="Cambria"/>
              </a:rPr>
              <a:t>∼</a:t>
            </a:r>
            <a:r>
              <a:rPr sz="1015" i="1" dirty="0">
                <a:solidFill>
                  <a:srgbClr val="FFFFFF"/>
                </a:solidFill>
                <a:latin typeface="Calibri"/>
                <a:cs typeface="Calibri"/>
              </a:rPr>
              <a:t>1%</a:t>
            </a:r>
            <a:r>
              <a:rPr sz="1015" i="1" spc="-4" dirty="0">
                <a:solidFill>
                  <a:srgbClr val="FFFFFF"/>
                </a:solidFill>
                <a:latin typeface="Calibri"/>
                <a:cs typeface="Calibri"/>
              </a:rPr>
              <a:t> </a:t>
            </a:r>
            <a:r>
              <a:rPr sz="1015" i="1" spc="-9" dirty="0">
                <a:solidFill>
                  <a:srgbClr val="FFFFFF"/>
                </a:solidFill>
                <a:latin typeface="Calibri"/>
                <a:cs typeface="Calibri"/>
              </a:rPr>
              <a:t>30-</a:t>
            </a:r>
            <a:r>
              <a:rPr sz="1015" i="1" dirty="0">
                <a:solidFill>
                  <a:srgbClr val="FFFFFF"/>
                </a:solidFill>
                <a:latin typeface="Calibri"/>
                <a:cs typeface="Calibri"/>
              </a:rPr>
              <a:t>day </a:t>
            </a:r>
            <a:r>
              <a:rPr sz="1015" i="1" spc="-9" dirty="0">
                <a:solidFill>
                  <a:srgbClr val="FFFFFF"/>
                </a:solidFill>
                <a:latin typeface="Calibri"/>
                <a:cs typeface="Calibri"/>
              </a:rPr>
              <a:t>mortality</a:t>
            </a:r>
            <a:endParaRPr sz="1015">
              <a:latin typeface="Calibri"/>
              <a:cs typeface="Calibri"/>
            </a:endParaRPr>
          </a:p>
        </p:txBody>
      </p:sp>
      <p:grpSp>
        <p:nvGrpSpPr>
          <p:cNvPr id="7" name="object 7"/>
          <p:cNvGrpSpPr/>
          <p:nvPr/>
        </p:nvGrpSpPr>
        <p:grpSpPr>
          <a:xfrm>
            <a:off x="1817818" y="3772573"/>
            <a:ext cx="1888191" cy="573181"/>
            <a:chOff x="180594" y="4275582"/>
            <a:chExt cx="2139950" cy="649605"/>
          </a:xfrm>
        </p:grpSpPr>
        <p:sp>
          <p:nvSpPr>
            <p:cNvPr id="8" name="object 8"/>
            <p:cNvSpPr/>
            <p:nvPr/>
          </p:nvSpPr>
          <p:spPr>
            <a:xfrm>
              <a:off x="185928" y="4280916"/>
              <a:ext cx="2129155" cy="638810"/>
            </a:xfrm>
            <a:custGeom>
              <a:avLst/>
              <a:gdLst/>
              <a:ahLst/>
              <a:cxnLst/>
              <a:rect l="l" t="t" r="r" b="b"/>
              <a:pathLst>
                <a:path w="2129155" h="638810">
                  <a:moveTo>
                    <a:pt x="2022348" y="638555"/>
                  </a:moveTo>
                  <a:lnTo>
                    <a:pt x="106679" y="638555"/>
                  </a:lnTo>
                  <a:lnTo>
                    <a:pt x="64936" y="630245"/>
                  </a:lnTo>
                  <a:lnTo>
                    <a:pt x="31051" y="607504"/>
                  </a:lnTo>
                  <a:lnTo>
                    <a:pt x="8310" y="573619"/>
                  </a:lnTo>
                  <a:lnTo>
                    <a:pt x="0" y="531875"/>
                  </a:lnTo>
                  <a:lnTo>
                    <a:pt x="0" y="106679"/>
                  </a:ln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close/>
                </a:path>
              </a:pathLst>
            </a:custGeom>
            <a:solidFill>
              <a:srgbClr val="4472C3"/>
            </a:solidFill>
          </p:spPr>
          <p:txBody>
            <a:bodyPr wrap="square" lIns="0" tIns="0" rIns="0" bIns="0" rtlCol="0"/>
            <a:lstStyle/>
            <a:p>
              <a:endParaRPr sz="1588"/>
            </a:p>
          </p:txBody>
        </p:sp>
        <p:sp>
          <p:nvSpPr>
            <p:cNvPr id="9" name="object 9"/>
            <p:cNvSpPr/>
            <p:nvPr/>
          </p:nvSpPr>
          <p:spPr>
            <a:xfrm>
              <a:off x="185928" y="4280916"/>
              <a:ext cx="2129155" cy="638810"/>
            </a:xfrm>
            <a:custGeom>
              <a:avLst/>
              <a:gdLst/>
              <a:ahLst/>
              <a:cxnLst/>
              <a:rect l="l" t="t" r="r" b="b"/>
              <a:pathLst>
                <a:path w="2129155" h="638810">
                  <a:moveTo>
                    <a:pt x="0" y="106679"/>
                  </a:move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lnTo>
                    <a:pt x="106679" y="638555"/>
                  </a:lnTo>
                  <a:lnTo>
                    <a:pt x="64936" y="630245"/>
                  </a:lnTo>
                  <a:lnTo>
                    <a:pt x="31051" y="607504"/>
                  </a:lnTo>
                  <a:lnTo>
                    <a:pt x="8310"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10" name="object 10"/>
          <p:cNvSpPr txBox="1"/>
          <p:nvPr/>
        </p:nvSpPr>
        <p:spPr>
          <a:xfrm>
            <a:off x="2459489" y="3938214"/>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1" name="object 11"/>
          <p:cNvGrpSpPr/>
          <p:nvPr/>
        </p:nvGrpSpPr>
        <p:grpSpPr>
          <a:xfrm>
            <a:off x="8501006" y="3772573"/>
            <a:ext cx="1888191" cy="573181"/>
            <a:chOff x="7754873" y="4275582"/>
            <a:chExt cx="2139950" cy="649605"/>
          </a:xfrm>
        </p:grpSpPr>
        <p:sp>
          <p:nvSpPr>
            <p:cNvPr id="12" name="object 12"/>
            <p:cNvSpPr/>
            <p:nvPr/>
          </p:nvSpPr>
          <p:spPr>
            <a:xfrm>
              <a:off x="7760207" y="4280916"/>
              <a:ext cx="2129155" cy="638810"/>
            </a:xfrm>
            <a:custGeom>
              <a:avLst/>
              <a:gdLst/>
              <a:ahLst/>
              <a:cxnLst/>
              <a:rect l="l" t="t" r="r" b="b"/>
              <a:pathLst>
                <a:path w="2129154" h="638810">
                  <a:moveTo>
                    <a:pt x="2022348" y="638555"/>
                  </a:moveTo>
                  <a:lnTo>
                    <a:pt x="106679" y="638555"/>
                  </a:lnTo>
                  <a:lnTo>
                    <a:pt x="64936" y="630245"/>
                  </a:lnTo>
                  <a:lnTo>
                    <a:pt x="31051" y="607504"/>
                  </a:lnTo>
                  <a:lnTo>
                    <a:pt x="8310" y="573619"/>
                  </a:lnTo>
                  <a:lnTo>
                    <a:pt x="0" y="531875"/>
                  </a:lnTo>
                  <a:lnTo>
                    <a:pt x="0" y="106679"/>
                  </a:ln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close/>
                </a:path>
              </a:pathLst>
            </a:custGeom>
            <a:solidFill>
              <a:srgbClr val="4472C3"/>
            </a:solidFill>
          </p:spPr>
          <p:txBody>
            <a:bodyPr wrap="square" lIns="0" tIns="0" rIns="0" bIns="0" rtlCol="0"/>
            <a:lstStyle/>
            <a:p>
              <a:endParaRPr sz="1588"/>
            </a:p>
          </p:txBody>
        </p:sp>
        <p:sp>
          <p:nvSpPr>
            <p:cNvPr id="13" name="object 13"/>
            <p:cNvSpPr/>
            <p:nvPr/>
          </p:nvSpPr>
          <p:spPr>
            <a:xfrm>
              <a:off x="7760207" y="4280916"/>
              <a:ext cx="2129155" cy="638810"/>
            </a:xfrm>
            <a:custGeom>
              <a:avLst/>
              <a:gdLst/>
              <a:ahLst/>
              <a:cxnLst/>
              <a:rect l="l" t="t" r="r" b="b"/>
              <a:pathLst>
                <a:path w="2129154" h="638810">
                  <a:moveTo>
                    <a:pt x="0" y="106679"/>
                  </a:move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lnTo>
                    <a:pt x="106679" y="638555"/>
                  </a:lnTo>
                  <a:lnTo>
                    <a:pt x="64936" y="630245"/>
                  </a:lnTo>
                  <a:lnTo>
                    <a:pt x="31051" y="607504"/>
                  </a:lnTo>
                  <a:lnTo>
                    <a:pt x="8310"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14" name="object 14"/>
          <p:cNvSpPr txBox="1"/>
          <p:nvPr/>
        </p:nvSpPr>
        <p:spPr>
          <a:xfrm>
            <a:off x="8840130" y="3938214"/>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5" name="object 15"/>
          <p:cNvGrpSpPr/>
          <p:nvPr/>
        </p:nvGrpSpPr>
        <p:grpSpPr>
          <a:xfrm>
            <a:off x="7856892" y="1912844"/>
            <a:ext cx="1888191" cy="573181"/>
            <a:chOff x="7024878" y="2167889"/>
            <a:chExt cx="2139950" cy="649605"/>
          </a:xfrm>
        </p:grpSpPr>
        <p:sp>
          <p:nvSpPr>
            <p:cNvPr id="16" name="object 16"/>
            <p:cNvSpPr/>
            <p:nvPr/>
          </p:nvSpPr>
          <p:spPr>
            <a:xfrm>
              <a:off x="7030212" y="2173223"/>
              <a:ext cx="2129155" cy="638810"/>
            </a:xfrm>
            <a:custGeom>
              <a:avLst/>
              <a:gdLst/>
              <a:ahLst/>
              <a:cxnLst/>
              <a:rect l="l" t="t" r="r" b="b"/>
              <a:pathLst>
                <a:path w="2129154" h="638810">
                  <a:moveTo>
                    <a:pt x="2022348" y="638555"/>
                  </a:moveTo>
                  <a:lnTo>
                    <a:pt x="106679" y="638555"/>
                  </a:lnTo>
                  <a:lnTo>
                    <a:pt x="65579" y="630245"/>
                  </a:lnTo>
                  <a:lnTo>
                    <a:pt x="31622" y="607504"/>
                  </a:lnTo>
                  <a:lnTo>
                    <a:pt x="8524" y="573619"/>
                  </a:lnTo>
                  <a:lnTo>
                    <a:pt x="0" y="531875"/>
                  </a:lnTo>
                  <a:lnTo>
                    <a:pt x="0" y="106679"/>
                  </a:ln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close/>
                </a:path>
              </a:pathLst>
            </a:custGeom>
            <a:solidFill>
              <a:srgbClr val="4472C3"/>
            </a:solidFill>
          </p:spPr>
          <p:txBody>
            <a:bodyPr wrap="square" lIns="0" tIns="0" rIns="0" bIns="0" rtlCol="0"/>
            <a:lstStyle/>
            <a:p>
              <a:endParaRPr sz="1588"/>
            </a:p>
          </p:txBody>
        </p:sp>
        <p:sp>
          <p:nvSpPr>
            <p:cNvPr id="17" name="object 17"/>
            <p:cNvSpPr/>
            <p:nvPr/>
          </p:nvSpPr>
          <p:spPr>
            <a:xfrm>
              <a:off x="7030212" y="2173223"/>
              <a:ext cx="2129155" cy="638810"/>
            </a:xfrm>
            <a:custGeom>
              <a:avLst/>
              <a:gdLst/>
              <a:ahLst/>
              <a:cxnLst/>
              <a:rect l="l" t="t" r="r" b="b"/>
              <a:pathLst>
                <a:path w="2129154" h="638810">
                  <a:moveTo>
                    <a:pt x="0" y="106679"/>
                  </a:move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1875"/>
                  </a:lnTo>
                  <a:lnTo>
                    <a:pt x="2120717" y="573619"/>
                  </a:lnTo>
                  <a:lnTo>
                    <a:pt x="2097976" y="607504"/>
                  </a:lnTo>
                  <a:lnTo>
                    <a:pt x="2064091" y="630245"/>
                  </a:lnTo>
                  <a:lnTo>
                    <a:pt x="2022348" y="638555"/>
                  </a:lnTo>
                  <a:lnTo>
                    <a:pt x="106679" y="638555"/>
                  </a:lnTo>
                  <a:lnTo>
                    <a:pt x="65579" y="630245"/>
                  </a:lnTo>
                  <a:lnTo>
                    <a:pt x="31622" y="607504"/>
                  </a:lnTo>
                  <a:lnTo>
                    <a:pt x="8524" y="573619"/>
                  </a:lnTo>
                  <a:lnTo>
                    <a:pt x="0" y="531875"/>
                  </a:lnTo>
                  <a:lnTo>
                    <a:pt x="0" y="106679"/>
                  </a:lnTo>
                  <a:close/>
                </a:path>
              </a:pathLst>
            </a:custGeom>
            <a:ln w="10668">
              <a:solidFill>
                <a:srgbClr val="162B50"/>
              </a:solidFill>
            </a:ln>
          </p:spPr>
          <p:txBody>
            <a:bodyPr wrap="square" lIns="0" tIns="0" rIns="0" bIns="0" rtlCol="0"/>
            <a:lstStyle/>
            <a:p>
              <a:endParaRPr sz="1588"/>
            </a:p>
          </p:txBody>
        </p:sp>
      </p:grpSp>
      <p:sp>
        <p:nvSpPr>
          <p:cNvPr id="18" name="object 18"/>
          <p:cNvSpPr txBox="1"/>
          <p:nvPr/>
        </p:nvSpPr>
        <p:spPr>
          <a:xfrm>
            <a:off x="8482400" y="2078466"/>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05735" y="1094591"/>
            <a:ext cx="5222838" cy="45706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1608" y="640258"/>
            <a:ext cx="4920796" cy="692384"/>
          </a:xfrm>
          <a:prstGeom prst="rect">
            <a:avLst/>
          </a:prstGeom>
        </p:spPr>
        <p:txBody>
          <a:bodyPr vert="horz" wrap="square" lIns="0" tIns="15128" rIns="0" bIns="0" rtlCol="0" anchor="ctr">
            <a:spAutoFit/>
          </a:bodyPr>
          <a:lstStyle/>
          <a:p>
            <a:pPr marL="11206">
              <a:lnSpc>
                <a:spcPct val="100000"/>
              </a:lnSpc>
              <a:spcBef>
                <a:spcPts val="119"/>
              </a:spcBef>
            </a:pPr>
            <a:r>
              <a:rPr dirty="0"/>
              <a:t>How</a:t>
            </a:r>
            <a:r>
              <a:rPr spc="-66" dirty="0"/>
              <a:t> </a:t>
            </a:r>
            <a:r>
              <a:rPr dirty="0"/>
              <a:t>do</a:t>
            </a:r>
            <a:r>
              <a:rPr spc="-40" dirty="0"/>
              <a:t> </a:t>
            </a:r>
            <a:r>
              <a:rPr dirty="0"/>
              <a:t>we</a:t>
            </a:r>
            <a:r>
              <a:rPr spc="-53" dirty="0"/>
              <a:t> </a:t>
            </a:r>
            <a:r>
              <a:rPr spc="-9" dirty="0"/>
              <a:t>classify???</a:t>
            </a:r>
          </a:p>
        </p:txBody>
      </p:sp>
      <p:grpSp>
        <p:nvGrpSpPr>
          <p:cNvPr id="3" name="object 3"/>
          <p:cNvGrpSpPr/>
          <p:nvPr/>
        </p:nvGrpSpPr>
        <p:grpSpPr>
          <a:xfrm>
            <a:off x="2971576" y="2411729"/>
            <a:ext cx="331134" cy="664509"/>
            <a:chOff x="1488186" y="2733293"/>
            <a:chExt cx="375285" cy="753110"/>
          </a:xfrm>
        </p:grpSpPr>
        <p:sp>
          <p:nvSpPr>
            <p:cNvPr id="4" name="object 4"/>
            <p:cNvSpPr/>
            <p:nvPr/>
          </p:nvSpPr>
          <p:spPr>
            <a:xfrm>
              <a:off x="1493520" y="2738627"/>
              <a:ext cx="364490" cy="742315"/>
            </a:xfrm>
            <a:custGeom>
              <a:avLst/>
              <a:gdLst/>
              <a:ahLst/>
              <a:cxnLst/>
              <a:rect l="l" t="t" r="r" b="b"/>
              <a:pathLst>
                <a:path w="364489" h="742314">
                  <a:moveTo>
                    <a:pt x="182879" y="742188"/>
                  </a:moveTo>
                  <a:lnTo>
                    <a:pt x="0" y="560832"/>
                  </a:lnTo>
                  <a:lnTo>
                    <a:pt x="91439" y="560832"/>
                  </a:lnTo>
                  <a:lnTo>
                    <a:pt x="91439" y="0"/>
                  </a:lnTo>
                  <a:lnTo>
                    <a:pt x="272795" y="0"/>
                  </a:lnTo>
                  <a:lnTo>
                    <a:pt x="272795" y="560832"/>
                  </a:lnTo>
                  <a:lnTo>
                    <a:pt x="364235" y="560832"/>
                  </a:lnTo>
                  <a:lnTo>
                    <a:pt x="182879" y="742188"/>
                  </a:lnTo>
                  <a:close/>
                </a:path>
              </a:pathLst>
            </a:custGeom>
            <a:solidFill>
              <a:srgbClr val="4472C3"/>
            </a:solidFill>
          </p:spPr>
          <p:txBody>
            <a:bodyPr wrap="square" lIns="0" tIns="0" rIns="0" bIns="0" rtlCol="0"/>
            <a:lstStyle/>
            <a:p>
              <a:endParaRPr sz="1588"/>
            </a:p>
          </p:txBody>
        </p:sp>
        <p:sp>
          <p:nvSpPr>
            <p:cNvPr id="5" name="object 5"/>
            <p:cNvSpPr/>
            <p:nvPr/>
          </p:nvSpPr>
          <p:spPr>
            <a:xfrm>
              <a:off x="1493520" y="2738627"/>
              <a:ext cx="364490" cy="742315"/>
            </a:xfrm>
            <a:custGeom>
              <a:avLst/>
              <a:gdLst/>
              <a:ahLst/>
              <a:cxnLst/>
              <a:rect l="l" t="t" r="r" b="b"/>
              <a:pathLst>
                <a:path w="364489" h="742314">
                  <a:moveTo>
                    <a:pt x="0" y="560832"/>
                  </a:moveTo>
                  <a:lnTo>
                    <a:pt x="91439" y="560832"/>
                  </a:lnTo>
                  <a:lnTo>
                    <a:pt x="91439" y="0"/>
                  </a:lnTo>
                  <a:lnTo>
                    <a:pt x="272795" y="0"/>
                  </a:lnTo>
                  <a:lnTo>
                    <a:pt x="272795" y="560832"/>
                  </a:lnTo>
                  <a:lnTo>
                    <a:pt x="364235" y="560832"/>
                  </a:lnTo>
                  <a:lnTo>
                    <a:pt x="182879" y="742188"/>
                  </a:lnTo>
                  <a:lnTo>
                    <a:pt x="0" y="560832"/>
                  </a:lnTo>
                  <a:close/>
                </a:path>
              </a:pathLst>
            </a:custGeom>
            <a:ln w="10668">
              <a:solidFill>
                <a:srgbClr val="162B50"/>
              </a:solidFill>
            </a:ln>
          </p:spPr>
          <p:txBody>
            <a:bodyPr wrap="square" lIns="0" tIns="0" rIns="0" bIns="0" rtlCol="0"/>
            <a:lstStyle/>
            <a:p>
              <a:endParaRPr sz="1588"/>
            </a:p>
          </p:txBody>
        </p:sp>
      </p:grpSp>
      <p:grpSp>
        <p:nvGrpSpPr>
          <p:cNvPr id="6" name="object 6"/>
          <p:cNvGrpSpPr/>
          <p:nvPr/>
        </p:nvGrpSpPr>
        <p:grpSpPr>
          <a:xfrm>
            <a:off x="2004731" y="1735343"/>
            <a:ext cx="2022662" cy="567578"/>
            <a:chOff x="392429" y="1966722"/>
            <a:chExt cx="2292350" cy="643255"/>
          </a:xfrm>
        </p:grpSpPr>
        <p:sp>
          <p:nvSpPr>
            <p:cNvPr id="7" name="object 7"/>
            <p:cNvSpPr/>
            <p:nvPr/>
          </p:nvSpPr>
          <p:spPr>
            <a:xfrm>
              <a:off x="397763" y="1972056"/>
              <a:ext cx="2281555" cy="632460"/>
            </a:xfrm>
            <a:custGeom>
              <a:avLst/>
              <a:gdLst/>
              <a:ahLst/>
              <a:cxnLst/>
              <a:rect l="l" t="t" r="r" b="b"/>
              <a:pathLst>
                <a:path w="2281555" h="632460">
                  <a:moveTo>
                    <a:pt x="2176271" y="632460"/>
                  </a:moveTo>
                  <a:lnTo>
                    <a:pt x="105155" y="632460"/>
                  </a:lnTo>
                  <a:lnTo>
                    <a:pt x="64293" y="624173"/>
                  </a:lnTo>
                  <a:lnTo>
                    <a:pt x="30860" y="601599"/>
                  </a:lnTo>
                  <a:lnTo>
                    <a:pt x="8286" y="568166"/>
                  </a:lnTo>
                  <a:lnTo>
                    <a:pt x="0" y="527303"/>
                  </a:lnTo>
                  <a:lnTo>
                    <a:pt x="0" y="105155"/>
                  </a:lnTo>
                  <a:lnTo>
                    <a:pt x="8286" y="63650"/>
                  </a:lnTo>
                  <a:lnTo>
                    <a:pt x="30860" y="30289"/>
                  </a:lnTo>
                  <a:lnTo>
                    <a:pt x="64293" y="8072"/>
                  </a:lnTo>
                  <a:lnTo>
                    <a:pt x="105155" y="0"/>
                  </a:lnTo>
                  <a:lnTo>
                    <a:pt x="2176271" y="0"/>
                  </a:lnTo>
                  <a:lnTo>
                    <a:pt x="2217134" y="8072"/>
                  </a:lnTo>
                  <a:lnTo>
                    <a:pt x="2250567" y="30289"/>
                  </a:lnTo>
                  <a:lnTo>
                    <a:pt x="2273141" y="63650"/>
                  </a:lnTo>
                  <a:lnTo>
                    <a:pt x="2281428" y="105155"/>
                  </a:lnTo>
                  <a:lnTo>
                    <a:pt x="2281428" y="527303"/>
                  </a:lnTo>
                  <a:lnTo>
                    <a:pt x="2273141" y="568166"/>
                  </a:lnTo>
                  <a:lnTo>
                    <a:pt x="2250567" y="601599"/>
                  </a:lnTo>
                  <a:lnTo>
                    <a:pt x="2217134" y="624173"/>
                  </a:lnTo>
                  <a:lnTo>
                    <a:pt x="2176271" y="632460"/>
                  </a:lnTo>
                  <a:close/>
                </a:path>
              </a:pathLst>
            </a:custGeom>
            <a:solidFill>
              <a:srgbClr val="4472C3"/>
            </a:solidFill>
          </p:spPr>
          <p:txBody>
            <a:bodyPr wrap="square" lIns="0" tIns="0" rIns="0" bIns="0" rtlCol="0"/>
            <a:lstStyle/>
            <a:p>
              <a:endParaRPr sz="1588"/>
            </a:p>
          </p:txBody>
        </p:sp>
        <p:sp>
          <p:nvSpPr>
            <p:cNvPr id="8" name="object 8"/>
            <p:cNvSpPr/>
            <p:nvPr/>
          </p:nvSpPr>
          <p:spPr>
            <a:xfrm>
              <a:off x="397763" y="1972056"/>
              <a:ext cx="2281555" cy="632460"/>
            </a:xfrm>
            <a:custGeom>
              <a:avLst/>
              <a:gdLst/>
              <a:ahLst/>
              <a:cxnLst/>
              <a:rect l="l" t="t" r="r" b="b"/>
              <a:pathLst>
                <a:path w="2281555" h="632460">
                  <a:moveTo>
                    <a:pt x="0" y="105155"/>
                  </a:moveTo>
                  <a:lnTo>
                    <a:pt x="8286" y="63650"/>
                  </a:lnTo>
                  <a:lnTo>
                    <a:pt x="30860" y="30289"/>
                  </a:lnTo>
                  <a:lnTo>
                    <a:pt x="64293" y="8072"/>
                  </a:lnTo>
                  <a:lnTo>
                    <a:pt x="105155" y="0"/>
                  </a:lnTo>
                  <a:lnTo>
                    <a:pt x="2176271" y="0"/>
                  </a:lnTo>
                  <a:lnTo>
                    <a:pt x="2217134" y="8072"/>
                  </a:lnTo>
                  <a:lnTo>
                    <a:pt x="2250567" y="30289"/>
                  </a:lnTo>
                  <a:lnTo>
                    <a:pt x="2273141" y="63650"/>
                  </a:lnTo>
                  <a:lnTo>
                    <a:pt x="2281428" y="105155"/>
                  </a:lnTo>
                  <a:lnTo>
                    <a:pt x="2281428" y="527303"/>
                  </a:lnTo>
                  <a:lnTo>
                    <a:pt x="2273141" y="568166"/>
                  </a:lnTo>
                  <a:lnTo>
                    <a:pt x="2250567" y="601599"/>
                  </a:lnTo>
                  <a:lnTo>
                    <a:pt x="2217134" y="624173"/>
                  </a:lnTo>
                  <a:lnTo>
                    <a:pt x="2176271" y="632460"/>
                  </a:lnTo>
                  <a:lnTo>
                    <a:pt x="105155" y="632460"/>
                  </a:lnTo>
                  <a:lnTo>
                    <a:pt x="64293" y="624173"/>
                  </a:lnTo>
                  <a:lnTo>
                    <a:pt x="30860" y="601599"/>
                  </a:lnTo>
                  <a:lnTo>
                    <a:pt x="8286" y="568166"/>
                  </a:lnTo>
                  <a:lnTo>
                    <a:pt x="0" y="527303"/>
                  </a:lnTo>
                  <a:lnTo>
                    <a:pt x="0" y="105155"/>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2090992" y="1796109"/>
            <a:ext cx="1849531" cy="405975"/>
          </a:xfrm>
          <a:prstGeom prst="rect">
            <a:avLst/>
          </a:prstGeom>
        </p:spPr>
        <p:txBody>
          <a:bodyPr vert="horz" wrap="square" lIns="0" tIns="11206" rIns="0" bIns="0" rtlCol="0">
            <a:spAutoFit/>
          </a:bodyPr>
          <a:lstStyle/>
          <a:p>
            <a:pPr marL="11206" marR="4483">
              <a:lnSpc>
                <a:spcPct val="102099"/>
              </a:lnSpc>
              <a:spcBef>
                <a:spcPts val="88"/>
              </a:spcBef>
            </a:pPr>
            <a:r>
              <a:rPr sz="1279" dirty="0">
                <a:solidFill>
                  <a:srgbClr val="FFFFFF"/>
                </a:solidFill>
                <a:latin typeface="Calibri"/>
                <a:cs typeface="Calibri"/>
              </a:rPr>
              <a:t>Patient</a:t>
            </a:r>
            <a:r>
              <a:rPr sz="1279" spc="31" dirty="0">
                <a:solidFill>
                  <a:srgbClr val="FFFFFF"/>
                </a:solidFill>
                <a:latin typeface="Calibri"/>
                <a:cs typeface="Calibri"/>
              </a:rPr>
              <a:t> </a:t>
            </a:r>
            <a:r>
              <a:rPr sz="1279" dirty="0">
                <a:solidFill>
                  <a:srgbClr val="FFFFFF"/>
                </a:solidFill>
                <a:latin typeface="Calibri"/>
                <a:cs typeface="Calibri"/>
              </a:rPr>
              <a:t>presents</a:t>
            </a:r>
            <a:r>
              <a:rPr sz="1279" spc="22" dirty="0">
                <a:solidFill>
                  <a:srgbClr val="FFFFFF"/>
                </a:solidFill>
                <a:latin typeface="Calibri"/>
                <a:cs typeface="Calibri"/>
              </a:rPr>
              <a:t> </a:t>
            </a:r>
            <a:r>
              <a:rPr sz="1279" dirty="0">
                <a:solidFill>
                  <a:srgbClr val="FFFFFF"/>
                </a:solidFill>
                <a:latin typeface="Calibri"/>
                <a:cs typeface="Calibri"/>
              </a:rPr>
              <a:t>to</a:t>
            </a:r>
            <a:r>
              <a:rPr sz="1279" spc="26" dirty="0">
                <a:solidFill>
                  <a:srgbClr val="FFFFFF"/>
                </a:solidFill>
                <a:latin typeface="Calibri"/>
                <a:cs typeface="Calibri"/>
              </a:rPr>
              <a:t> </a:t>
            </a:r>
            <a:r>
              <a:rPr sz="1279" dirty="0">
                <a:solidFill>
                  <a:srgbClr val="FFFFFF"/>
                </a:solidFill>
                <a:latin typeface="Calibri"/>
                <a:cs typeface="Calibri"/>
              </a:rPr>
              <a:t>ER</a:t>
            </a:r>
            <a:r>
              <a:rPr sz="1279" spc="22" dirty="0">
                <a:solidFill>
                  <a:srgbClr val="FFFFFF"/>
                </a:solidFill>
                <a:latin typeface="Calibri"/>
                <a:cs typeface="Calibri"/>
              </a:rPr>
              <a:t> </a:t>
            </a:r>
            <a:r>
              <a:rPr sz="1279" spc="-18" dirty="0">
                <a:solidFill>
                  <a:srgbClr val="FFFFFF"/>
                </a:solidFill>
                <a:latin typeface="Calibri"/>
                <a:cs typeface="Calibri"/>
              </a:rPr>
              <a:t>with </a:t>
            </a:r>
            <a:r>
              <a:rPr sz="1279" dirty="0">
                <a:solidFill>
                  <a:srgbClr val="FFFFFF"/>
                </a:solidFill>
                <a:latin typeface="Calibri"/>
                <a:cs typeface="Calibri"/>
              </a:rPr>
              <a:t>symptoms</a:t>
            </a:r>
            <a:r>
              <a:rPr sz="1279" spc="9" dirty="0">
                <a:solidFill>
                  <a:srgbClr val="FFFFFF"/>
                </a:solidFill>
                <a:latin typeface="Calibri"/>
                <a:cs typeface="Calibri"/>
              </a:rPr>
              <a:t> </a:t>
            </a:r>
            <a:r>
              <a:rPr sz="1279" dirty="0">
                <a:solidFill>
                  <a:srgbClr val="FFFFFF"/>
                </a:solidFill>
                <a:latin typeface="Calibri"/>
                <a:cs typeface="Calibri"/>
              </a:rPr>
              <a:t>of</a:t>
            </a:r>
            <a:r>
              <a:rPr sz="1279" spc="53" dirty="0">
                <a:solidFill>
                  <a:srgbClr val="FFFFFF"/>
                </a:solidFill>
                <a:latin typeface="Calibri"/>
                <a:cs typeface="Calibri"/>
              </a:rPr>
              <a:t> </a:t>
            </a:r>
            <a:r>
              <a:rPr sz="1279" dirty="0">
                <a:solidFill>
                  <a:srgbClr val="FFFFFF"/>
                </a:solidFill>
                <a:latin typeface="Calibri"/>
                <a:cs typeface="Calibri"/>
              </a:rPr>
              <a:t>PE</a:t>
            </a:r>
            <a:r>
              <a:rPr sz="1279" spc="31" dirty="0">
                <a:solidFill>
                  <a:srgbClr val="FFFFFF"/>
                </a:solidFill>
                <a:latin typeface="Calibri"/>
                <a:cs typeface="Calibri"/>
              </a:rPr>
              <a:t> </a:t>
            </a:r>
            <a:r>
              <a:rPr sz="1279" dirty="0">
                <a:solidFill>
                  <a:srgbClr val="FFFFFF"/>
                </a:solidFill>
                <a:latin typeface="Calibri"/>
                <a:cs typeface="Calibri"/>
              </a:rPr>
              <a:t>+/-</a:t>
            </a:r>
            <a:r>
              <a:rPr sz="1279" spc="35" dirty="0">
                <a:solidFill>
                  <a:srgbClr val="FFFFFF"/>
                </a:solidFill>
                <a:latin typeface="Calibri"/>
                <a:cs typeface="Calibri"/>
              </a:rPr>
              <a:t> </a:t>
            </a:r>
            <a:r>
              <a:rPr sz="1279" spc="-22" dirty="0">
                <a:solidFill>
                  <a:srgbClr val="FFFFFF"/>
                </a:solidFill>
                <a:latin typeface="Calibri"/>
                <a:cs typeface="Calibri"/>
              </a:rPr>
              <a:t>DVT</a:t>
            </a:r>
            <a:endParaRPr sz="1279" dirty="0">
              <a:latin typeface="Calibri"/>
              <a:cs typeface="Calibri"/>
            </a:endParaRPr>
          </a:p>
        </p:txBody>
      </p:sp>
      <p:grpSp>
        <p:nvGrpSpPr>
          <p:cNvPr id="10" name="object 10"/>
          <p:cNvGrpSpPr/>
          <p:nvPr/>
        </p:nvGrpSpPr>
        <p:grpSpPr>
          <a:xfrm>
            <a:off x="2004732" y="3425638"/>
            <a:ext cx="2220446" cy="973791"/>
            <a:chOff x="392429" y="3882390"/>
            <a:chExt cx="2516505" cy="1103630"/>
          </a:xfrm>
        </p:grpSpPr>
        <p:sp>
          <p:nvSpPr>
            <p:cNvPr id="11" name="object 11"/>
            <p:cNvSpPr/>
            <p:nvPr/>
          </p:nvSpPr>
          <p:spPr>
            <a:xfrm>
              <a:off x="397763" y="3887724"/>
              <a:ext cx="2505710" cy="1092835"/>
            </a:xfrm>
            <a:custGeom>
              <a:avLst/>
              <a:gdLst/>
              <a:ahLst/>
              <a:cxnLst/>
              <a:rect l="l" t="t" r="r" b="b"/>
              <a:pathLst>
                <a:path w="2505710" h="1092835">
                  <a:moveTo>
                    <a:pt x="2322575" y="1092708"/>
                  </a:moveTo>
                  <a:lnTo>
                    <a:pt x="181356" y="1092708"/>
                  </a:lnTo>
                  <a:lnTo>
                    <a:pt x="132997" y="1086259"/>
                  </a:lnTo>
                  <a:lnTo>
                    <a:pt x="89633" y="1068041"/>
                  </a:lnTo>
                  <a:lnTo>
                    <a:pt x="52959" y="1039748"/>
                  </a:lnTo>
                  <a:lnTo>
                    <a:pt x="24666" y="1003074"/>
                  </a:lnTo>
                  <a:lnTo>
                    <a:pt x="6448" y="959710"/>
                  </a:lnTo>
                  <a:lnTo>
                    <a:pt x="0" y="911352"/>
                  </a:lnTo>
                  <a:lnTo>
                    <a:pt x="0" y="181356"/>
                  </a:lnTo>
                  <a:lnTo>
                    <a:pt x="6448" y="132997"/>
                  </a:lnTo>
                  <a:lnTo>
                    <a:pt x="24666" y="89633"/>
                  </a:lnTo>
                  <a:lnTo>
                    <a:pt x="52959" y="52959"/>
                  </a:lnTo>
                  <a:lnTo>
                    <a:pt x="89633" y="24666"/>
                  </a:lnTo>
                  <a:lnTo>
                    <a:pt x="132997" y="6448"/>
                  </a:lnTo>
                  <a:lnTo>
                    <a:pt x="181356" y="0"/>
                  </a:lnTo>
                  <a:lnTo>
                    <a:pt x="2322575" y="0"/>
                  </a:lnTo>
                  <a:lnTo>
                    <a:pt x="2371047" y="6448"/>
                  </a:lnTo>
                  <a:lnTo>
                    <a:pt x="2414693" y="24666"/>
                  </a:lnTo>
                  <a:lnTo>
                    <a:pt x="2451735" y="52959"/>
                  </a:lnTo>
                  <a:lnTo>
                    <a:pt x="2480394" y="89633"/>
                  </a:lnTo>
                  <a:lnTo>
                    <a:pt x="2498894" y="132997"/>
                  </a:lnTo>
                  <a:lnTo>
                    <a:pt x="2505456" y="181356"/>
                  </a:lnTo>
                  <a:lnTo>
                    <a:pt x="2505456" y="911352"/>
                  </a:lnTo>
                  <a:lnTo>
                    <a:pt x="2498894" y="959710"/>
                  </a:lnTo>
                  <a:lnTo>
                    <a:pt x="2480394" y="1003074"/>
                  </a:lnTo>
                  <a:lnTo>
                    <a:pt x="2451735" y="1039748"/>
                  </a:lnTo>
                  <a:lnTo>
                    <a:pt x="2414693" y="1068041"/>
                  </a:lnTo>
                  <a:lnTo>
                    <a:pt x="2371047" y="1086259"/>
                  </a:lnTo>
                  <a:lnTo>
                    <a:pt x="2322575" y="1092708"/>
                  </a:lnTo>
                  <a:close/>
                </a:path>
              </a:pathLst>
            </a:custGeom>
            <a:solidFill>
              <a:srgbClr val="4472C3"/>
            </a:solidFill>
          </p:spPr>
          <p:txBody>
            <a:bodyPr wrap="square" lIns="0" tIns="0" rIns="0" bIns="0" rtlCol="0"/>
            <a:lstStyle/>
            <a:p>
              <a:endParaRPr sz="1588"/>
            </a:p>
          </p:txBody>
        </p:sp>
        <p:sp>
          <p:nvSpPr>
            <p:cNvPr id="12" name="object 12"/>
            <p:cNvSpPr/>
            <p:nvPr/>
          </p:nvSpPr>
          <p:spPr>
            <a:xfrm>
              <a:off x="397763" y="3887724"/>
              <a:ext cx="2505710" cy="1092835"/>
            </a:xfrm>
            <a:custGeom>
              <a:avLst/>
              <a:gdLst/>
              <a:ahLst/>
              <a:cxnLst/>
              <a:rect l="l" t="t" r="r" b="b"/>
              <a:pathLst>
                <a:path w="2505710" h="1092835">
                  <a:moveTo>
                    <a:pt x="0" y="181356"/>
                  </a:moveTo>
                  <a:lnTo>
                    <a:pt x="6448" y="132997"/>
                  </a:lnTo>
                  <a:lnTo>
                    <a:pt x="24666" y="89633"/>
                  </a:lnTo>
                  <a:lnTo>
                    <a:pt x="52959" y="52959"/>
                  </a:lnTo>
                  <a:lnTo>
                    <a:pt x="89633" y="24666"/>
                  </a:lnTo>
                  <a:lnTo>
                    <a:pt x="132997" y="6448"/>
                  </a:lnTo>
                  <a:lnTo>
                    <a:pt x="181356" y="0"/>
                  </a:lnTo>
                  <a:lnTo>
                    <a:pt x="2322575" y="0"/>
                  </a:lnTo>
                  <a:lnTo>
                    <a:pt x="2371047" y="6448"/>
                  </a:lnTo>
                  <a:lnTo>
                    <a:pt x="2414693" y="24666"/>
                  </a:lnTo>
                  <a:lnTo>
                    <a:pt x="2451735" y="52959"/>
                  </a:lnTo>
                  <a:lnTo>
                    <a:pt x="2480394" y="89633"/>
                  </a:lnTo>
                  <a:lnTo>
                    <a:pt x="2498894" y="132997"/>
                  </a:lnTo>
                  <a:lnTo>
                    <a:pt x="2505456" y="181356"/>
                  </a:lnTo>
                  <a:lnTo>
                    <a:pt x="2505456" y="911352"/>
                  </a:lnTo>
                  <a:lnTo>
                    <a:pt x="2498894" y="959710"/>
                  </a:lnTo>
                  <a:lnTo>
                    <a:pt x="2480394" y="1003074"/>
                  </a:lnTo>
                  <a:lnTo>
                    <a:pt x="2451735" y="1039748"/>
                  </a:lnTo>
                  <a:lnTo>
                    <a:pt x="2414693" y="1068041"/>
                  </a:lnTo>
                  <a:lnTo>
                    <a:pt x="2371047" y="1086259"/>
                  </a:lnTo>
                  <a:lnTo>
                    <a:pt x="2322575" y="1092708"/>
                  </a:lnTo>
                  <a:lnTo>
                    <a:pt x="181356" y="1092708"/>
                  </a:lnTo>
                  <a:lnTo>
                    <a:pt x="132997" y="1086259"/>
                  </a:lnTo>
                  <a:lnTo>
                    <a:pt x="89633" y="1068041"/>
                  </a:lnTo>
                  <a:lnTo>
                    <a:pt x="52959" y="1039748"/>
                  </a:lnTo>
                  <a:lnTo>
                    <a:pt x="24666" y="1003074"/>
                  </a:lnTo>
                  <a:lnTo>
                    <a:pt x="6448" y="959710"/>
                  </a:lnTo>
                  <a:lnTo>
                    <a:pt x="0" y="911352"/>
                  </a:lnTo>
                  <a:lnTo>
                    <a:pt x="0" y="181356"/>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2163617" y="3589908"/>
            <a:ext cx="1899397" cy="609684"/>
          </a:xfrm>
          <a:prstGeom prst="rect">
            <a:avLst/>
          </a:prstGeom>
        </p:spPr>
        <p:txBody>
          <a:bodyPr vert="horz" wrap="square" lIns="0" tIns="11206" rIns="0" bIns="0" rtlCol="0">
            <a:spAutoFit/>
          </a:bodyPr>
          <a:lstStyle/>
          <a:p>
            <a:pPr marL="10646" marR="4483" algn="ctr">
              <a:lnSpc>
                <a:spcPct val="102099"/>
              </a:lnSpc>
              <a:spcBef>
                <a:spcPts val="88"/>
              </a:spcBef>
            </a:pPr>
            <a:r>
              <a:rPr sz="1279" dirty="0">
                <a:solidFill>
                  <a:srgbClr val="FFFFFF"/>
                </a:solidFill>
                <a:latin typeface="Calibri"/>
                <a:cs typeface="Calibri"/>
              </a:rPr>
              <a:t>CT</a:t>
            </a:r>
            <a:r>
              <a:rPr sz="1279" spc="31" dirty="0">
                <a:solidFill>
                  <a:srgbClr val="FFFFFF"/>
                </a:solidFill>
                <a:latin typeface="Calibri"/>
                <a:cs typeface="Calibri"/>
              </a:rPr>
              <a:t> </a:t>
            </a:r>
            <a:r>
              <a:rPr sz="1279" dirty="0">
                <a:solidFill>
                  <a:srgbClr val="FFFFFF"/>
                </a:solidFill>
                <a:latin typeface="Calibri"/>
                <a:cs typeface="Calibri"/>
              </a:rPr>
              <a:t>pulmonary</a:t>
            </a:r>
            <a:r>
              <a:rPr sz="1279" spc="75" dirty="0">
                <a:solidFill>
                  <a:srgbClr val="FFFFFF"/>
                </a:solidFill>
                <a:latin typeface="Calibri"/>
                <a:cs typeface="Calibri"/>
              </a:rPr>
              <a:t> </a:t>
            </a:r>
            <a:r>
              <a:rPr sz="1279" dirty="0">
                <a:solidFill>
                  <a:srgbClr val="FFFFFF"/>
                </a:solidFill>
                <a:latin typeface="Calibri"/>
                <a:cs typeface="Calibri"/>
              </a:rPr>
              <a:t>angiogram</a:t>
            </a:r>
            <a:r>
              <a:rPr sz="1279" spc="75" dirty="0">
                <a:solidFill>
                  <a:srgbClr val="FFFFFF"/>
                </a:solidFill>
                <a:latin typeface="Calibri"/>
                <a:cs typeface="Calibri"/>
              </a:rPr>
              <a:t> </a:t>
            </a:r>
            <a:r>
              <a:rPr sz="1279" spc="-22" dirty="0">
                <a:solidFill>
                  <a:srgbClr val="FFFFFF"/>
                </a:solidFill>
                <a:latin typeface="Calibri"/>
                <a:cs typeface="Calibri"/>
              </a:rPr>
              <a:t>of </a:t>
            </a:r>
            <a:r>
              <a:rPr sz="1279" dirty="0">
                <a:solidFill>
                  <a:srgbClr val="FFFFFF"/>
                </a:solidFill>
                <a:latin typeface="Calibri"/>
                <a:cs typeface="Calibri"/>
              </a:rPr>
              <a:t>the</a:t>
            </a:r>
            <a:r>
              <a:rPr sz="1279" spc="40" dirty="0">
                <a:solidFill>
                  <a:srgbClr val="FFFFFF"/>
                </a:solidFill>
                <a:latin typeface="Calibri"/>
                <a:cs typeface="Calibri"/>
              </a:rPr>
              <a:t> </a:t>
            </a:r>
            <a:r>
              <a:rPr sz="1279" spc="-9" dirty="0">
                <a:solidFill>
                  <a:srgbClr val="FFFFFF"/>
                </a:solidFill>
                <a:latin typeface="Calibri"/>
                <a:cs typeface="Calibri"/>
              </a:rPr>
              <a:t>chest</a:t>
            </a:r>
            <a:endParaRPr sz="1279">
              <a:latin typeface="Calibri"/>
              <a:cs typeface="Calibri"/>
            </a:endParaRPr>
          </a:p>
          <a:p>
            <a:pPr algn="ctr">
              <a:spcBef>
                <a:spcPts val="40"/>
              </a:spcBef>
            </a:pPr>
            <a:r>
              <a:rPr sz="1279" dirty="0">
                <a:solidFill>
                  <a:srgbClr val="FFFFFF"/>
                </a:solidFill>
                <a:latin typeface="Calibri"/>
                <a:cs typeface="Calibri"/>
              </a:rPr>
              <a:t>(aka</a:t>
            </a:r>
            <a:r>
              <a:rPr sz="1279" spc="9" dirty="0">
                <a:solidFill>
                  <a:srgbClr val="FFFFFF"/>
                </a:solidFill>
                <a:latin typeface="Calibri"/>
                <a:cs typeface="Calibri"/>
              </a:rPr>
              <a:t> </a:t>
            </a:r>
            <a:r>
              <a:rPr sz="1279" dirty="0">
                <a:solidFill>
                  <a:srgbClr val="FFFFFF"/>
                </a:solidFill>
                <a:latin typeface="Calibri"/>
                <a:cs typeface="Calibri"/>
              </a:rPr>
              <a:t>“Cat</a:t>
            </a:r>
            <a:r>
              <a:rPr sz="1279" spc="18" dirty="0">
                <a:solidFill>
                  <a:srgbClr val="FFFFFF"/>
                </a:solidFill>
                <a:latin typeface="Calibri"/>
                <a:cs typeface="Calibri"/>
              </a:rPr>
              <a:t> </a:t>
            </a:r>
            <a:r>
              <a:rPr sz="1279" spc="-9" dirty="0">
                <a:solidFill>
                  <a:srgbClr val="FFFFFF"/>
                </a:solidFill>
                <a:latin typeface="Calibri"/>
                <a:cs typeface="Calibri"/>
              </a:rPr>
              <a:t>scan”)</a:t>
            </a:r>
            <a:endParaRPr sz="1279">
              <a:latin typeface="Calibri"/>
              <a:cs typeface="Calibri"/>
            </a:endParaRPr>
          </a:p>
        </p:txBody>
      </p:sp>
      <p:grpSp>
        <p:nvGrpSpPr>
          <p:cNvPr id="14" name="object 14"/>
          <p:cNvGrpSpPr/>
          <p:nvPr/>
        </p:nvGrpSpPr>
        <p:grpSpPr>
          <a:xfrm>
            <a:off x="7440033" y="3747023"/>
            <a:ext cx="664509" cy="331134"/>
            <a:chOff x="6552438" y="4246626"/>
            <a:chExt cx="753110" cy="375285"/>
          </a:xfrm>
        </p:grpSpPr>
        <p:sp>
          <p:nvSpPr>
            <p:cNvPr id="15" name="object 15"/>
            <p:cNvSpPr/>
            <p:nvPr/>
          </p:nvSpPr>
          <p:spPr>
            <a:xfrm>
              <a:off x="6557772" y="4251960"/>
              <a:ext cx="742315" cy="364490"/>
            </a:xfrm>
            <a:custGeom>
              <a:avLst/>
              <a:gdLst/>
              <a:ahLst/>
              <a:cxnLst/>
              <a:rect l="l" t="t" r="r" b="b"/>
              <a:pathLst>
                <a:path w="742315" h="364489">
                  <a:moveTo>
                    <a:pt x="559308" y="364236"/>
                  </a:moveTo>
                  <a:lnTo>
                    <a:pt x="559308" y="272796"/>
                  </a:lnTo>
                  <a:lnTo>
                    <a:pt x="0" y="272796"/>
                  </a:lnTo>
                  <a:lnTo>
                    <a:pt x="0" y="91440"/>
                  </a:lnTo>
                  <a:lnTo>
                    <a:pt x="559308" y="91440"/>
                  </a:lnTo>
                  <a:lnTo>
                    <a:pt x="559308" y="0"/>
                  </a:lnTo>
                  <a:lnTo>
                    <a:pt x="742188" y="182880"/>
                  </a:lnTo>
                  <a:lnTo>
                    <a:pt x="559308" y="364236"/>
                  </a:lnTo>
                  <a:close/>
                </a:path>
              </a:pathLst>
            </a:custGeom>
            <a:solidFill>
              <a:srgbClr val="4472C3"/>
            </a:solidFill>
          </p:spPr>
          <p:txBody>
            <a:bodyPr wrap="square" lIns="0" tIns="0" rIns="0" bIns="0" rtlCol="0"/>
            <a:lstStyle/>
            <a:p>
              <a:endParaRPr sz="1588"/>
            </a:p>
          </p:txBody>
        </p:sp>
        <p:sp>
          <p:nvSpPr>
            <p:cNvPr id="16" name="object 16"/>
            <p:cNvSpPr/>
            <p:nvPr/>
          </p:nvSpPr>
          <p:spPr>
            <a:xfrm>
              <a:off x="6557772" y="4251960"/>
              <a:ext cx="742315" cy="364490"/>
            </a:xfrm>
            <a:custGeom>
              <a:avLst/>
              <a:gdLst/>
              <a:ahLst/>
              <a:cxnLst/>
              <a:rect l="l" t="t" r="r" b="b"/>
              <a:pathLst>
                <a:path w="742315" h="364489">
                  <a:moveTo>
                    <a:pt x="559308" y="364236"/>
                  </a:moveTo>
                  <a:lnTo>
                    <a:pt x="559308" y="272796"/>
                  </a:lnTo>
                  <a:lnTo>
                    <a:pt x="0" y="272796"/>
                  </a:lnTo>
                  <a:lnTo>
                    <a:pt x="0" y="91440"/>
                  </a:lnTo>
                  <a:lnTo>
                    <a:pt x="559308" y="91440"/>
                  </a:lnTo>
                  <a:lnTo>
                    <a:pt x="559308" y="0"/>
                  </a:lnTo>
                  <a:lnTo>
                    <a:pt x="742188" y="182880"/>
                  </a:lnTo>
                  <a:lnTo>
                    <a:pt x="559308" y="364236"/>
                  </a:lnTo>
                  <a:close/>
                </a:path>
              </a:pathLst>
            </a:custGeom>
            <a:ln w="10668">
              <a:solidFill>
                <a:srgbClr val="162B50"/>
              </a:solidFill>
            </a:ln>
          </p:spPr>
          <p:txBody>
            <a:bodyPr wrap="square" lIns="0" tIns="0" rIns="0" bIns="0" rtlCol="0"/>
            <a:lstStyle/>
            <a:p>
              <a:endParaRPr sz="1588"/>
            </a:p>
          </p:txBody>
        </p:sp>
      </p:grpSp>
      <p:grpSp>
        <p:nvGrpSpPr>
          <p:cNvPr id="17" name="object 17"/>
          <p:cNvGrpSpPr/>
          <p:nvPr/>
        </p:nvGrpSpPr>
        <p:grpSpPr>
          <a:xfrm>
            <a:off x="4391585" y="3747023"/>
            <a:ext cx="664509" cy="331134"/>
            <a:chOff x="3097530" y="4246626"/>
            <a:chExt cx="753110" cy="375285"/>
          </a:xfrm>
        </p:grpSpPr>
        <p:sp>
          <p:nvSpPr>
            <p:cNvPr id="18" name="object 18"/>
            <p:cNvSpPr/>
            <p:nvPr/>
          </p:nvSpPr>
          <p:spPr>
            <a:xfrm>
              <a:off x="3102864" y="4251960"/>
              <a:ext cx="742315" cy="364490"/>
            </a:xfrm>
            <a:custGeom>
              <a:avLst/>
              <a:gdLst/>
              <a:ahLst/>
              <a:cxnLst/>
              <a:rect l="l" t="t" r="r" b="b"/>
              <a:pathLst>
                <a:path w="742314" h="364489">
                  <a:moveTo>
                    <a:pt x="559308" y="364236"/>
                  </a:moveTo>
                  <a:lnTo>
                    <a:pt x="559308" y="272796"/>
                  </a:lnTo>
                  <a:lnTo>
                    <a:pt x="0" y="272796"/>
                  </a:lnTo>
                  <a:lnTo>
                    <a:pt x="0" y="91440"/>
                  </a:lnTo>
                  <a:lnTo>
                    <a:pt x="559308" y="91440"/>
                  </a:lnTo>
                  <a:lnTo>
                    <a:pt x="559308" y="0"/>
                  </a:lnTo>
                  <a:lnTo>
                    <a:pt x="742187" y="182880"/>
                  </a:lnTo>
                  <a:lnTo>
                    <a:pt x="559308" y="364236"/>
                  </a:lnTo>
                  <a:close/>
                </a:path>
              </a:pathLst>
            </a:custGeom>
            <a:solidFill>
              <a:srgbClr val="4472C3"/>
            </a:solidFill>
          </p:spPr>
          <p:txBody>
            <a:bodyPr wrap="square" lIns="0" tIns="0" rIns="0" bIns="0" rtlCol="0"/>
            <a:lstStyle/>
            <a:p>
              <a:endParaRPr sz="1588"/>
            </a:p>
          </p:txBody>
        </p:sp>
        <p:sp>
          <p:nvSpPr>
            <p:cNvPr id="19" name="object 19"/>
            <p:cNvSpPr/>
            <p:nvPr/>
          </p:nvSpPr>
          <p:spPr>
            <a:xfrm>
              <a:off x="3102864" y="4251960"/>
              <a:ext cx="742315" cy="364490"/>
            </a:xfrm>
            <a:custGeom>
              <a:avLst/>
              <a:gdLst/>
              <a:ahLst/>
              <a:cxnLst/>
              <a:rect l="l" t="t" r="r" b="b"/>
              <a:pathLst>
                <a:path w="742314" h="364489">
                  <a:moveTo>
                    <a:pt x="559308" y="364236"/>
                  </a:moveTo>
                  <a:lnTo>
                    <a:pt x="559308" y="272796"/>
                  </a:lnTo>
                  <a:lnTo>
                    <a:pt x="0" y="272796"/>
                  </a:lnTo>
                  <a:lnTo>
                    <a:pt x="0" y="91440"/>
                  </a:lnTo>
                  <a:lnTo>
                    <a:pt x="559308" y="91440"/>
                  </a:lnTo>
                  <a:lnTo>
                    <a:pt x="559308" y="0"/>
                  </a:lnTo>
                  <a:lnTo>
                    <a:pt x="742187" y="182880"/>
                  </a:lnTo>
                  <a:lnTo>
                    <a:pt x="559308" y="364236"/>
                  </a:lnTo>
                  <a:close/>
                </a:path>
              </a:pathLst>
            </a:custGeom>
            <a:ln w="10668">
              <a:solidFill>
                <a:srgbClr val="162B50"/>
              </a:solidFill>
            </a:ln>
          </p:spPr>
          <p:txBody>
            <a:bodyPr wrap="square" lIns="0" tIns="0" rIns="0" bIns="0" rtlCol="0"/>
            <a:lstStyle/>
            <a:p>
              <a:endParaRPr sz="1588"/>
            </a:p>
          </p:txBody>
        </p:sp>
      </p:grpSp>
      <p:grpSp>
        <p:nvGrpSpPr>
          <p:cNvPr id="20" name="object 20"/>
          <p:cNvGrpSpPr/>
          <p:nvPr/>
        </p:nvGrpSpPr>
        <p:grpSpPr>
          <a:xfrm>
            <a:off x="5222613" y="2757319"/>
            <a:ext cx="1924610" cy="2823882"/>
            <a:chOff x="4039361" y="3124961"/>
            <a:chExt cx="2181225" cy="3200400"/>
          </a:xfrm>
        </p:grpSpPr>
        <p:sp>
          <p:nvSpPr>
            <p:cNvPr id="21" name="object 21"/>
            <p:cNvSpPr/>
            <p:nvPr/>
          </p:nvSpPr>
          <p:spPr>
            <a:xfrm>
              <a:off x="4044695" y="3130295"/>
              <a:ext cx="2170430" cy="3190240"/>
            </a:xfrm>
            <a:custGeom>
              <a:avLst/>
              <a:gdLst/>
              <a:ahLst/>
              <a:cxnLst/>
              <a:rect l="l" t="t" r="r" b="b"/>
              <a:pathLst>
                <a:path w="2170429" h="3190240">
                  <a:moveTo>
                    <a:pt x="1808987" y="3189731"/>
                  </a:moveTo>
                  <a:lnTo>
                    <a:pt x="362712" y="3189731"/>
                  </a:lnTo>
                  <a:lnTo>
                    <a:pt x="313636" y="3186437"/>
                  </a:lnTo>
                  <a:lnTo>
                    <a:pt x="266523" y="3176841"/>
                  </a:lnTo>
                  <a:lnTo>
                    <a:pt x="221813" y="3161371"/>
                  </a:lnTo>
                  <a:lnTo>
                    <a:pt x="179944" y="3140455"/>
                  </a:lnTo>
                  <a:lnTo>
                    <a:pt x="141357" y="3114524"/>
                  </a:lnTo>
                  <a:lnTo>
                    <a:pt x="106489" y="3084004"/>
                  </a:lnTo>
                  <a:lnTo>
                    <a:pt x="75781" y="3049325"/>
                  </a:lnTo>
                  <a:lnTo>
                    <a:pt x="49671" y="3010915"/>
                  </a:lnTo>
                  <a:lnTo>
                    <a:pt x="28598" y="2969204"/>
                  </a:lnTo>
                  <a:lnTo>
                    <a:pt x="13003" y="2924619"/>
                  </a:lnTo>
                  <a:lnTo>
                    <a:pt x="3324" y="2877589"/>
                  </a:lnTo>
                  <a:lnTo>
                    <a:pt x="0" y="2828544"/>
                  </a:lnTo>
                  <a:lnTo>
                    <a:pt x="0" y="361187"/>
                  </a:lnTo>
                  <a:lnTo>
                    <a:pt x="3324" y="312142"/>
                  </a:lnTo>
                  <a:lnTo>
                    <a:pt x="13003" y="265112"/>
                  </a:lnTo>
                  <a:lnTo>
                    <a:pt x="28598" y="220527"/>
                  </a:lnTo>
                  <a:lnTo>
                    <a:pt x="49671" y="178815"/>
                  </a:lnTo>
                  <a:lnTo>
                    <a:pt x="75781" y="140406"/>
                  </a:lnTo>
                  <a:lnTo>
                    <a:pt x="106489" y="105727"/>
                  </a:lnTo>
                  <a:lnTo>
                    <a:pt x="141357" y="75207"/>
                  </a:lnTo>
                  <a:lnTo>
                    <a:pt x="179944" y="49275"/>
                  </a:lnTo>
                  <a:lnTo>
                    <a:pt x="221813" y="28360"/>
                  </a:lnTo>
                  <a:lnTo>
                    <a:pt x="266523" y="12890"/>
                  </a:lnTo>
                  <a:lnTo>
                    <a:pt x="313636" y="3294"/>
                  </a:lnTo>
                  <a:lnTo>
                    <a:pt x="362712" y="0"/>
                  </a:lnTo>
                  <a:lnTo>
                    <a:pt x="1808987" y="0"/>
                  </a:lnTo>
                  <a:lnTo>
                    <a:pt x="1858033" y="3294"/>
                  </a:lnTo>
                  <a:lnTo>
                    <a:pt x="1905063" y="12890"/>
                  </a:lnTo>
                  <a:lnTo>
                    <a:pt x="1949648" y="28360"/>
                  </a:lnTo>
                  <a:lnTo>
                    <a:pt x="1991360" y="49275"/>
                  </a:lnTo>
                  <a:lnTo>
                    <a:pt x="2029769" y="75207"/>
                  </a:lnTo>
                  <a:lnTo>
                    <a:pt x="2064448" y="105727"/>
                  </a:lnTo>
                  <a:lnTo>
                    <a:pt x="2094968" y="140406"/>
                  </a:lnTo>
                  <a:lnTo>
                    <a:pt x="2120899" y="178815"/>
                  </a:lnTo>
                  <a:lnTo>
                    <a:pt x="2141815" y="220527"/>
                  </a:lnTo>
                  <a:lnTo>
                    <a:pt x="2157285" y="265112"/>
                  </a:lnTo>
                  <a:lnTo>
                    <a:pt x="2166881" y="312142"/>
                  </a:lnTo>
                  <a:lnTo>
                    <a:pt x="2170175" y="361187"/>
                  </a:lnTo>
                  <a:lnTo>
                    <a:pt x="2170175" y="2828544"/>
                  </a:lnTo>
                  <a:lnTo>
                    <a:pt x="2166881" y="2877589"/>
                  </a:lnTo>
                  <a:lnTo>
                    <a:pt x="2157285" y="2924619"/>
                  </a:lnTo>
                  <a:lnTo>
                    <a:pt x="2141815" y="2969204"/>
                  </a:lnTo>
                  <a:lnTo>
                    <a:pt x="2120899" y="3010915"/>
                  </a:lnTo>
                  <a:lnTo>
                    <a:pt x="2094968" y="3049325"/>
                  </a:lnTo>
                  <a:lnTo>
                    <a:pt x="2064448" y="3084004"/>
                  </a:lnTo>
                  <a:lnTo>
                    <a:pt x="2029769" y="3114524"/>
                  </a:lnTo>
                  <a:lnTo>
                    <a:pt x="1991360" y="3140455"/>
                  </a:lnTo>
                  <a:lnTo>
                    <a:pt x="1949648" y="3161371"/>
                  </a:lnTo>
                  <a:lnTo>
                    <a:pt x="1905063" y="3176841"/>
                  </a:lnTo>
                  <a:lnTo>
                    <a:pt x="1858033" y="3186437"/>
                  </a:lnTo>
                  <a:lnTo>
                    <a:pt x="1808987" y="3189731"/>
                  </a:lnTo>
                  <a:close/>
                </a:path>
              </a:pathLst>
            </a:custGeom>
            <a:solidFill>
              <a:srgbClr val="4472C3"/>
            </a:solidFill>
          </p:spPr>
          <p:txBody>
            <a:bodyPr wrap="square" lIns="0" tIns="0" rIns="0" bIns="0" rtlCol="0"/>
            <a:lstStyle/>
            <a:p>
              <a:endParaRPr sz="1588"/>
            </a:p>
          </p:txBody>
        </p:sp>
        <p:sp>
          <p:nvSpPr>
            <p:cNvPr id="22" name="object 22"/>
            <p:cNvSpPr/>
            <p:nvPr/>
          </p:nvSpPr>
          <p:spPr>
            <a:xfrm>
              <a:off x="4044695" y="3130295"/>
              <a:ext cx="2170430" cy="3190240"/>
            </a:xfrm>
            <a:custGeom>
              <a:avLst/>
              <a:gdLst/>
              <a:ahLst/>
              <a:cxnLst/>
              <a:rect l="l" t="t" r="r" b="b"/>
              <a:pathLst>
                <a:path w="2170429" h="3190240">
                  <a:moveTo>
                    <a:pt x="0" y="361187"/>
                  </a:moveTo>
                  <a:lnTo>
                    <a:pt x="3324" y="312142"/>
                  </a:lnTo>
                  <a:lnTo>
                    <a:pt x="13003" y="265112"/>
                  </a:lnTo>
                  <a:lnTo>
                    <a:pt x="28598" y="220527"/>
                  </a:lnTo>
                  <a:lnTo>
                    <a:pt x="49671" y="178815"/>
                  </a:lnTo>
                  <a:lnTo>
                    <a:pt x="75781" y="140406"/>
                  </a:lnTo>
                  <a:lnTo>
                    <a:pt x="106489" y="105727"/>
                  </a:lnTo>
                  <a:lnTo>
                    <a:pt x="141357" y="75207"/>
                  </a:lnTo>
                  <a:lnTo>
                    <a:pt x="179944" y="49275"/>
                  </a:lnTo>
                  <a:lnTo>
                    <a:pt x="221813" y="28360"/>
                  </a:lnTo>
                  <a:lnTo>
                    <a:pt x="266523" y="12890"/>
                  </a:lnTo>
                  <a:lnTo>
                    <a:pt x="313636" y="3294"/>
                  </a:lnTo>
                  <a:lnTo>
                    <a:pt x="362712" y="0"/>
                  </a:lnTo>
                  <a:lnTo>
                    <a:pt x="1808987" y="0"/>
                  </a:lnTo>
                  <a:lnTo>
                    <a:pt x="1858033" y="3294"/>
                  </a:lnTo>
                  <a:lnTo>
                    <a:pt x="1905063" y="12890"/>
                  </a:lnTo>
                  <a:lnTo>
                    <a:pt x="1949648" y="28360"/>
                  </a:lnTo>
                  <a:lnTo>
                    <a:pt x="1991360" y="49275"/>
                  </a:lnTo>
                  <a:lnTo>
                    <a:pt x="2029769" y="75207"/>
                  </a:lnTo>
                  <a:lnTo>
                    <a:pt x="2064448" y="105727"/>
                  </a:lnTo>
                  <a:lnTo>
                    <a:pt x="2094968" y="140406"/>
                  </a:lnTo>
                  <a:lnTo>
                    <a:pt x="2120899" y="178815"/>
                  </a:lnTo>
                  <a:lnTo>
                    <a:pt x="2141815" y="220527"/>
                  </a:lnTo>
                  <a:lnTo>
                    <a:pt x="2157285" y="265112"/>
                  </a:lnTo>
                  <a:lnTo>
                    <a:pt x="2166881" y="312142"/>
                  </a:lnTo>
                  <a:lnTo>
                    <a:pt x="2170175" y="361187"/>
                  </a:lnTo>
                  <a:lnTo>
                    <a:pt x="2170175" y="2828544"/>
                  </a:lnTo>
                  <a:lnTo>
                    <a:pt x="2166881" y="2877589"/>
                  </a:lnTo>
                  <a:lnTo>
                    <a:pt x="2157285" y="2924619"/>
                  </a:lnTo>
                  <a:lnTo>
                    <a:pt x="2141815" y="2969204"/>
                  </a:lnTo>
                  <a:lnTo>
                    <a:pt x="2120899" y="3010915"/>
                  </a:lnTo>
                  <a:lnTo>
                    <a:pt x="2094968" y="3049325"/>
                  </a:lnTo>
                  <a:lnTo>
                    <a:pt x="2064448" y="3084004"/>
                  </a:lnTo>
                  <a:lnTo>
                    <a:pt x="2029769" y="3114524"/>
                  </a:lnTo>
                  <a:lnTo>
                    <a:pt x="1991360" y="3140455"/>
                  </a:lnTo>
                  <a:lnTo>
                    <a:pt x="1949648" y="3161371"/>
                  </a:lnTo>
                  <a:lnTo>
                    <a:pt x="1905063" y="3176841"/>
                  </a:lnTo>
                  <a:lnTo>
                    <a:pt x="1858033" y="3186437"/>
                  </a:lnTo>
                  <a:lnTo>
                    <a:pt x="1808987" y="3189731"/>
                  </a:lnTo>
                  <a:lnTo>
                    <a:pt x="362712" y="3189731"/>
                  </a:lnTo>
                  <a:lnTo>
                    <a:pt x="313636" y="3186437"/>
                  </a:lnTo>
                  <a:lnTo>
                    <a:pt x="266523" y="3176841"/>
                  </a:lnTo>
                  <a:lnTo>
                    <a:pt x="221813" y="3161371"/>
                  </a:lnTo>
                  <a:lnTo>
                    <a:pt x="179944" y="3140455"/>
                  </a:lnTo>
                  <a:lnTo>
                    <a:pt x="141357" y="3114524"/>
                  </a:lnTo>
                  <a:lnTo>
                    <a:pt x="106489" y="3084004"/>
                  </a:lnTo>
                  <a:lnTo>
                    <a:pt x="75781" y="3049325"/>
                  </a:lnTo>
                  <a:lnTo>
                    <a:pt x="49671" y="3010915"/>
                  </a:lnTo>
                  <a:lnTo>
                    <a:pt x="28598" y="2969204"/>
                  </a:lnTo>
                  <a:lnTo>
                    <a:pt x="13003" y="2924619"/>
                  </a:lnTo>
                  <a:lnTo>
                    <a:pt x="3324" y="2877589"/>
                  </a:lnTo>
                  <a:lnTo>
                    <a:pt x="0" y="2828544"/>
                  </a:lnTo>
                  <a:lnTo>
                    <a:pt x="0" y="361187"/>
                  </a:lnTo>
                  <a:close/>
                </a:path>
              </a:pathLst>
            </a:custGeom>
            <a:ln w="10668">
              <a:solidFill>
                <a:srgbClr val="162B50"/>
              </a:solidFill>
            </a:ln>
          </p:spPr>
          <p:txBody>
            <a:bodyPr wrap="square" lIns="0" tIns="0" rIns="0" bIns="0" rtlCol="0"/>
            <a:lstStyle/>
            <a:p>
              <a:endParaRPr sz="1588"/>
            </a:p>
          </p:txBody>
        </p:sp>
      </p:grpSp>
      <p:sp>
        <p:nvSpPr>
          <p:cNvPr id="23" name="object 23"/>
          <p:cNvSpPr txBox="1"/>
          <p:nvPr/>
        </p:nvSpPr>
        <p:spPr>
          <a:xfrm>
            <a:off x="5615492" y="2849005"/>
            <a:ext cx="1137957" cy="405975"/>
          </a:xfrm>
          <a:prstGeom prst="rect">
            <a:avLst/>
          </a:prstGeom>
        </p:spPr>
        <p:txBody>
          <a:bodyPr vert="horz" wrap="square" lIns="0" tIns="11206" rIns="0" bIns="0" rtlCol="0">
            <a:spAutoFit/>
          </a:bodyPr>
          <a:lstStyle/>
          <a:p>
            <a:pPr marL="134478" marR="4483" indent="-123832">
              <a:lnSpc>
                <a:spcPct val="102099"/>
              </a:lnSpc>
              <a:spcBef>
                <a:spcPts val="88"/>
              </a:spcBef>
            </a:pPr>
            <a:r>
              <a:rPr sz="1279" dirty="0">
                <a:solidFill>
                  <a:srgbClr val="FFFFFF"/>
                </a:solidFill>
                <a:latin typeface="Calibri"/>
                <a:cs typeface="Calibri"/>
              </a:rPr>
              <a:t>Right</a:t>
            </a:r>
            <a:r>
              <a:rPr sz="1279" spc="31" dirty="0">
                <a:solidFill>
                  <a:srgbClr val="FFFFFF"/>
                </a:solidFill>
                <a:latin typeface="Calibri"/>
                <a:cs typeface="Calibri"/>
              </a:rPr>
              <a:t> </a:t>
            </a:r>
            <a:r>
              <a:rPr sz="1279" spc="-9" dirty="0">
                <a:solidFill>
                  <a:srgbClr val="FFFFFF"/>
                </a:solidFill>
                <a:latin typeface="Calibri"/>
                <a:cs typeface="Calibri"/>
              </a:rPr>
              <a:t>ventricular dysfunction?</a:t>
            </a:r>
            <a:endParaRPr sz="1279">
              <a:latin typeface="Calibri"/>
              <a:cs typeface="Calibri"/>
            </a:endParaRPr>
          </a:p>
        </p:txBody>
      </p:sp>
      <p:sp>
        <p:nvSpPr>
          <p:cNvPr id="24" name="object 24"/>
          <p:cNvSpPr txBox="1"/>
          <p:nvPr/>
        </p:nvSpPr>
        <p:spPr>
          <a:xfrm>
            <a:off x="5386870" y="3447345"/>
            <a:ext cx="1594037" cy="1208450"/>
          </a:xfrm>
          <a:prstGeom prst="rect">
            <a:avLst/>
          </a:prstGeom>
        </p:spPr>
        <p:txBody>
          <a:bodyPr vert="horz" wrap="square" lIns="0" tIns="10646" rIns="0" bIns="0" rtlCol="0">
            <a:spAutoFit/>
          </a:bodyPr>
          <a:lstStyle/>
          <a:p>
            <a:pPr marL="11206" marR="4483" indent="1121" algn="ctr">
              <a:lnSpc>
                <a:spcPct val="102499"/>
              </a:lnSpc>
              <a:spcBef>
                <a:spcPts val="84"/>
              </a:spcBef>
            </a:pPr>
            <a:r>
              <a:rPr sz="1279" dirty="0">
                <a:solidFill>
                  <a:srgbClr val="FFFFFF"/>
                </a:solidFill>
                <a:latin typeface="Calibri"/>
                <a:cs typeface="Calibri"/>
              </a:rPr>
              <a:t>Risk</a:t>
            </a:r>
            <a:r>
              <a:rPr sz="1279" spc="35" dirty="0">
                <a:solidFill>
                  <a:srgbClr val="FFFFFF"/>
                </a:solidFill>
                <a:latin typeface="Calibri"/>
                <a:cs typeface="Calibri"/>
              </a:rPr>
              <a:t> </a:t>
            </a:r>
            <a:r>
              <a:rPr sz="1279" spc="-9" dirty="0">
                <a:solidFill>
                  <a:srgbClr val="FFFFFF"/>
                </a:solidFill>
                <a:latin typeface="Calibri"/>
                <a:cs typeface="Calibri"/>
              </a:rPr>
              <a:t>factors/medical comorbidities </a:t>
            </a:r>
            <a:r>
              <a:rPr sz="1279" dirty="0">
                <a:solidFill>
                  <a:srgbClr val="FFFFFF"/>
                </a:solidFill>
                <a:latin typeface="Calibri"/>
                <a:cs typeface="Calibri"/>
              </a:rPr>
              <a:t>(PESI/sPESI</a:t>
            </a:r>
            <a:r>
              <a:rPr sz="1279" spc="44" dirty="0">
                <a:solidFill>
                  <a:srgbClr val="FFFFFF"/>
                </a:solidFill>
                <a:latin typeface="Calibri"/>
                <a:cs typeface="Calibri"/>
              </a:rPr>
              <a:t> </a:t>
            </a:r>
            <a:r>
              <a:rPr sz="1279" spc="-9" dirty="0">
                <a:solidFill>
                  <a:srgbClr val="FFFFFF"/>
                </a:solidFill>
                <a:latin typeface="Calibri"/>
                <a:cs typeface="Calibri"/>
              </a:rPr>
              <a:t>score, </a:t>
            </a:r>
            <a:r>
              <a:rPr sz="1279" dirty="0">
                <a:solidFill>
                  <a:srgbClr val="FFFFFF"/>
                </a:solidFill>
                <a:latin typeface="Calibri"/>
                <a:cs typeface="Calibri"/>
              </a:rPr>
              <a:t>history</a:t>
            </a:r>
            <a:r>
              <a:rPr sz="1279" spc="22" dirty="0">
                <a:solidFill>
                  <a:srgbClr val="FFFFFF"/>
                </a:solidFill>
                <a:latin typeface="Calibri"/>
                <a:cs typeface="Calibri"/>
              </a:rPr>
              <a:t> </a:t>
            </a:r>
            <a:r>
              <a:rPr sz="1279" dirty="0">
                <a:solidFill>
                  <a:srgbClr val="FFFFFF"/>
                </a:solidFill>
                <a:latin typeface="Calibri"/>
                <a:cs typeface="Calibri"/>
              </a:rPr>
              <a:t>of</a:t>
            </a:r>
            <a:r>
              <a:rPr sz="1279" spc="40" dirty="0">
                <a:solidFill>
                  <a:srgbClr val="FFFFFF"/>
                </a:solidFill>
                <a:latin typeface="Calibri"/>
                <a:cs typeface="Calibri"/>
              </a:rPr>
              <a:t> </a:t>
            </a:r>
            <a:r>
              <a:rPr sz="1279" spc="-9" dirty="0">
                <a:solidFill>
                  <a:srgbClr val="FFFFFF"/>
                </a:solidFill>
                <a:latin typeface="Calibri"/>
                <a:cs typeface="Calibri"/>
              </a:rPr>
              <a:t>malignancy, </a:t>
            </a:r>
            <a:r>
              <a:rPr sz="1279" dirty="0">
                <a:solidFill>
                  <a:srgbClr val="FFFFFF"/>
                </a:solidFill>
                <a:latin typeface="Calibri"/>
                <a:cs typeface="Calibri"/>
              </a:rPr>
              <a:t>history</a:t>
            </a:r>
            <a:r>
              <a:rPr sz="1279" spc="22" dirty="0">
                <a:solidFill>
                  <a:srgbClr val="FFFFFF"/>
                </a:solidFill>
                <a:latin typeface="Calibri"/>
                <a:cs typeface="Calibri"/>
              </a:rPr>
              <a:t> </a:t>
            </a:r>
            <a:r>
              <a:rPr sz="1279" dirty="0">
                <a:solidFill>
                  <a:srgbClr val="FFFFFF"/>
                </a:solidFill>
                <a:latin typeface="Calibri"/>
                <a:cs typeface="Calibri"/>
              </a:rPr>
              <a:t>of</a:t>
            </a:r>
            <a:r>
              <a:rPr sz="1279" spc="35" dirty="0">
                <a:solidFill>
                  <a:srgbClr val="FFFFFF"/>
                </a:solidFill>
                <a:latin typeface="Calibri"/>
                <a:cs typeface="Calibri"/>
              </a:rPr>
              <a:t> </a:t>
            </a:r>
            <a:r>
              <a:rPr sz="1279" dirty="0">
                <a:solidFill>
                  <a:srgbClr val="FFFFFF"/>
                </a:solidFill>
                <a:latin typeface="Calibri"/>
                <a:cs typeface="Calibri"/>
              </a:rPr>
              <a:t>PE,</a:t>
            </a:r>
            <a:r>
              <a:rPr sz="1279" spc="31" dirty="0">
                <a:solidFill>
                  <a:srgbClr val="FFFFFF"/>
                </a:solidFill>
                <a:latin typeface="Calibri"/>
                <a:cs typeface="Calibri"/>
              </a:rPr>
              <a:t> </a:t>
            </a:r>
            <a:r>
              <a:rPr sz="1279" spc="-9" dirty="0">
                <a:solidFill>
                  <a:srgbClr val="FFFFFF"/>
                </a:solidFill>
                <a:latin typeface="Calibri"/>
                <a:cs typeface="Calibri"/>
              </a:rPr>
              <a:t>advanced age)?</a:t>
            </a:r>
            <a:endParaRPr sz="1279">
              <a:latin typeface="Calibri"/>
              <a:cs typeface="Calibri"/>
            </a:endParaRPr>
          </a:p>
        </p:txBody>
      </p:sp>
      <p:sp>
        <p:nvSpPr>
          <p:cNvPr id="25" name="object 25"/>
          <p:cNvSpPr txBox="1"/>
          <p:nvPr/>
        </p:nvSpPr>
        <p:spPr>
          <a:xfrm>
            <a:off x="5389558" y="4845861"/>
            <a:ext cx="1588434" cy="606169"/>
          </a:xfrm>
          <a:prstGeom prst="rect">
            <a:avLst/>
          </a:prstGeom>
        </p:spPr>
        <p:txBody>
          <a:bodyPr vert="horz" wrap="square" lIns="0" tIns="10646" rIns="0" bIns="0" rtlCol="0">
            <a:spAutoFit/>
          </a:bodyPr>
          <a:lstStyle/>
          <a:p>
            <a:pPr marL="11206" marR="4483" algn="ctr">
              <a:lnSpc>
                <a:spcPct val="102400"/>
              </a:lnSpc>
              <a:spcBef>
                <a:spcPts val="84"/>
              </a:spcBef>
            </a:pPr>
            <a:r>
              <a:rPr sz="1279" dirty="0">
                <a:solidFill>
                  <a:srgbClr val="FFFFFF"/>
                </a:solidFill>
                <a:latin typeface="Calibri"/>
                <a:cs typeface="Calibri"/>
              </a:rPr>
              <a:t>Cardiac</a:t>
            </a:r>
            <a:r>
              <a:rPr sz="1279" spc="53" dirty="0">
                <a:solidFill>
                  <a:srgbClr val="FFFFFF"/>
                </a:solidFill>
                <a:latin typeface="Calibri"/>
                <a:cs typeface="Calibri"/>
              </a:rPr>
              <a:t> </a:t>
            </a:r>
            <a:r>
              <a:rPr sz="1279" dirty="0">
                <a:solidFill>
                  <a:srgbClr val="FFFFFF"/>
                </a:solidFill>
                <a:latin typeface="Calibri"/>
                <a:cs typeface="Calibri"/>
              </a:rPr>
              <a:t>biomarkers</a:t>
            </a:r>
            <a:r>
              <a:rPr sz="1279" spc="26" dirty="0">
                <a:solidFill>
                  <a:srgbClr val="FFFFFF"/>
                </a:solidFill>
                <a:latin typeface="Calibri"/>
                <a:cs typeface="Calibri"/>
              </a:rPr>
              <a:t> </a:t>
            </a:r>
            <a:r>
              <a:rPr sz="1279" spc="-22" dirty="0">
                <a:solidFill>
                  <a:srgbClr val="FFFFFF"/>
                </a:solidFill>
                <a:latin typeface="Calibri"/>
                <a:cs typeface="Calibri"/>
              </a:rPr>
              <a:t>aka </a:t>
            </a:r>
            <a:r>
              <a:rPr sz="1279" dirty="0">
                <a:solidFill>
                  <a:srgbClr val="FFFFFF"/>
                </a:solidFill>
                <a:latin typeface="Calibri"/>
                <a:cs typeface="Calibri"/>
              </a:rPr>
              <a:t>blood</a:t>
            </a:r>
            <a:r>
              <a:rPr sz="1279" spc="62" dirty="0">
                <a:solidFill>
                  <a:srgbClr val="FFFFFF"/>
                </a:solidFill>
                <a:latin typeface="Calibri"/>
                <a:cs typeface="Calibri"/>
              </a:rPr>
              <a:t> </a:t>
            </a:r>
            <a:r>
              <a:rPr sz="1279" dirty="0">
                <a:solidFill>
                  <a:srgbClr val="FFFFFF"/>
                </a:solidFill>
                <a:latin typeface="Calibri"/>
                <a:cs typeface="Calibri"/>
              </a:rPr>
              <a:t>tests</a:t>
            </a:r>
            <a:r>
              <a:rPr sz="1279" spc="9" dirty="0">
                <a:solidFill>
                  <a:srgbClr val="FFFFFF"/>
                </a:solidFill>
                <a:latin typeface="Calibri"/>
                <a:cs typeface="Calibri"/>
              </a:rPr>
              <a:t> </a:t>
            </a:r>
            <a:r>
              <a:rPr sz="1279" spc="-9" dirty="0">
                <a:solidFill>
                  <a:srgbClr val="FFFFFF"/>
                </a:solidFill>
                <a:latin typeface="Calibri"/>
                <a:cs typeface="Calibri"/>
              </a:rPr>
              <a:t>(troponin </a:t>
            </a:r>
            <a:r>
              <a:rPr sz="1279" dirty="0">
                <a:solidFill>
                  <a:srgbClr val="FFFFFF"/>
                </a:solidFill>
                <a:latin typeface="Calibri"/>
                <a:cs typeface="Calibri"/>
              </a:rPr>
              <a:t>and</a:t>
            </a:r>
            <a:r>
              <a:rPr sz="1279" spc="40" dirty="0">
                <a:solidFill>
                  <a:srgbClr val="FFFFFF"/>
                </a:solidFill>
                <a:latin typeface="Calibri"/>
                <a:cs typeface="Calibri"/>
              </a:rPr>
              <a:t> </a:t>
            </a:r>
            <a:r>
              <a:rPr sz="1279" spc="-9" dirty="0">
                <a:solidFill>
                  <a:srgbClr val="FFFFFF"/>
                </a:solidFill>
                <a:latin typeface="Calibri"/>
                <a:cs typeface="Calibri"/>
              </a:rPr>
              <a:t>BNP)?</a:t>
            </a:r>
            <a:endParaRPr sz="1279">
              <a:latin typeface="Calibri"/>
              <a:cs typeface="Calibri"/>
            </a:endParaRPr>
          </a:p>
        </p:txBody>
      </p:sp>
      <p:sp>
        <p:nvSpPr>
          <p:cNvPr id="26" name="object 26"/>
          <p:cNvSpPr txBox="1"/>
          <p:nvPr/>
        </p:nvSpPr>
        <p:spPr>
          <a:xfrm>
            <a:off x="4539718" y="3366741"/>
            <a:ext cx="336176" cy="405975"/>
          </a:xfrm>
          <a:prstGeom prst="rect">
            <a:avLst/>
          </a:prstGeom>
        </p:spPr>
        <p:txBody>
          <a:bodyPr vert="horz" wrap="square" lIns="0" tIns="11206" rIns="0" bIns="0" rtlCol="0">
            <a:spAutoFit/>
          </a:bodyPr>
          <a:lstStyle/>
          <a:p>
            <a:pPr marL="11206" marR="4483">
              <a:lnSpc>
                <a:spcPct val="102099"/>
              </a:lnSpc>
              <a:spcBef>
                <a:spcPts val="88"/>
              </a:spcBef>
            </a:pPr>
            <a:r>
              <a:rPr sz="1279" dirty="0">
                <a:latin typeface="Calibri"/>
                <a:cs typeface="Calibri"/>
              </a:rPr>
              <a:t>+</a:t>
            </a:r>
            <a:r>
              <a:rPr sz="1279" spc="22" dirty="0">
                <a:latin typeface="Calibri"/>
                <a:cs typeface="Calibri"/>
              </a:rPr>
              <a:t> </a:t>
            </a:r>
            <a:r>
              <a:rPr sz="1279" spc="-22" dirty="0">
                <a:latin typeface="Calibri"/>
                <a:cs typeface="Calibri"/>
              </a:rPr>
              <a:t>for PE</a:t>
            </a:r>
            <a:endParaRPr sz="1279">
              <a:latin typeface="Calibri"/>
              <a:cs typeface="Calibri"/>
            </a:endParaRPr>
          </a:p>
        </p:txBody>
      </p:sp>
      <p:grpSp>
        <p:nvGrpSpPr>
          <p:cNvPr id="27" name="object 27"/>
          <p:cNvGrpSpPr/>
          <p:nvPr/>
        </p:nvGrpSpPr>
        <p:grpSpPr>
          <a:xfrm>
            <a:off x="8471422" y="2624193"/>
            <a:ext cx="1888191" cy="574301"/>
            <a:chOff x="7721345" y="2974085"/>
            <a:chExt cx="2139950" cy="650875"/>
          </a:xfrm>
        </p:grpSpPr>
        <p:sp>
          <p:nvSpPr>
            <p:cNvPr id="28" name="object 28"/>
            <p:cNvSpPr/>
            <p:nvPr/>
          </p:nvSpPr>
          <p:spPr>
            <a:xfrm>
              <a:off x="7726679" y="2979419"/>
              <a:ext cx="2129155" cy="640080"/>
            </a:xfrm>
            <a:custGeom>
              <a:avLst/>
              <a:gdLst/>
              <a:ahLst/>
              <a:cxnLst/>
              <a:rect l="l" t="t" r="r" b="b"/>
              <a:pathLst>
                <a:path w="2129154" h="640079">
                  <a:moveTo>
                    <a:pt x="2022348" y="640079"/>
                  </a:moveTo>
                  <a:lnTo>
                    <a:pt x="106679" y="640079"/>
                  </a:lnTo>
                  <a:lnTo>
                    <a:pt x="65579" y="631769"/>
                  </a:lnTo>
                  <a:lnTo>
                    <a:pt x="31622" y="609028"/>
                  </a:lnTo>
                  <a:lnTo>
                    <a:pt x="8524" y="575143"/>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5143"/>
                  </a:lnTo>
                  <a:lnTo>
                    <a:pt x="2097976" y="609028"/>
                  </a:lnTo>
                  <a:lnTo>
                    <a:pt x="2064091" y="631769"/>
                  </a:lnTo>
                  <a:lnTo>
                    <a:pt x="2022348" y="640079"/>
                  </a:lnTo>
                  <a:close/>
                </a:path>
              </a:pathLst>
            </a:custGeom>
            <a:solidFill>
              <a:srgbClr val="4472C3"/>
            </a:solidFill>
          </p:spPr>
          <p:txBody>
            <a:bodyPr wrap="square" lIns="0" tIns="0" rIns="0" bIns="0" rtlCol="0"/>
            <a:lstStyle/>
            <a:p>
              <a:endParaRPr sz="1588"/>
            </a:p>
          </p:txBody>
        </p:sp>
        <p:sp>
          <p:nvSpPr>
            <p:cNvPr id="29" name="object 29"/>
            <p:cNvSpPr/>
            <p:nvPr/>
          </p:nvSpPr>
          <p:spPr>
            <a:xfrm>
              <a:off x="7726679" y="2979419"/>
              <a:ext cx="2129155" cy="640080"/>
            </a:xfrm>
            <a:custGeom>
              <a:avLst/>
              <a:gdLst/>
              <a:ahLst/>
              <a:cxnLst/>
              <a:rect l="l" t="t" r="r" b="b"/>
              <a:pathLst>
                <a:path w="2129154" h="640079">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5143"/>
                  </a:lnTo>
                  <a:lnTo>
                    <a:pt x="2097976" y="609028"/>
                  </a:lnTo>
                  <a:lnTo>
                    <a:pt x="2064091" y="631769"/>
                  </a:lnTo>
                  <a:lnTo>
                    <a:pt x="2022348" y="640079"/>
                  </a:lnTo>
                  <a:lnTo>
                    <a:pt x="106679" y="640079"/>
                  </a:lnTo>
                  <a:lnTo>
                    <a:pt x="65579" y="631769"/>
                  </a:lnTo>
                  <a:lnTo>
                    <a:pt x="31622" y="609028"/>
                  </a:lnTo>
                  <a:lnTo>
                    <a:pt x="8524" y="575143"/>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30" name="object 30"/>
          <p:cNvSpPr txBox="1"/>
          <p:nvPr/>
        </p:nvSpPr>
        <p:spPr>
          <a:xfrm>
            <a:off x="9111760" y="2788512"/>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31" name="object 31"/>
          <p:cNvGrpSpPr/>
          <p:nvPr/>
        </p:nvGrpSpPr>
        <p:grpSpPr>
          <a:xfrm>
            <a:off x="8471422" y="3671720"/>
            <a:ext cx="1888191" cy="573181"/>
            <a:chOff x="7721345" y="4161282"/>
            <a:chExt cx="2139950" cy="649605"/>
          </a:xfrm>
        </p:grpSpPr>
        <p:sp>
          <p:nvSpPr>
            <p:cNvPr id="32" name="object 32"/>
            <p:cNvSpPr/>
            <p:nvPr/>
          </p:nvSpPr>
          <p:spPr>
            <a:xfrm>
              <a:off x="7726679" y="4166616"/>
              <a:ext cx="2129155" cy="638810"/>
            </a:xfrm>
            <a:custGeom>
              <a:avLst/>
              <a:gdLst/>
              <a:ahLst/>
              <a:cxnLst/>
              <a:rect l="l" t="t" r="r" b="b"/>
              <a:pathLst>
                <a:path w="2129154" h="638810">
                  <a:moveTo>
                    <a:pt x="2022348" y="638555"/>
                  </a:moveTo>
                  <a:lnTo>
                    <a:pt x="106679" y="638555"/>
                  </a:lnTo>
                  <a:lnTo>
                    <a:pt x="65579" y="630269"/>
                  </a:lnTo>
                  <a:lnTo>
                    <a:pt x="31622" y="607695"/>
                  </a:lnTo>
                  <a:lnTo>
                    <a:pt x="8524" y="574262"/>
                  </a:lnTo>
                  <a:lnTo>
                    <a:pt x="0" y="533399"/>
                  </a:lnTo>
                  <a:lnTo>
                    <a:pt x="0" y="106679"/>
                  </a:ln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3399"/>
                  </a:lnTo>
                  <a:lnTo>
                    <a:pt x="2120717" y="574262"/>
                  </a:lnTo>
                  <a:lnTo>
                    <a:pt x="2097976" y="607695"/>
                  </a:lnTo>
                  <a:lnTo>
                    <a:pt x="2064091" y="630269"/>
                  </a:lnTo>
                  <a:lnTo>
                    <a:pt x="2022348" y="638555"/>
                  </a:lnTo>
                  <a:close/>
                </a:path>
              </a:pathLst>
            </a:custGeom>
            <a:solidFill>
              <a:srgbClr val="4472C3"/>
            </a:solidFill>
          </p:spPr>
          <p:txBody>
            <a:bodyPr wrap="square" lIns="0" tIns="0" rIns="0" bIns="0" rtlCol="0"/>
            <a:lstStyle/>
            <a:p>
              <a:endParaRPr sz="1588"/>
            </a:p>
          </p:txBody>
        </p:sp>
        <p:sp>
          <p:nvSpPr>
            <p:cNvPr id="33" name="object 33"/>
            <p:cNvSpPr/>
            <p:nvPr/>
          </p:nvSpPr>
          <p:spPr>
            <a:xfrm>
              <a:off x="7726679" y="4166616"/>
              <a:ext cx="2129155" cy="638810"/>
            </a:xfrm>
            <a:custGeom>
              <a:avLst/>
              <a:gdLst/>
              <a:ahLst/>
              <a:cxnLst/>
              <a:rect l="l" t="t" r="r" b="b"/>
              <a:pathLst>
                <a:path w="2129154" h="638810">
                  <a:moveTo>
                    <a:pt x="0" y="106679"/>
                  </a:moveTo>
                  <a:lnTo>
                    <a:pt x="8524" y="64936"/>
                  </a:lnTo>
                  <a:lnTo>
                    <a:pt x="31622" y="31051"/>
                  </a:lnTo>
                  <a:lnTo>
                    <a:pt x="65579" y="8310"/>
                  </a:lnTo>
                  <a:lnTo>
                    <a:pt x="106679" y="0"/>
                  </a:lnTo>
                  <a:lnTo>
                    <a:pt x="2022348" y="0"/>
                  </a:lnTo>
                  <a:lnTo>
                    <a:pt x="2064091" y="8310"/>
                  </a:lnTo>
                  <a:lnTo>
                    <a:pt x="2097976" y="31051"/>
                  </a:lnTo>
                  <a:lnTo>
                    <a:pt x="2120717" y="64936"/>
                  </a:lnTo>
                  <a:lnTo>
                    <a:pt x="2129028" y="106679"/>
                  </a:lnTo>
                  <a:lnTo>
                    <a:pt x="2129028" y="533399"/>
                  </a:lnTo>
                  <a:lnTo>
                    <a:pt x="2120717" y="574262"/>
                  </a:lnTo>
                  <a:lnTo>
                    <a:pt x="2097976" y="607695"/>
                  </a:lnTo>
                  <a:lnTo>
                    <a:pt x="2064091" y="630269"/>
                  </a:lnTo>
                  <a:lnTo>
                    <a:pt x="2022348" y="638555"/>
                  </a:lnTo>
                  <a:lnTo>
                    <a:pt x="106679" y="638555"/>
                  </a:lnTo>
                  <a:lnTo>
                    <a:pt x="65579" y="630269"/>
                  </a:lnTo>
                  <a:lnTo>
                    <a:pt x="31622" y="607695"/>
                  </a:lnTo>
                  <a:lnTo>
                    <a:pt x="8524" y="574262"/>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34" name="object 34"/>
          <p:cNvSpPr txBox="1"/>
          <p:nvPr/>
        </p:nvSpPr>
        <p:spPr>
          <a:xfrm>
            <a:off x="8809191" y="3836034"/>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35" name="object 35"/>
          <p:cNvGrpSpPr/>
          <p:nvPr/>
        </p:nvGrpSpPr>
        <p:grpSpPr>
          <a:xfrm>
            <a:off x="8471422" y="4719245"/>
            <a:ext cx="1888191" cy="573181"/>
            <a:chOff x="7721345" y="5348477"/>
            <a:chExt cx="2139950" cy="649605"/>
          </a:xfrm>
        </p:grpSpPr>
        <p:sp>
          <p:nvSpPr>
            <p:cNvPr id="36" name="object 36"/>
            <p:cNvSpPr/>
            <p:nvPr/>
          </p:nvSpPr>
          <p:spPr>
            <a:xfrm>
              <a:off x="7726679" y="5353811"/>
              <a:ext cx="2129155" cy="638810"/>
            </a:xfrm>
            <a:custGeom>
              <a:avLst/>
              <a:gdLst/>
              <a:ahLst/>
              <a:cxnLst/>
              <a:rect l="l" t="t" r="r" b="b"/>
              <a:pathLst>
                <a:path w="2129154" h="638810">
                  <a:moveTo>
                    <a:pt x="2022348" y="638555"/>
                  </a:moveTo>
                  <a:lnTo>
                    <a:pt x="106679" y="638555"/>
                  </a:lnTo>
                  <a:lnTo>
                    <a:pt x="65579" y="630245"/>
                  </a:lnTo>
                  <a:lnTo>
                    <a:pt x="31622" y="607504"/>
                  </a:lnTo>
                  <a:lnTo>
                    <a:pt x="8524" y="573619"/>
                  </a:lnTo>
                  <a:lnTo>
                    <a:pt x="0" y="531875"/>
                  </a:lnTo>
                  <a:lnTo>
                    <a:pt x="0" y="105155"/>
                  </a:lnTo>
                  <a:lnTo>
                    <a:pt x="8524" y="64293"/>
                  </a:lnTo>
                  <a:lnTo>
                    <a:pt x="31622" y="30860"/>
                  </a:lnTo>
                  <a:lnTo>
                    <a:pt x="65579" y="8286"/>
                  </a:lnTo>
                  <a:lnTo>
                    <a:pt x="106679" y="0"/>
                  </a:lnTo>
                  <a:lnTo>
                    <a:pt x="2022348" y="0"/>
                  </a:lnTo>
                  <a:lnTo>
                    <a:pt x="2064091" y="8286"/>
                  </a:lnTo>
                  <a:lnTo>
                    <a:pt x="2097976" y="30860"/>
                  </a:lnTo>
                  <a:lnTo>
                    <a:pt x="2120717" y="64293"/>
                  </a:lnTo>
                  <a:lnTo>
                    <a:pt x="2129028" y="105155"/>
                  </a:lnTo>
                  <a:lnTo>
                    <a:pt x="2129028" y="531875"/>
                  </a:lnTo>
                  <a:lnTo>
                    <a:pt x="2120717" y="573619"/>
                  </a:lnTo>
                  <a:lnTo>
                    <a:pt x="2097976" y="607504"/>
                  </a:lnTo>
                  <a:lnTo>
                    <a:pt x="2064091" y="630245"/>
                  </a:lnTo>
                  <a:lnTo>
                    <a:pt x="2022348" y="638555"/>
                  </a:lnTo>
                  <a:close/>
                </a:path>
              </a:pathLst>
            </a:custGeom>
            <a:solidFill>
              <a:srgbClr val="4472C3"/>
            </a:solidFill>
          </p:spPr>
          <p:txBody>
            <a:bodyPr wrap="square" lIns="0" tIns="0" rIns="0" bIns="0" rtlCol="0"/>
            <a:lstStyle/>
            <a:p>
              <a:endParaRPr sz="1588"/>
            </a:p>
          </p:txBody>
        </p:sp>
        <p:sp>
          <p:nvSpPr>
            <p:cNvPr id="37" name="object 37"/>
            <p:cNvSpPr/>
            <p:nvPr/>
          </p:nvSpPr>
          <p:spPr>
            <a:xfrm>
              <a:off x="7726679" y="5353811"/>
              <a:ext cx="2129155" cy="638810"/>
            </a:xfrm>
            <a:custGeom>
              <a:avLst/>
              <a:gdLst/>
              <a:ahLst/>
              <a:cxnLst/>
              <a:rect l="l" t="t" r="r" b="b"/>
              <a:pathLst>
                <a:path w="2129154" h="638810">
                  <a:moveTo>
                    <a:pt x="0" y="105155"/>
                  </a:moveTo>
                  <a:lnTo>
                    <a:pt x="8524" y="64293"/>
                  </a:lnTo>
                  <a:lnTo>
                    <a:pt x="31622" y="30860"/>
                  </a:lnTo>
                  <a:lnTo>
                    <a:pt x="65579" y="8286"/>
                  </a:lnTo>
                  <a:lnTo>
                    <a:pt x="106679" y="0"/>
                  </a:lnTo>
                  <a:lnTo>
                    <a:pt x="2022348" y="0"/>
                  </a:lnTo>
                  <a:lnTo>
                    <a:pt x="2064091" y="8286"/>
                  </a:lnTo>
                  <a:lnTo>
                    <a:pt x="2097976" y="30860"/>
                  </a:lnTo>
                  <a:lnTo>
                    <a:pt x="2120717" y="64293"/>
                  </a:lnTo>
                  <a:lnTo>
                    <a:pt x="2129028" y="105155"/>
                  </a:lnTo>
                  <a:lnTo>
                    <a:pt x="2129028" y="531875"/>
                  </a:lnTo>
                  <a:lnTo>
                    <a:pt x="2120717" y="573619"/>
                  </a:lnTo>
                  <a:lnTo>
                    <a:pt x="2097976" y="607504"/>
                  </a:lnTo>
                  <a:lnTo>
                    <a:pt x="2064091" y="630245"/>
                  </a:lnTo>
                  <a:lnTo>
                    <a:pt x="2022348" y="638555"/>
                  </a:lnTo>
                  <a:lnTo>
                    <a:pt x="106679" y="638555"/>
                  </a:lnTo>
                  <a:lnTo>
                    <a:pt x="65579" y="630245"/>
                  </a:lnTo>
                  <a:lnTo>
                    <a:pt x="31622" y="607504"/>
                  </a:lnTo>
                  <a:lnTo>
                    <a:pt x="8524" y="573619"/>
                  </a:lnTo>
                  <a:lnTo>
                    <a:pt x="0" y="531875"/>
                  </a:lnTo>
                  <a:lnTo>
                    <a:pt x="0" y="105155"/>
                  </a:lnTo>
                  <a:close/>
                </a:path>
              </a:pathLst>
            </a:custGeom>
            <a:ln w="10668">
              <a:solidFill>
                <a:srgbClr val="162B50"/>
              </a:solidFill>
            </a:ln>
          </p:spPr>
          <p:txBody>
            <a:bodyPr wrap="square" lIns="0" tIns="0" rIns="0" bIns="0" rtlCol="0"/>
            <a:lstStyle/>
            <a:p>
              <a:endParaRPr sz="1588"/>
            </a:p>
          </p:txBody>
        </p:sp>
      </p:grpSp>
      <p:sp>
        <p:nvSpPr>
          <p:cNvPr id="38" name="object 38"/>
          <p:cNvSpPr txBox="1"/>
          <p:nvPr/>
        </p:nvSpPr>
        <p:spPr>
          <a:xfrm>
            <a:off x="9095630" y="4883557"/>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08455" y="1024665"/>
            <a:ext cx="7891182" cy="4811806"/>
            <a:chOff x="623316" y="1161287"/>
            <a:chExt cx="8943340" cy="5453380"/>
          </a:xfrm>
        </p:grpSpPr>
        <p:pic>
          <p:nvPicPr>
            <p:cNvPr id="3" name="object 3"/>
            <p:cNvPicPr/>
            <p:nvPr/>
          </p:nvPicPr>
          <p:blipFill>
            <a:blip r:embed="rId2" cstate="print"/>
            <a:stretch>
              <a:fillRect/>
            </a:stretch>
          </p:blipFill>
          <p:spPr>
            <a:xfrm>
              <a:off x="623316" y="1161287"/>
              <a:ext cx="8942832" cy="5452872"/>
            </a:xfrm>
            <a:prstGeom prst="rect">
              <a:avLst/>
            </a:prstGeom>
          </p:spPr>
        </p:pic>
        <p:sp>
          <p:nvSpPr>
            <p:cNvPr id="4" name="object 4"/>
            <p:cNvSpPr/>
            <p:nvPr/>
          </p:nvSpPr>
          <p:spPr>
            <a:xfrm>
              <a:off x="2450592" y="4006596"/>
              <a:ext cx="4194175" cy="969644"/>
            </a:xfrm>
            <a:custGeom>
              <a:avLst/>
              <a:gdLst/>
              <a:ahLst/>
              <a:cxnLst/>
              <a:rect l="l" t="t" r="r" b="b"/>
              <a:pathLst>
                <a:path w="4194175" h="969645">
                  <a:moveTo>
                    <a:pt x="0" y="0"/>
                  </a:moveTo>
                  <a:lnTo>
                    <a:pt x="4194047" y="0"/>
                  </a:lnTo>
                  <a:lnTo>
                    <a:pt x="4194047" y="969264"/>
                  </a:lnTo>
                  <a:lnTo>
                    <a:pt x="0" y="969264"/>
                  </a:lnTo>
                  <a:lnTo>
                    <a:pt x="0" y="0"/>
                  </a:lnTo>
                  <a:close/>
                </a:path>
              </a:pathLst>
            </a:custGeom>
            <a:ln w="32004">
              <a:solidFill>
                <a:srgbClr val="FF0000"/>
              </a:solidFill>
            </a:ln>
          </p:spPr>
          <p:txBody>
            <a:bodyPr wrap="square" lIns="0" tIns="0" rIns="0" bIns="0" rtlCol="0"/>
            <a:lstStyle/>
            <a:p>
              <a:endParaRPr sz="1588"/>
            </a:p>
          </p:txBody>
        </p:sp>
        <p:sp>
          <p:nvSpPr>
            <p:cNvPr id="5" name="object 5"/>
            <p:cNvSpPr/>
            <p:nvPr/>
          </p:nvSpPr>
          <p:spPr>
            <a:xfrm>
              <a:off x="5984748" y="3680459"/>
              <a:ext cx="901065" cy="207645"/>
            </a:xfrm>
            <a:custGeom>
              <a:avLst/>
              <a:gdLst/>
              <a:ahLst/>
              <a:cxnLst/>
              <a:rect l="l" t="t" r="r" b="b"/>
              <a:pathLst>
                <a:path w="901065" h="207645">
                  <a:moveTo>
                    <a:pt x="797051" y="207264"/>
                  </a:moveTo>
                  <a:lnTo>
                    <a:pt x="797051" y="155448"/>
                  </a:lnTo>
                  <a:lnTo>
                    <a:pt x="0" y="155448"/>
                  </a:lnTo>
                  <a:lnTo>
                    <a:pt x="0" y="51816"/>
                  </a:lnTo>
                  <a:lnTo>
                    <a:pt x="797051" y="51816"/>
                  </a:lnTo>
                  <a:lnTo>
                    <a:pt x="797051" y="0"/>
                  </a:lnTo>
                  <a:lnTo>
                    <a:pt x="900683" y="103632"/>
                  </a:lnTo>
                  <a:lnTo>
                    <a:pt x="797051" y="207264"/>
                  </a:lnTo>
                  <a:close/>
                </a:path>
              </a:pathLst>
            </a:custGeom>
            <a:solidFill>
              <a:srgbClr val="FF0000"/>
            </a:solidFill>
          </p:spPr>
          <p:txBody>
            <a:bodyPr wrap="square" lIns="0" tIns="0" rIns="0" bIns="0" rtlCol="0"/>
            <a:lstStyle/>
            <a:p>
              <a:endParaRPr sz="1588"/>
            </a:p>
          </p:txBody>
        </p:sp>
        <p:sp>
          <p:nvSpPr>
            <p:cNvPr id="6" name="object 6"/>
            <p:cNvSpPr/>
            <p:nvPr/>
          </p:nvSpPr>
          <p:spPr>
            <a:xfrm>
              <a:off x="5984748" y="3680459"/>
              <a:ext cx="901065" cy="207645"/>
            </a:xfrm>
            <a:custGeom>
              <a:avLst/>
              <a:gdLst/>
              <a:ahLst/>
              <a:cxnLst/>
              <a:rect l="l" t="t" r="r" b="b"/>
              <a:pathLst>
                <a:path w="901065" h="207645">
                  <a:moveTo>
                    <a:pt x="0" y="51816"/>
                  </a:moveTo>
                  <a:lnTo>
                    <a:pt x="797051" y="51816"/>
                  </a:lnTo>
                  <a:lnTo>
                    <a:pt x="797051" y="0"/>
                  </a:lnTo>
                  <a:lnTo>
                    <a:pt x="900683" y="103632"/>
                  </a:lnTo>
                  <a:lnTo>
                    <a:pt x="797051" y="207264"/>
                  </a:lnTo>
                  <a:lnTo>
                    <a:pt x="797051" y="155448"/>
                  </a:lnTo>
                  <a:lnTo>
                    <a:pt x="0" y="155448"/>
                  </a:lnTo>
                  <a:lnTo>
                    <a:pt x="0" y="51816"/>
                  </a:lnTo>
                  <a:close/>
                </a:path>
              </a:pathLst>
            </a:custGeom>
            <a:ln w="10668">
              <a:solidFill>
                <a:srgbClr val="2F528E"/>
              </a:solidFill>
            </a:ln>
          </p:spPr>
          <p:txBody>
            <a:bodyPr wrap="square" lIns="0" tIns="0" rIns="0" bIns="0" rtlCol="0"/>
            <a:lstStyle/>
            <a:p>
              <a:endParaRPr sz="1588"/>
            </a:p>
          </p:txBody>
        </p:sp>
        <p:sp>
          <p:nvSpPr>
            <p:cNvPr id="7" name="object 7"/>
            <p:cNvSpPr/>
            <p:nvPr/>
          </p:nvSpPr>
          <p:spPr>
            <a:xfrm>
              <a:off x="3447288" y="3147059"/>
              <a:ext cx="494030" cy="970915"/>
            </a:xfrm>
            <a:custGeom>
              <a:avLst/>
              <a:gdLst/>
              <a:ahLst/>
              <a:cxnLst/>
              <a:rect l="l" t="t" r="r" b="b"/>
              <a:pathLst>
                <a:path w="494029" h="970914">
                  <a:moveTo>
                    <a:pt x="246887" y="970788"/>
                  </a:moveTo>
                  <a:lnTo>
                    <a:pt x="0" y="722375"/>
                  </a:lnTo>
                  <a:lnTo>
                    <a:pt x="123443" y="722375"/>
                  </a:lnTo>
                  <a:lnTo>
                    <a:pt x="123443" y="0"/>
                  </a:lnTo>
                  <a:lnTo>
                    <a:pt x="370331" y="0"/>
                  </a:lnTo>
                  <a:lnTo>
                    <a:pt x="370331" y="722375"/>
                  </a:lnTo>
                  <a:lnTo>
                    <a:pt x="493775" y="722375"/>
                  </a:lnTo>
                  <a:lnTo>
                    <a:pt x="246887" y="970788"/>
                  </a:lnTo>
                  <a:close/>
                </a:path>
              </a:pathLst>
            </a:custGeom>
            <a:solidFill>
              <a:srgbClr val="FF0000"/>
            </a:solidFill>
          </p:spPr>
          <p:txBody>
            <a:bodyPr wrap="square" lIns="0" tIns="0" rIns="0" bIns="0" rtlCol="0"/>
            <a:lstStyle/>
            <a:p>
              <a:endParaRPr sz="1588"/>
            </a:p>
          </p:txBody>
        </p:sp>
        <p:sp>
          <p:nvSpPr>
            <p:cNvPr id="8" name="object 8"/>
            <p:cNvSpPr/>
            <p:nvPr/>
          </p:nvSpPr>
          <p:spPr>
            <a:xfrm>
              <a:off x="3447288" y="3147059"/>
              <a:ext cx="494030" cy="970915"/>
            </a:xfrm>
            <a:custGeom>
              <a:avLst/>
              <a:gdLst/>
              <a:ahLst/>
              <a:cxnLst/>
              <a:rect l="l" t="t" r="r" b="b"/>
              <a:pathLst>
                <a:path w="494029" h="970914">
                  <a:moveTo>
                    <a:pt x="370331" y="0"/>
                  </a:moveTo>
                  <a:lnTo>
                    <a:pt x="370331" y="722375"/>
                  </a:lnTo>
                  <a:lnTo>
                    <a:pt x="493775" y="722375"/>
                  </a:lnTo>
                  <a:lnTo>
                    <a:pt x="246887" y="970788"/>
                  </a:lnTo>
                  <a:lnTo>
                    <a:pt x="0" y="722375"/>
                  </a:lnTo>
                  <a:lnTo>
                    <a:pt x="123443" y="722375"/>
                  </a:lnTo>
                  <a:lnTo>
                    <a:pt x="123443" y="0"/>
                  </a:lnTo>
                  <a:lnTo>
                    <a:pt x="370331" y="0"/>
                  </a:lnTo>
                  <a:close/>
                </a:path>
              </a:pathLst>
            </a:custGeom>
            <a:ln w="10668">
              <a:solidFill>
                <a:srgbClr val="2F528E"/>
              </a:solidFill>
            </a:ln>
          </p:spPr>
          <p:txBody>
            <a:bodyPr wrap="square" lIns="0" tIns="0" rIns="0" bIns="0" rtlCol="0"/>
            <a:lstStyle/>
            <a:p>
              <a:endParaRPr sz="1588"/>
            </a:p>
          </p:txBody>
        </p:sp>
        <p:sp>
          <p:nvSpPr>
            <p:cNvPr id="9" name="object 9"/>
            <p:cNvSpPr/>
            <p:nvPr/>
          </p:nvSpPr>
          <p:spPr>
            <a:xfrm>
              <a:off x="5274564" y="3147059"/>
              <a:ext cx="494030" cy="970915"/>
            </a:xfrm>
            <a:custGeom>
              <a:avLst/>
              <a:gdLst/>
              <a:ahLst/>
              <a:cxnLst/>
              <a:rect l="l" t="t" r="r" b="b"/>
              <a:pathLst>
                <a:path w="494029" h="970914">
                  <a:moveTo>
                    <a:pt x="246887" y="970788"/>
                  </a:moveTo>
                  <a:lnTo>
                    <a:pt x="0" y="722375"/>
                  </a:lnTo>
                  <a:lnTo>
                    <a:pt x="123443" y="722375"/>
                  </a:lnTo>
                  <a:lnTo>
                    <a:pt x="123443" y="0"/>
                  </a:lnTo>
                  <a:lnTo>
                    <a:pt x="370332" y="0"/>
                  </a:lnTo>
                  <a:lnTo>
                    <a:pt x="370332" y="722375"/>
                  </a:lnTo>
                  <a:lnTo>
                    <a:pt x="493775" y="722375"/>
                  </a:lnTo>
                  <a:lnTo>
                    <a:pt x="246887" y="970788"/>
                  </a:lnTo>
                  <a:close/>
                </a:path>
              </a:pathLst>
            </a:custGeom>
            <a:solidFill>
              <a:srgbClr val="FF0000"/>
            </a:solidFill>
          </p:spPr>
          <p:txBody>
            <a:bodyPr wrap="square" lIns="0" tIns="0" rIns="0" bIns="0" rtlCol="0"/>
            <a:lstStyle/>
            <a:p>
              <a:endParaRPr sz="1588"/>
            </a:p>
          </p:txBody>
        </p:sp>
        <p:sp>
          <p:nvSpPr>
            <p:cNvPr id="10" name="object 10"/>
            <p:cNvSpPr/>
            <p:nvPr/>
          </p:nvSpPr>
          <p:spPr>
            <a:xfrm>
              <a:off x="5274564" y="3147059"/>
              <a:ext cx="494030" cy="970915"/>
            </a:xfrm>
            <a:custGeom>
              <a:avLst/>
              <a:gdLst/>
              <a:ahLst/>
              <a:cxnLst/>
              <a:rect l="l" t="t" r="r" b="b"/>
              <a:pathLst>
                <a:path w="494029" h="970914">
                  <a:moveTo>
                    <a:pt x="370332" y="0"/>
                  </a:moveTo>
                  <a:lnTo>
                    <a:pt x="370332" y="722375"/>
                  </a:lnTo>
                  <a:lnTo>
                    <a:pt x="493775" y="722375"/>
                  </a:lnTo>
                  <a:lnTo>
                    <a:pt x="246887" y="970788"/>
                  </a:lnTo>
                  <a:lnTo>
                    <a:pt x="0" y="722375"/>
                  </a:lnTo>
                  <a:lnTo>
                    <a:pt x="123443" y="722375"/>
                  </a:lnTo>
                  <a:lnTo>
                    <a:pt x="123443" y="0"/>
                  </a:lnTo>
                  <a:lnTo>
                    <a:pt x="370332" y="0"/>
                  </a:lnTo>
                  <a:close/>
                </a:path>
              </a:pathLst>
            </a:custGeom>
            <a:ln w="10668">
              <a:solidFill>
                <a:srgbClr val="2F528E"/>
              </a:solidFill>
            </a:ln>
          </p:spPr>
          <p:txBody>
            <a:bodyPr wrap="square" lIns="0" tIns="0" rIns="0" bIns="0" rtlCol="0"/>
            <a:lstStyle/>
            <a:p>
              <a:endParaRPr sz="1588"/>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5080" y="1240773"/>
            <a:ext cx="2935941" cy="3619407"/>
          </a:xfrm>
          <a:prstGeom prst="rect">
            <a:avLst/>
          </a:prstGeom>
        </p:spPr>
        <p:txBody>
          <a:bodyPr vert="horz" wrap="square" lIns="0" tIns="59391" rIns="0" bIns="0" rtlCol="0">
            <a:spAutoFit/>
          </a:bodyPr>
          <a:lstStyle/>
          <a:p>
            <a:pPr marL="11206" marR="4483">
              <a:lnSpc>
                <a:spcPct val="90800"/>
              </a:lnSpc>
              <a:spcBef>
                <a:spcPts val="468"/>
              </a:spcBef>
            </a:pPr>
            <a:r>
              <a:rPr sz="3177" u="sng" dirty="0">
                <a:uFill>
                  <a:solidFill>
                    <a:srgbClr val="000000"/>
                  </a:solidFill>
                </a:uFill>
                <a:latin typeface="Calibri"/>
                <a:cs typeface="Calibri"/>
              </a:rPr>
              <a:t>Vital</a:t>
            </a:r>
            <a:r>
              <a:rPr sz="3177" u="sng" spc="-110" dirty="0">
                <a:uFill>
                  <a:solidFill>
                    <a:srgbClr val="000000"/>
                  </a:solidFill>
                </a:uFill>
                <a:latin typeface="Calibri"/>
                <a:cs typeface="Calibri"/>
              </a:rPr>
              <a:t> </a:t>
            </a:r>
            <a:r>
              <a:rPr sz="3177" u="sng" dirty="0">
                <a:uFill>
                  <a:solidFill>
                    <a:srgbClr val="000000"/>
                  </a:solidFill>
                </a:uFill>
                <a:latin typeface="Calibri"/>
                <a:cs typeface="Calibri"/>
              </a:rPr>
              <a:t>signs</a:t>
            </a:r>
            <a:r>
              <a:rPr sz="3177" u="sng" spc="-119" dirty="0">
                <a:uFill>
                  <a:solidFill>
                    <a:srgbClr val="000000"/>
                  </a:solidFill>
                </a:uFill>
                <a:latin typeface="Calibri"/>
                <a:cs typeface="Calibri"/>
              </a:rPr>
              <a:t> </a:t>
            </a:r>
            <a:r>
              <a:rPr sz="3177" u="sng" spc="-22" dirty="0">
                <a:uFill>
                  <a:solidFill>
                    <a:srgbClr val="000000"/>
                  </a:solidFill>
                </a:uFill>
                <a:latin typeface="Calibri"/>
                <a:cs typeface="Calibri"/>
              </a:rPr>
              <a:t>at</a:t>
            </a:r>
            <a:r>
              <a:rPr sz="3177" spc="-22" dirty="0">
                <a:latin typeface="Calibri"/>
                <a:cs typeface="Calibri"/>
              </a:rPr>
              <a:t> </a:t>
            </a:r>
            <a:r>
              <a:rPr sz="3177" u="sng" spc="-9" dirty="0">
                <a:uFill>
                  <a:solidFill>
                    <a:srgbClr val="000000"/>
                  </a:solidFill>
                </a:uFill>
                <a:latin typeface="Calibri"/>
                <a:cs typeface="Calibri"/>
              </a:rPr>
              <a:t>presentation</a:t>
            </a:r>
            <a:r>
              <a:rPr sz="3177" spc="-9" dirty="0">
                <a:latin typeface="Calibri"/>
                <a:cs typeface="Calibri"/>
              </a:rPr>
              <a:t> </a:t>
            </a:r>
            <a:r>
              <a:rPr sz="3177" dirty="0">
                <a:latin typeface="Calibri"/>
                <a:cs typeface="Calibri"/>
              </a:rPr>
              <a:t>(heart</a:t>
            </a:r>
            <a:r>
              <a:rPr sz="3177" spc="-119" dirty="0">
                <a:latin typeface="Calibri"/>
                <a:cs typeface="Calibri"/>
              </a:rPr>
              <a:t> </a:t>
            </a:r>
            <a:r>
              <a:rPr sz="3177" dirty="0">
                <a:latin typeface="Calibri"/>
                <a:cs typeface="Calibri"/>
              </a:rPr>
              <a:t>rate,</a:t>
            </a:r>
            <a:r>
              <a:rPr sz="3177" spc="-106" dirty="0">
                <a:latin typeface="Calibri"/>
                <a:cs typeface="Calibri"/>
              </a:rPr>
              <a:t> </a:t>
            </a:r>
            <a:r>
              <a:rPr sz="3177" spc="-18" dirty="0">
                <a:latin typeface="Calibri"/>
                <a:cs typeface="Calibri"/>
              </a:rPr>
              <a:t>blood </a:t>
            </a:r>
            <a:r>
              <a:rPr sz="3177" spc="-9" dirty="0">
                <a:latin typeface="Calibri"/>
                <a:cs typeface="Calibri"/>
              </a:rPr>
              <a:t>pressure,</a:t>
            </a:r>
            <a:r>
              <a:rPr sz="3177" spc="-106" dirty="0">
                <a:latin typeface="Calibri"/>
                <a:cs typeface="Calibri"/>
              </a:rPr>
              <a:t> </a:t>
            </a:r>
            <a:r>
              <a:rPr sz="3177" spc="-9" dirty="0">
                <a:latin typeface="Calibri"/>
                <a:cs typeface="Calibri"/>
              </a:rPr>
              <a:t>oxygen saturation)</a:t>
            </a:r>
            <a:r>
              <a:rPr sz="3177" spc="-172" dirty="0">
                <a:latin typeface="Calibri"/>
                <a:cs typeface="Calibri"/>
              </a:rPr>
              <a:t> </a:t>
            </a:r>
            <a:r>
              <a:rPr sz="3177" spc="-22" dirty="0">
                <a:latin typeface="Calibri"/>
                <a:cs typeface="Calibri"/>
              </a:rPr>
              <a:t>and </a:t>
            </a:r>
            <a:r>
              <a:rPr sz="3177" u="sng" dirty="0">
                <a:uFill>
                  <a:solidFill>
                    <a:srgbClr val="000000"/>
                  </a:solidFill>
                </a:uFill>
                <a:latin typeface="Calibri"/>
                <a:cs typeface="Calibri"/>
              </a:rPr>
              <a:t>medical</a:t>
            </a:r>
            <a:r>
              <a:rPr sz="3177" u="sng" spc="-84" dirty="0">
                <a:uFill>
                  <a:solidFill>
                    <a:srgbClr val="000000"/>
                  </a:solidFill>
                </a:uFill>
                <a:latin typeface="Calibri"/>
                <a:cs typeface="Calibri"/>
              </a:rPr>
              <a:t> </a:t>
            </a:r>
            <a:r>
              <a:rPr sz="3177" u="sng" spc="-9" dirty="0">
                <a:uFill>
                  <a:solidFill>
                    <a:srgbClr val="000000"/>
                  </a:solidFill>
                </a:uFill>
                <a:latin typeface="Calibri"/>
                <a:cs typeface="Calibri"/>
              </a:rPr>
              <a:t>history</a:t>
            </a:r>
            <a:r>
              <a:rPr sz="3177" spc="-9" dirty="0">
                <a:latin typeface="Calibri"/>
                <a:cs typeface="Calibri"/>
              </a:rPr>
              <a:t> </a:t>
            </a:r>
            <a:r>
              <a:rPr sz="3177" dirty="0">
                <a:latin typeface="Calibri"/>
                <a:cs typeface="Calibri"/>
              </a:rPr>
              <a:t>critical</a:t>
            </a:r>
            <a:r>
              <a:rPr sz="3177" spc="-66" dirty="0">
                <a:latin typeface="Calibri"/>
                <a:cs typeface="Calibri"/>
              </a:rPr>
              <a:t> </a:t>
            </a:r>
            <a:r>
              <a:rPr sz="3177" dirty="0">
                <a:latin typeface="Calibri"/>
                <a:cs typeface="Calibri"/>
              </a:rPr>
              <a:t>in</a:t>
            </a:r>
            <a:r>
              <a:rPr sz="3177" spc="-57" dirty="0">
                <a:latin typeface="Calibri"/>
                <a:cs typeface="Calibri"/>
              </a:rPr>
              <a:t> </a:t>
            </a:r>
            <a:r>
              <a:rPr sz="3177" spc="-9" dirty="0">
                <a:latin typeface="Calibri"/>
                <a:cs typeface="Calibri"/>
              </a:rPr>
              <a:t>decision </a:t>
            </a:r>
            <a:r>
              <a:rPr sz="3177" spc="-18" dirty="0">
                <a:latin typeface="Calibri"/>
                <a:cs typeface="Calibri"/>
              </a:rPr>
              <a:t>tree</a:t>
            </a:r>
            <a:endParaRPr sz="3177">
              <a:latin typeface="Calibri"/>
              <a:cs typeface="Calibri"/>
            </a:endParaRPr>
          </a:p>
        </p:txBody>
      </p:sp>
      <p:sp>
        <p:nvSpPr>
          <p:cNvPr id="3" name="object 3"/>
          <p:cNvSpPr txBox="1"/>
          <p:nvPr/>
        </p:nvSpPr>
        <p:spPr>
          <a:xfrm>
            <a:off x="4910902" y="5593512"/>
            <a:ext cx="912719" cy="212124"/>
          </a:xfrm>
          <a:prstGeom prst="rect">
            <a:avLst/>
          </a:prstGeom>
        </p:spPr>
        <p:txBody>
          <a:bodyPr vert="horz" wrap="square" lIns="0" tIns="15128" rIns="0" bIns="0" rtlCol="0">
            <a:spAutoFit/>
          </a:bodyPr>
          <a:lstStyle/>
          <a:p>
            <a:pPr marL="11206">
              <a:spcBef>
                <a:spcPts val="119"/>
              </a:spcBef>
            </a:pPr>
            <a:r>
              <a:rPr sz="1279" spc="-9" dirty="0">
                <a:latin typeface="Calibri"/>
                <a:cs typeface="Calibri"/>
              </a:rPr>
              <a:t>*mdcalc.com</a:t>
            </a:r>
            <a:endParaRPr sz="1279">
              <a:latin typeface="Calibri"/>
              <a:cs typeface="Calibri"/>
            </a:endParaRPr>
          </a:p>
        </p:txBody>
      </p:sp>
      <p:pic>
        <p:nvPicPr>
          <p:cNvPr id="4" name="object 4"/>
          <p:cNvPicPr/>
          <p:nvPr/>
        </p:nvPicPr>
        <p:blipFill>
          <a:blip r:embed="rId2" cstate="print"/>
          <a:stretch>
            <a:fillRect/>
          </a:stretch>
        </p:blipFill>
        <p:spPr>
          <a:xfrm>
            <a:off x="6191473" y="933226"/>
            <a:ext cx="4342055" cy="499289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8104" y="1595494"/>
            <a:ext cx="1888191" cy="574301"/>
            <a:chOff x="486918" y="1808226"/>
            <a:chExt cx="2139950" cy="650875"/>
          </a:xfrm>
        </p:grpSpPr>
        <p:sp>
          <p:nvSpPr>
            <p:cNvPr id="3" name="object 3"/>
            <p:cNvSpPr/>
            <p:nvPr/>
          </p:nvSpPr>
          <p:spPr>
            <a:xfrm>
              <a:off x="492252" y="1813560"/>
              <a:ext cx="2129155" cy="640080"/>
            </a:xfrm>
            <a:custGeom>
              <a:avLst/>
              <a:gdLst/>
              <a:ahLst/>
              <a:cxnLst/>
              <a:rect l="l" t="t" r="r" b="b"/>
              <a:pathLst>
                <a:path w="2129155"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4" name="object 4"/>
            <p:cNvSpPr/>
            <p:nvPr/>
          </p:nvSpPr>
          <p:spPr>
            <a:xfrm>
              <a:off x="492252" y="1813560"/>
              <a:ext cx="2129155" cy="640080"/>
            </a:xfrm>
            <a:custGeom>
              <a:avLst/>
              <a:gdLst/>
              <a:ahLst/>
              <a:cxnLst/>
              <a:rect l="l" t="t" r="r" b="b"/>
              <a:pathLst>
                <a:path w="2129155"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5" name="object 5"/>
          <p:cNvSpPr txBox="1"/>
          <p:nvPr/>
        </p:nvSpPr>
        <p:spPr>
          <a:xfrm>
            <a:off x="2728413" y="1759797"/>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6" name="object 6"/>
          <p:cNvGrpSpPr/>
          <p:nvPr/>
        </p:nvGrpSpPr>
        <p:grpSpPr>
          <a:xfrm>
            <a:off x="4963085" y="1595494"/>
            <a:ext cx="1888191" cy="574301"/>
            <a:chOff x="3745229" y="1808226"/>
            <a:chExt cx="2139950" cy="650875"/>
          </a:xfrm>
        </p:grpSpPr>
        <p:sp>
          <p:nvSpPr>
            <p:cNvPr id="7" name="object 7"/>
            <p:cNvSpPr/>
            <p:nvPr/>
          </p:nvSpPr>
          <p:spPr>
            <a:xfrm>
              <a:off x="3750563" y="1813560"/>
              <a:ext cx="2129155" cy="640080"/>
            </a:xfrm>
            <a:custGeom>
              <a:avLst/>
              <a:gdLst/>
              <a:ahLst/>
              <a:cxnLst/>
              <a:rect l="l" t="t" r="r" b="b"/>
              <a:pathLst>
                <a:path w="2129154" h="640080">
                  <a:moveTo>
                    <a:pt x="2022348" y="640079"/>
                  </a:moveTo>
                  <a:lnTo>
                    <a:pt x="106679" y="640079"/>
                  </a:lnTo>
                  <a:lnTo>
                    <a:pt x="64936" y="631555"/>
                  </a:lnTo>
                  <a:lnTo>
                    <a:pt x="31051" y="608457"/>
                  </a:lnTo>
                  <a:lnTo>
                    <a:pt x="8310" y="574500"/>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8" name="object 8"/>
            <p:cNvSpPr/>
            <p:nvPr/>
          </p:nvSpPr>
          <p:spPr>
            <a:xfrm>
              <a:off x="3750563" y="1813560"/>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5300811" y="1759797"/>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0" name="object 10"/>
          <p:cNvGrpSpPr/>
          <p:nvPr/>
        </p:nvGrpSpPr>
        <p:grpSpPr>
          <a:xfrm>
            <a:off x="7936230" y="1595494"/>
            <a:ext cx="1888191" cy="574301"/>
            <a:chOff x="7114794" y="1808226"/>
            <a:chExt cx="2139950" cy="650875"/>
          </a:xfrm>
        </p:grpSpPr>
        <p:sp>
          <p:nvSpPr>
            <p:cNvPr id="11" name="object 11"/>
            <p:cNvSpPr/>
            <p:nvPr/>
          </p:nvSpPr>
          <p:spPr>
            <a:xfrm>
              <a:off x="7120128" y="1813560"/>
              <a:ext cx="2129155" cy="640080"/>
            </a:xfrm>
            <a:custGeom>
              <a:avLst/>
              <a:gdLst/>
              <a:ahLst/>
              <a:cxnLst/>
              <a:rect l="l" t="t" r="r" b="b"/>
              <a:pathLst>
                <a:path w="2129154"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12" name="object 12"/>
            <p:cNvSpPr/>
            <p:nvPr/>
          </p:nvSpPr>
          <p:spPr>
            <a:xfrm>
              <a:off x="7120128" y="1813560"/>
              <a:ext cx="2129155" cy="640080"/>
            </a:xfrm>
            <a:custGeom>
              <a:avLst/>
              <a:gdLst/>
              <a:ahLst/>
              <a:cxnLst/>
              <a:rect l="l" t="t" r="r" b="b"/>
              <a:pathLst>
                <a:path w="2129154"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8560357" y="1759797"/>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4" name="object 14"/>
          <p:cNvGrpSpPr/>
          <p:nvPr/>
        </p:nvGrpSpPr>
        <p:grpSpPr>
          <a:xfrm>
            <a:off x="2946026" y="2469552"/>
            <a:ext cx="539563" cy="1582831"/>
            <a:chOff x="1459229" y="2798825"/>
            <a:chExt cx="611505" cy="1793875"/>
          </a:xfrm>
        </p:grpSpPr>
        <p:sp>
          <p:nvSpPr>
            <p:cNvPr id="15" name="object 15"/>
            <p:cNvSpPr/>
            <p:nvPr/>
          </p:nvSpPr>
          <p:spPr>
            <a:xfrm>
              <a:off x="1464563" y="2804159"/>
              <a:ext cx="600710" cy="1783080"/>
            </a:xfrm>
            <a:custGeom>
              <a:avLst/>
              <a:gdLst/>
              <a:ahLst/>
              <a:cxnLst/>
              <a:rect l="l" t="t" r="r" b="b"/>
              <a:pathLst>
                <a:path w="600710" h="1783079">
                  <a:moveTo>
                    <a:pt x="300228" y="1783080"/>
                  </a:moveTo>
                  <a:lnTo>
                    <a:pt x="0" y="1482851"/>
                  </a:lnTo>
                  <a:lnTo>
                    <a:pt x="150876" y="1482851"/>
                  </a:lnTo>
                  <a:lnTo>
                    <a:pt x="150876" y="0"/>
                  </a:lnTo>
                  <a:lnTo>
                    <a:pt x="451103" y="0"/>
                  </a:lnTo>
                  <a:lnTo>
                    <a:pt x="451103" y="1482851"/>
                  </a:lnTo>
                  <a:lnTo>
                    <a:pt x="600456" y="1482851"/>
                  </a:lnTo>
                  <a:lnTo>
                    <a:pt x="300228" y="1783080"/>
                  </a:lnTo>
                  <a:close/>
                </a:path>
              </a:pathLst>
            </a:custGeom>
            <a:solidFill>
              <a:srgbClr val="4472C3"/>
            </a:solidFill>
          </p:spPr>
          <p:txBody>
            <a:bodyPr wrap="square" lIns="0" tIns="0" rIns="0" bIns="0" rtlCol="0"/>
            <a:lstStyle/>
            <a:p>
              <a:endParaRPr sz="1588"/>
            </a:p>
          </p:txBody>
        </p:sp>
        <p:sp>
          <p:nvSpPr>
            <p:cNvPr id="16" name="object 16"/>
            <p:cNvSpPr/>
            <p:nvPr/>
          </p:nvSpPr>
          <p:spPr>
            <a:xfrm>
              <a:off x="1464563" y="2804159"/>
              <a:ext cx="600710" cy="1783080"/>
            </a:xfrm>
            <a:custGeom>
              <a:avLst/>
              <a:gdLst/>
              <a:ahLst/>
              <a:cxnLst/>
              <a:rect l="l" t="t" r="r" b="b"/>
              <a:pathLst>
                <a:path w="600710" h="1783079">
                  <a:moveTo>
                    <a:pt x="0" y="1482851"/>
                  </a:moveTo>
                  <a:lnTo>
                    <a:pt x="150876" y="1482851"/>
                  </a:lnTo>
                  <a:lnTo>
                    <a:pt x="150876" y="0"/>
                  </a:lnTo>
                  <a:lnTo>
                    <a:pt x="451103" y="0"/>
                  </a:lnTo>
                  <a:lnTo>
                    <a:pt x="451103" y="1482851"/>
                  </a:lnTo>
                  <a:lnTo>
                    <a:pt x="600456" y="1482851"/>
                  </a:lnTo>
                  <a:lnTo>
                    <a:pt x="300228" y="1783080"/>
                  </a:lnTo>
                  <a:lnTo>
                    <a:pt x="0" y="1482851"/>
                  </a:lnTo>
                  <a:close/>
                </a:path>
              </a:pathLst>
            </a:custGeom>
            <a:ln w="10668">
              <a:solidFill>
                <a:srgbClr val="162B50"/>
              </a:solidFill>
            </a:ln>
          </p:spPr>
          <p:txBody>
            <a:bodyPr wrap="square" lIns="0" tIns="0" rIns="0" bIns="0" rtlCol="0"/>
            <a:lstStyle/>
            <a:p>
              <a:endParaRPr sz="1588"/>
            </a:p>
          </p:txBody>
        </p:sp>
      </p:grpSp>
      <p:grpSp>
        <p:nvGrpSpPr>
          <p:cNvPr id="17" name="object 17"/>
          <p:cNvGrpSpPr/>
          <p:nvPr/>
        </p:nvGrpSpPr>
        <p:grpSpPr>
          <a:xfrm>
            <a:off x="1846056" y="4325247"/>
            <a:ext cx="3608294" cy="1063999"/>
            <a:chOff x="212597" y="4901946"/>
            <a:chExt cx="4089400" cy="1205865"/>
          </a:xfrm>
        </p:grpSpPr>
        <p:sp>
          <p:nvSpPr>
            <p:cNvPr id="18" name="object 18"/>
            <p:cNvSpPr/>
            <p:nvPr/>
          </p:nvSpPr>
          <p:spPr>
            <a:xfrm>
              <a:off x="217931" y="4907280"/>
              <a:ext cx="4078604" cy="1195070"/>
            </a:xfrm>
            <a:custGeom>
              <a:avLst/>
              <a:gdLst/>
              <a:ahLst/>
              <a:cxnLst/>
              <a:rect l="l" t="t" r="r" b="b"/>
              <a:pathLst>
                <a:path w="4078604" h="1195070">
                  <a:moveTo>
                    <a:pt x="3880103" y="1194815"/>
                  </a:moveTo>
                  <a:lnTo>
                    <a:pt x="199643" y="1194815"/>
                  </a:lnTo>
                  <a:lnTo>
                    <a:pt x="154035" y="1189515"/>
                  </a:lnTo>
                  <a:lnTo>
                    <a:pt x="112078" y="1174430"/>
                  </a:lnTo>
                  <a:lnTo>
                    <a:pt x="75000" y="1150788"/>
                  </a:lnTo>
                  <a:lnTo>
                    <a:pt x="44027" y="1119815"/>
                  </a:lnTo>
                  <a:lnTo>
                    <a:pt x="20385" y="1082737"/>
                  </a:lnTo>
                  <a:lnTo>
                    <a:pt x="5300" y="1040780"/>
                  </a:lnTo>
                  <a:lnTo>
                    <a:pt x="0" y="995171"/>
                  </a:lnTo>
                  <a:lnTo>
                    <a:pt x="0" y="198119"/>
                  </a:lnTo>
                  <a:lnTo>
                    <a:pt x="5300" y="152595"/>
                  </a:lnTo>
                  <a:lnTo>
                    <a:pt x="20385" y="110856"/>
                  </a:lnTo>
                  <a:lnTo>
                    <a:pt x="44027" y="74076"/>
                  </a:lnTo>
                  <a:lnTo>
                    <a:pt x="75000" y="43427"/>
                  </a:lnTo>
                  <a:lnTo>
                    <a:pt x="112078" y="20083"/>
                  </a:lnTo>
                  <a:lnTo>
                    <a:pt x="154035" y="5216"/>
                  </a:lnTo>
                  <a:lnTo>
                    <a:pt x="199643" y="0"/>
                  </a:lnTo>
                  <a:lnTo>
                    <a:pt x="3880103" y="0"/>
                  </a:lnTo>
                  <a:lnTo>
                    <a:pt x="3925628" y="5216"/>
                  </a:lnTo>
                  <a:lnTo>
                    <a:pt x="3967367" y="20083"/>
                  </a:lnTo>
                  <a:lnTo>
                    <a:pt x="4004147" y="43427"/>
                  </a:lnTo>
                  <a:lnTo>
                    <a:pt x="4034796" y="74076"/>
                  </a:lnTo>
                  <a:lnTo>
                    <a:pt x="4058141" y="110856"/>
                  </a:lnTo>
                  <a:lnTo>
                    <a:pt x="4073007" y="152595"/>
                  </a:lnTo>
                  <a:lnTo>
                    <a:pt x="4078224" y="198119"/>
                  </a:lnTo>
                  <a:lnTo>
                    <a:pt x="4078224" y="995171"/>
                  </a:lnTo>
                  <a:lnTo>
                    <a:pt x="4073007" y="1040780"/>
                  </a:lnTo>
                  <a:lnTo>
                    <a:pt x="4058141" y="1082737"/>
                  </a:lnTo>
                  <a:lnTo>
                    <a:pt x="4034796" y="1119815"/>
                  </a:lnTo>
                  <a:lnTo>
                    <a:pt x="4004147" y="1150788"/>
                  </a:lnTo>
                  <a:lnTo>
                    <a:pt x="3967367" y="1174430"/>
                  </a:lnTo>
                  <a:lnTo>
                    <a:pt x="3925628" y="1189515"/>
                  </a:lnTo>
                  <a:lnTo>
                    <a:pt x="3880103" y="1194815"/>
                  </a:lnTo>
                  <a:close/>
                </a:path>
              </a:pathLst>
            </a:custGeom>
            <a:solidFill>
              <a:srgbClr val="4472C3"/>
            </a:solidFill>
          </p:spPr>
          <p:txBody>
            <a:bodyPr wrap="square" lIns="0" tIns="0" rIns="0" bIns="0" rtlCol="0"/>
            <a:lstStyle/>
            <a:p>
              <a:endParaRPr sz="1588"/>
            </a:p>
          </p:txBody>
        </p:sp>
        <p:sp>
          <p:nvSpPr>
            <p:cNvPr id="19" name="object 19"/>
            <p:cNvSpPr/>
            <p:nvPr/>
          </p:nvSpPr>
          <p:spPr>
            <a:xfrm>
              <a:off x="217931" y="4907280"/>
              <a:ext cx="4078604" cy="1195070"/>
            </a:xfrm>
            <a:custGeom>
              <a:avLst/>
              <a:gdLst/>
              <a:ahLst/>
              <a:cxnLst/>
              <a:rect l="l" t="t" r="r" b="b"/>
              <a:pathLst>
                <a:path w="4078604" h="1195070">
                  <a:moveTo>
                    <a:pt x="0" y="198119"/>
                  </a:moveTo>
                  <a:lnTo>
                    <a:pt x="5300" y="152595"/>
                  </a:lnTo>
                  <a:lnTo>
                    <a:pt x="20385" y="110856"/>
                  </a:lnTo>
                  <a:lnTo>
                    <a:pt x="44027" y="74076"/>
                  </a:lnTo>
                  <a:lnTo>
                    <a:pt x="75000" y="43427"/>
                  </a:lnTo>
                  <a:lnTo>
                    <a:pt x="112078" y="20083"/>
                  </a:lnTo>
                  <a:lnTo>
                    <a:pt x="154035" y="5216"/>
                  </a:lnTo>
                  <a:lnTo>
                    <a:pt x="199643" y="0"/>
                  </a:lnTo>
                  <a:lnTo>
                    <a:pt x="3880103" y="0"/>
                  </a:lnTo>
                  <a:lnTo>
                    <a:pt x="3925628" y="5216"/>
                  </a:lnTo>
                  <a:lnTo>
                    <a:pt x="3967367" y="20083"/>
                  </a:lnTo>
                  <a:lnTo>
                    <a:pt x="4004147" y="43427"/>
                  </a:lnTo>
                  <a:lnTo>
                    <a:pt x="4034796" y="74076"/>
                  </a:lnTo>
                  <a:lnTo>
                    <a:pt x="4058141" y="110856"/>
                  </a:lnTo>
                  <a:lnTo>
                    <a:pt x="4073007" y="152595"/>
                  </a:lnTo>
                  <a:lnTo>
                    <a:pt x="4078224" y="198119"/>
                  </a:lnTo>
                  <a:lnTo>
                    <a:pt x="4078224" y="995171"/>
                  </a:lnTo>
                  <a:lnTo>
                    <a:pt x="4073007" y="1040780"/>
                  </a:lnTo>
                  <a:lnTo>
                    <a:pt x="4058141" y="1082737"/>
                  </a:lnTo>
                  <a:lnTo>
                    <a:pt x="4034796" y="1119815"/>
                  </a:lnTo>
                  <a:lnTo>
                    <a:pt x="4004147" y="1150788"/>
                  </a:lnTo>
                  <a:lnTo>
                    <a:pt x="3967367" y="1174430"/>
                  </a:lnTo>
                  <a:lnTo>
                    <a:pt x="3925628" y="1189515"/>
                  </a:lnTo>
                  <a:lnTo>
                    <a:pt x="3880103" y="1194815"/>
                  </a:lnTo>
                  <a:lnTo>
                    <a:pt x="199643" y="1194815"/>
                  </a:lnTo>
                  <a:lnTo>
                    <a:pt x="154035" y="1189515"/>
                  </a:lnTo>
                  <a:lnTo>
                    <a:pt x="112078" y="1174430"/>
                  </a:lnTo>
                  <a:lnTo>
                    <a:pt x="75000" y="1150788"/>
                  </a:lnTo>
                  <a:lnTo>
                    <a:pt x="44027" y="1119815"/>
                  </a:lnTo>
                  <a:lnTo>
                    <a:pt x="20385" y="1082737"/>
                  </a:lnTo>
                  <a:lnTo>
                    <a:pt x="5300" y="1040780"/>
                  </a:lnTo>
                  <a:lnTo>
                    <a:pt x="0" y="995171"/>
                  </a:lnTo>
                  <a:lnTo>
                    <a:pt x="0" y="198119"/>
                  </a:lnTo>
                  <a:close/>
                </a:path>
              </a:pathLst>
            </a:custGeom>
            <a:ln w="10668">
              <a:solidFill>
                <a:srgbClr val="162B50"/>
              </a:solidFill>
            </a:ln>
          </p:spPr>
          <p:txBody>
            <a:bodyPr wrap="square" lIns="0" tIns="0" rIns="0" bIns="0" rtlCol="0"/>
            <a:lstStyle/>
            <a:p>
              <a:endParaRPr sz="1588"/>
            </a:p>
          </p:txBody>
        </p:sp>
      </p:grpSp>
      <p:sp>
        <p:nvSpPr>
          <p:cNvPr id="20" name="object 20"/>
          <p:cNvSpPr txBox="1"/>
          <p:nvPr/>
        </p:nvSpPr>
        <p:spPr>
          <a:xfrm>
            <a:off x="2413732" y="4734237"/>
            <a:ext cx="2470897"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p:txBody>
      </p:sp>
      <p:sp>
        <p:nvSpPr>
          <p:cNvPr id="21" name="object 21"/>
          <p:cNvSpPr txBox="1"/>
          <p:nvPr/>
        </p:nvSpPr>
        <p:spPr>
          <a:xfrm>
            <a:off x="4026052" y="2772309"/>
            <a:ext cx="1392331" cy="809879"/>
          </a:xfrm>
          <a:prstGeom prst="rect">
            <a:avLst/>
          </a:prstGeom>
        </p:spPr>
        <p:txBody>
          <a:bodyPr vert="horz" wrap="square" lIns="0" tIns="10646" rIns="0" bIns="0" rtlCol="0">
            <a:spAutoFit/>
          </a:bodyPr>
          <a:lstStyle/>
          <a:p>
            <a:pPr marL="11206" marR="142883">
              <a:lnSpc>
                <a:spcPct val="102400"/>
              </a:lnSpc>
              <a:spcBef>
                <a:spcPts val="84"/>
              </a:spcBef>
            </a:pPr>
            <a:r>
              <a:rPr sz="1279" dirty="0">
                <a:latin typeface="Calibri"/>
                <a:cs typeface="Calibri"/>
              </a:rPr>
              <a:t>Stable</a:t>
            </a:r>
            <a:r>
              <a:rPr sz="1279" spc="31" dirty="0">
                <a:latin typeface="Calibri"/>
                <a:cs typeface="Calibri"/>
              </a:rPr>
              <a:t> </a:t>
            </a:r>
            <a:r>
              <a:rPr sz="1279" dirty="0">
                <a:latin typeface="Calibri"/>
                <a:cs typeface="Calibri"/>
              </a:rPr>
              <a:t>vital</a:t>
            </a:r>
            <a:r>
              <a:rPr sz="1279" spc="35" dirty="0">
                <a:latin typeface="Calibri"/>
                <a:cs typeface="Calibri"/>
              </a:rPr>
              <a:t> </a:t>
            </a:r>
            <a:r>
              <a:rPr sz="1279" spc="-18" dirty="0">
                <a:latin typeface="Calibri"/>
                <a:cs typeface="Calibri"/>
              </a:rPr>
              <a:t>signs </a:t>
            </a:r>
            <a:r>
              <a:rPr sz="1279" dirty="0">
                <a:latin typeface="Calibri"/>
                <a:cs typeface="Calibri"/>
              </a:rPr>
              <a:t>Good</a:t>
            </a:r>
            <a:r>
              <a:rPr sz="1279" spc="53" dirty="0">
                <a:latin typeface="Calibri"/>
                <a:cs typeface="Calibri"/>
              </a:rPr>
              <a:t> </a:t>
            </a:r>
            <a:r>
              <a:rPr sz="1279" spc="-9" dirty="0">
                <a:latin typeface="Calibri"/>
                <a:cs typeface="Calibri"/>
              </a:rPr>
              <a:t>oxygenation </a:t>
            </a:r>
            <a:r>
              <a:rPr sz="1279" dirty="0">
                <a:latin typeface="Calibri"/>
                <a:cs typeface="Calibri"/>
              </a:rPr>
              <a:t>No</a:t>
            </a:r>
            <a:r>
              <a:rPr sz="1279" spc="35" dirty="0">
                <a:latin typeface="Calibri"/>
                <a:cs typeface="Calibri"/>
              </a:rPr>
              <a:t> </a:t>
            </a:r>
            <a:r>
              <a:rPr sz="1279" dirty="0">
                <a:latin typeface="Calibri"/>
                <a:cs typeface="Calibri"/>
              </a:rPr>
              <a:t>risk</a:t>
            </a:r>
            <a:r>
              <a:rPr sz="1279" spc="26" dirty="0">
                <a:latin typeface="Calibri"/>
                <a:cs typeface="Calibri"/>
              </a:rPr>
              <a:t> </a:t>
            </a:r>
            <a:r>
              <a:rPr sz="1279" spc="-9" dirty="0">
                <a:latin typeface="Calibri"/>
                <a:cs typeface="Calibri"/>
              </a:rPr>
              <a:t>factors</a:t>
            </a:r>
            <a:endParaRPr sz="1279">
              <a:latin typeface="Calibri"/>
              <a:cs typeface="Calibri"/>
            </a:endParaRPr>
          </a:p>
          <a:p>
            <a:pPr marL="11206">
              <a:spcBef>
                <a:spcPts val="31"/>
              </a:spcBef>
            </a:pPr>
            <a:r>
              <a:rPr sz="1279" dirty="0">
                <a:latin typeface="Calibri"/>
                <a:cs typeface="Calibri"/>
              </a:rPr>
              <a:t>No</a:t>
            </a:r>
            <a:r>
              <a:rPr sz="1279" spc="31" dirty="0">
                <a:latin typeface="Calibri"/>
                <a:cs typeface="Calibri"/>
              </a:rPr>
              <a:t> </a:t>
            </a:r>
            <a:r>
              <a:rPr sz="1279" dirty="0">
                <a:latin typeface="Calibri"/>
                <a:cs typeface="Calibri"/>
              </a:rPr>
              <a:t>right</a:t>
            </a:r>
            <a:r>
              <a:rPr sz="1279" spc="35" dirty="0">
                <a:latin typeface="Calibri"/>
                <a:cs typeface="Calibri"/>
              </a:rPr>
              <a:t> </a:t>
            </a:r>
            <a:r>
              <a:rPr sz="1279" dirty="0">
                <a:latin typeface="Calibri"/>
                <a:cs typeface="Calibri"/>
              </a:rPr>
              <a:t>heart</a:t>
            </a:r>
            <a:r>
              <a:rPr sz="1279" spc="53" dirty="0">
                <a:latin typeface="Calibri"/>
                <a:cs typeface="Calibri"/>
              </a:rPr>
              <a:t> </a:t>
            </a:r>
            <a:r>
              <a:rPr sz="1279" spc="-9" dirty="0">
                <a:latin typeface="Calibri"/>
                <a:cs typeface="Calibri"/>
              </a:rPr>
              <a:t>strain</a:t>
            </a:r>
            <a:endParaRPr sz="1279">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8104" y="1595494"/>
            <a:ext cx="1888191" cy="574301"/>
            <a:chOff x="486918" y="1808226"/>
            <a:chExt cx="2139950" cy="650875"/>
          </a:xfrm>
        </p:grpSpPr>
        <p:sp>
          <p:nvSpPr>
            <p:cNvPr id="3" name="object 3"/>
            <p:cNvSpPr/>
            <p:nvPr/>
          </p:nvSpPr>
          <p:spPr>
            <a:xfrm>
              <a:off x="492252" y="1813560"/>
              <a:ext cx="2129155" cy="640080"/>
            </a:xfrm>
            <a:custGeom>
              <a:avLst/>
              <a:gdLst/>
              <a:ahLst/>
              <a:cxnLst/>
              <a:rect l="l" t="t" r="r" b="b"/>
              <a:pathLst>
                <a:path w="2129155"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4" name="object 4"/>
            <p:cNvSpPr/>
            <p:nvPr/>
          </p:nvSpPr>
          <p:spPr>
            <a:xfrm>
              <a:off x="492252" y="1813560"/>
              <a:ext cx="2129155" cy="640080"/>
            </a:xfrm>
            <a:custGeom>
              <a:avLst/>
              <a:gdLst/>
              <a:ahLst/>
              <a:cxnLst/>
              <a:rect l="l" t="t" r="r" b="b"/>
              <a:pathLst>
                <a:path w="2129155"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5" name="object 5"/>
          <p:cNvSpPr txBox="1"/>
          <p:nvPr/>
        </p:nvSpPr>
        <p:spPr>
          <a:xfrm>
            <a:off x="2728413" y="1759797"/>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6" name="object 6"/>
          <p:cNvGrpSpPr/>
          <p:nvPr/>
        </p:nvGrpSpPr>
        <p:grpSpPr>
          <a:xfrm>
            <a:off x="4963085" y="1595494"/>
            <a:ext cx="1888191" cy="574301"/>
            <a:chOff x="3745229" y="1808226"/>
            <a:chExt cx="2139950" cy="650875"/>
          </a:xfrm>
        </p:grpSpPr>
        <p:sp>
          <p:nvSpPr>
            <p:cNvPr id="7" name="object 7"/>
            <p:cNvSpPr/>
            <p:nvPr/>
          </p:nvSpPr>
          <p:spPr>
            <a:xfrm>
              <a:off x="3750563" y="1813560"/>
              <a:ext cx="2129155" cy="640080"/>
            </a:xfrm>
            <a:custGeom>
              <a:avLst/>
              <a:gdLst/>
              <a:ahLst/>
              <a:cxnLst/>
              <a:rect l="l" t="t" r="r" b="b"/>
              <a:pathLst>
                <a:path w="2129154" h="640080">
                  <a:moveTo>
                    <a:pt x="2022348" y="640079"/>
                  </a:moveTo>
                  <a:lnTo>
                    <a:pt x="106679" y="640079"/>
                  </a:lnTo>
                  <a:lnTo>
                    <a:pt x="64936" y="631555"/>
                  </a:lnTo>
                  <a:lnTo>
                    <a:pt x="31051" y="608457"/>
                  </a:lnTo>
                  <a:lnTo>
                    <a:pt x="8310" y="574500"/>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8" name="object 8"/>
            <p:cNvSpPr/>
            <p:nvPr/>
          </p:nvSpPr>
          <p:spPr>
            <a:xfrm>
              <a:off x="3750563" y="1813560"/>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5300811" y="1759797"/>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0" name="object 10"/>
          <p:cNvGrpSpPr/>
          <p:nvPr/>
        </p:nvGrpSpPr>
        <p:grpSpPr>
          <a:xfrm>
            <a:off x="7936230" y="1595494"/>
            <a:ext cx="1888191" cy="574301"/>
            <a:chOff x="7114794" y="1808226"/>
            <a:chExt cx="2139950" cy="650875"/>
          </a:xfrm>
        </p:grpSpPr>
        <p:sp>
          <p:nvSpPr>
            <p:cNvPr id="11" name="object 11"/>
            <p:cNvSpPr/>
            <p:nvPr/>
          </p:nvSpPr>
          <p:spPr>
            <a:xfrm>
              <a:off x="7120128" y="1813560"/>
              <a:ext cx="2129155" cy="640080"/>
            </a:xfrm>
            <a:custGeom>
              <a:avLst/>
              <a:gdLst/>
              <a:ahLst/>
              <a:cxnLst/>
              <a:rect l="l" t="t" r="r" b="b"/>
              <a:pathLst>
                <a:path w="2129154"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12" name="object 12"/>
            <p:cNvSpPr/>
            <p:nvPr/>
          </p:nvSpPr>
          <p:spPr>
            <a:xfrm>
              <a:off x="7120128" y="1813560"/>
              <a:ext cx="2129155" cy="640080"/>
            </a:xfrm>
            <a:custGeom>
              <a:avLst/>
              <a:gdLst/>
              <a:ahLst/>
              <a:cxnLst/>
              <a:rect l="l" t="t" r="r" b="b"/>
              <a:pathLst>
                <a:path w="2129154"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8560357" y="1759797"/>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4" name="object 14"/>
          <p:cNvGrpSpPr/>
          <p:nvPr/>
        </p:nvGrpSpPr>
        <p:grpSpPr>
          <a:xfrm>
            <a:off x="8732296" y="2328358"/>
            <a:ext cx="540684" cy="1582831"/>
            <a:chOff x="8017002" y="2638805"/>
            <a:chExt cx="612775" cy="1793875"/>
          </a:xfrm>
        </p:grpSpPr>
        <p:sp>
          <p:nvSpPr>
            <p:cNvPr id="15" name="object 15"/>
            <p:cNvSpPr/>
            <p:nvPr/>
          </p:nvSpPr>
          <p:spPr>
            <a:xfrm>
              <a:off x="8022336" y="2644139"/>
              <a:ext cx="601980" cy="1783080"/>
            </a:xfrm>
            <a:custGeom>
              <a:avLst/>
              <a:gdLst/>
              <a:ahLst/>
              <a:cxnLst/>
              <a:rect l="l" t="t" r="r" b="b"/>
              <a:pathLst>
                <a:path w="601979" h="1783079">
                  <a:moveTo>
                    <a:pt x="301751" y="1783079"/>
                  </a:moveTo>
                  <a:lnTo>
                    <a:pt x="0" y="1482851"/>
                  </a:lnTo>
                  <a:lnTo>
                    <a:pt x="150876" y="1482851"/>
                  </a:lnTo>
                  <a:lnTo>
                    <a:pt x="150876" y="0"/>
                  </a:lnTo>
                  <a:lnTo>
                    <a:pt x="451103" y="0"/>
                  </a:lnTo>
                  <a:lnTo>
                    <a:pt x="451103" y="1482851"/>
                  </a:lnTo>
                  <a:lnTo>
                    <a:pt x="601980" y="1482851"/>
                  </a:lnTo>
                  <a:lnTo>
                    <a:pt x="301751" y="1783079"/>
                  </a:lnTo>
                  <a:close/>
                </a:path>
              </a:pathLst>
            </a:custGeom>
            <a:solidFill>
              <a:srgbClr val="4472C3"/>
            </a:solidFill>
          </p:spPr>
          <p:txBody>
            <a:bodyPr wrap="square" lIns="0" tIns="0" rIns="0" bIns="0" rtlCol="0"/>
            <a:lstStyle/>
            <a:p>
              <a:endParaRPr sz="1588"/>
            </a:p>
          </p:txBody>
        </p:sp>
        <p:sp>
          <p:nvSpPr>
            <p:cNvPr id="16" name="object 16"/>
            <p:cNvSpPr/>
            <p:nvPr/>
          </p:nvSpPr>
          <p:spPr>
            <a:xfrm>
              <a:off x="8022336" y="2644139"/>
              <a:ext cx="601980" cy="1783080"/>
            </a:xfrm>
            <a:custGeom>
              <a:avLst/>
              <a:gdLst/>
              <a:ahLst/>
              <a:cxnLst/>
              <a:rect l="l" t="t" r="r" b="b"/>
              <a:pathLst>
                <a:path w="601979" h="1783079">
                  <a:moveTo>
                    <a:pt x="0" y="1482851"/>
                  </a:moveTo>
                  <a:lnTo>
                    <a:pt x="150876" y="1482851"/>
                  </a:lnTo>
                  <a:lnTo>
                    <a:pt x="150876" y="0"/>
                  </a:lnTo>
                  <a:lnTo>
                    <a:pt x="451103" y="0"/>
                  </a:lnTo>
                  <a:lnTo>
                    <a:pt x="451103" y="1482851"/>
                  </a:lnTo>
                  <a:lnTo>
                    <a:pt x="601980" y="1482851"/>
                  </a:lnTo>
                  <a:lnTo>
                    <a:pt x="301751" y="1783079"/>
                  </a:lnTo>
                  <a:lnTo>
                    <a:pt x="0" y="1482851"/>
                  </a:lnTo>
                  <a:close/>
                </a:path>
              </a:pathLst>
            </a:custGeom>
            <a:ln w="10668">
              <a:solidFill>
                <a:srgbClr val="162B50"/>
              </a:solidFill>
            </a:ln>
          </p:spPr>
          <p:txBody>
            <a:bodyPr wrap="square" lIns="0" tIns="0" rIns="0" bIns="0" rtlCol="0"/>
            <a:lstStyle/>
            <a:p>
              <a:endParaRPr sz="1588"/>
            </a:p>
          </p:txBody>
        </p:sp>
      </p:grpSp>
      <p:grpSp>
        <p:nvGrpSpPr>
          <p:cNvPr id="17" name="object 17"/>
          <p:cNvGrpSpPr/>
          <p:nvPr/>
        </p:nvGrpSpPr>
        <p:grpSpPr>
          <a:xfrm>
            <a:off x="6446295" y="4219015"/>
            <a:ext cx="3608294" cy="1063999"/>
            <a:chOff x="5426201" y="4781550"/>
            <a:chExt cx="4089400" cy="1205865"/>
          </a:xfrm>
        </p:grpSpPr>
        <p:sp>
          <p:nvSpPr>
            <p:cNvPr id="18" name="object 18"/>
            <p:cNvSpPr/>
            <p:nvPr/>
          </p:nvSpPr>
          <p:spPr>
            <a:xfrm>
              <a:off x="5431535" y="4786883"/>
              <a:ext cx="4078604" cy="1195070"/>
            </a:xfrm>
            <a:custGeom>
              <a:avLst/>
              <a:gdLst/>
              <a:ahLst/>
              <a:cxnLst/>
              <a:rect l="l" t="t" r="r" b="b"/>
              <a:pathLst>
                <a:path w="4078604" h="1195070">
                  <a:moveTo>
                    <a:pt x="3878580" y="1194815"/>
                  </a:moveTo>
                  <a:lnTo>
                    <a:pt x="198119" y="1194815"/>
                  </a:lnTo>
                  <a:lnTo>
                    <a:pt x="152595" y="1189515"/>
                  </a:lnTo>
                  <a:lnTo>
                    <a:pt x="110856" y="1174430"/>
                  </a:lnTo>
                  <a:lnTo>
                    <a:pt x="74076" y="1150788"/>
                  </a:lnTo>
                  <a:lnTo>
                    <a:pt x="43427" y="1119815"/>
                  </a:lnTo>
                  <a:lnTo>
                    <a:pt x="20083" y="1082737"/>
                  </a:lnTo>
                  <a:lnTo>
                    <a:pt x="5216" y="1040780"/>
                  </a:lnTo>
                  <a:lnTo>
                    <a:pt x="0" y="995171"/>
                  </a:lnTo>
                  <a:lnTo>
                    <a:pt x="0" y="198119"/>
                  </a:lnTo>
                  <a:lnTo>
                    <a:pt x="5216" y="152595"/>
                  </a:lnTo>
                  <a:lnTo>
                    <a:pt x="20083" y="110856"/>
                  </a:lnTo>
                  <a:lnTo>
                    <a:pt x="43427" y="74076"/>
                  </a:lnTo>
                  <a:lnTo>
                    <a:pt x="74076" y="43427"/>
                  </a:lnTo>
                  <a:lnTo>
                    <a:pt x="110856" y="20083"/>
                  </a:lnTo>
                  <a:lnTo>
                    <a:pt x="152595" y="5216"/>
                  </a:lnTo>
                  <a:lnTo>
                    <a:pt x="198119" y="0"/>
                  </a:lnTo>
                  <a:lnTo>
                    <a:pt x="3878580" y="0"/>
                  </a:lnTo>
                  <a:lnTo>
                    <a:pt x="3924188" y="5216"/>
                  </a:lnTo>
                  <a:lnTo>
                    <a:pt x="3966145" y="20083"/>
                  </a:lnTo>
                  <a:lnTo>
                    <a:pt x="4003223" y="43427"/>
                  </a:lnTo>
                  <a:lnTo>
                    <a:pt x="4034196" y="74076"/>
                  </a:lnTo>
                  <a:lnTo>
                    <a:pt x="4057838" y="110856"/>
                  </a:lnTo>
                  <a:lnTo>
                    <a:pt x="4072923" y="152595"/>
                  </a:lnTo>
                  <a:lnTo>
                    <a:pt x="4078224" y="198119"/>
                  </a:lnTo>
                  <a:lnTo>
                    <a:pt x="4078224" y="995171"/>
                  </a:lnTo>
                  <a:lnTo>
                    <a:pt x="4072923" y="1040780"/>
                  </a:lnTo>
                  <a:lnTo>
                    <a:pt x="4057838" y="1082737"/>
                  </a:lnTo>
                  <a:lnTo>
                    <a:pt x="4034196" y="1119815"/>
                  </a:lnTo>
                  <a:lnTo>
                    <a:pt x="4003223" y="1150788"/>
                  </a:lnTo>
                  <a:lnTo>
                    <a:pt x="3966145" y="1174430"/>
                  </a:lnTo>
                  <a:lnTo>
                    <a:pt x="3924188" y="1189515"/>
                  </a:lnTo>
                  <a:lnTo>
                    <a:pt x="3878580" y="1194815"/>
                  </a:lnTo>
                  <a:close/>
                </a:path>
              </a:pathLst>
            </a:custGeom>
            <a:solidFill>
              <a:srgbClr val="4472C3"/>
            </a:solidFill>
          </p:spPr>
          <p:txBody>
            <a:bodyPr wrap="square" lIns="0" tIns="0" rIns="0" bIns="0" rtlCol="0"/>
            <a:lstStyle/>
            <a:p>
              <a:endParaRPr sz="1588"/>
            </a:p>
          </p:txBody>
        </p:sp>
        <p:sp>
          <p:nvSpPr>
            <p:cNvPr id="19" name="object 19"/>
            <p:cNvSpPr/>
            <p:nvPr/>
          </p:nvSpPr>
          <p:spPr>
            <a:xfrm>
              <a:off x="5431535" y="4786883"/>
              <a:ext cx="4078604" cy="1195070"/>
            </a:xfrm>
            <a:custGeom>
              <a:avLst/>
              <a:gdLst/>
              <a:ahLst/>
              <a:cxnLst/>
              <a:rect l="l" t="t" r="r" b="b"/>
              <a:pathLst>
                <a:path w="4078604" h="1195070">
                  <a:moveTo>
                    <a:pt x="0" y="198119"/>
                  </a:moveTo>
                  <a:lnTo>
                    <a:pt x="5216" y="152595"/>
                  </a:lnTo>
                  <a:lnTo>
                    <a:pt x="20083" y="110856"/>
                  </a:lnTo>
                  <a:lnTo>
                    <a:pt x="43427" y="74076"/>
                  </a:lnTo>
                  <a:lnTo>
                    <a:pt x="74076" y="43427"/>
                  </a:lnTo>
                  <a:lnTo>
                    <a:pt x="110856" y="20083"/>
                  </a:lnTo>
                  <a:lnTo>
                    <a:pt x="152595" y="5216"/>
                  </a:lnTo>
                  <a:lnTo>
                    <a:pt x="198119" y="0"/>
                  </a:lnTo>
                  <a:lnTo>
                    <a:pt x="3878580" y="0"/>
                  </a:lnTo>
                  <a:lnTo>
                    <a:pt x="3924188" y="5216"/>
                  </a:lnTo>
                  <a:lnTo>
                    <a:pt x="3966145" y="20083"/>
                  </a:lnTo>
                  <a:lnTo>
                    <a:pt x="4003223" y="43427"/>
                  </a:lnTo>
                  <a:lnTo>
                    <a:pt x="4034196" y="74076"/>
                  </a:lnTo>
                  <a:lnTo>
                    <a:pt x="4057838" y="110856"/>
                  </a:lnTo>
                  <a:lnTo>
                    <a:pt x="4072923" y="152595"/>
                  </a:lnTo>
                  <a:lnTo>
                    <a:pt x="4078224" y="198119"/>
                  </a:lnTo>
                  <a:lnTo>
                    <a:pt x="4078224" y="995171"/>
                  </a:lnTo>
                  <a:lnTo>
                    <a:pt x="4072923" y="1040780"/>
                  </a:lnTo>
                  <a:lnTo>
                    <a:pt x="4057838" y="1082737"/>
                  </a:lnTo>
                  <a:lnTo>
                    <a:pt x="4034196" y="1119815"/>
                  </a:lnTo>
                  <a:lnTo>
                    <a:pt x="4003223" y="1150788"/>
                  </a:lnTo>
                  <a:lnTo>
                    <a:pt x="3966145" y="1174430"/>
                  </a:lnTo>
                  <a:lnTo>
                    <a:pt x="3924188" y="1189515"/>
                  </a:lnTo>
                  <a:lnTo>
                    <a:pt x="3878580" y="1194815"/>
                  </a:lnTo>
                  <a:lnTo>
                    <a:pt x="198119" y="1194815"/>
                  </a:lnTo>
                  <a:lnTo>
                    <a:pt x="152595" y="1189515"/>
                  </a:lnTo>
                  <a:lnTo>
                    <a:pt x="110856" y="1174430"/>
                  </a:lnTo>
                  <a:lnTo>
                    <a:pt x="74076" y="1150788"/>
                  </a:lnTo>
                  <a:lnTo>
                    <a:pt x="43427" y="1119815"/>
                  </a:lnTo>
                  <a:lnTo>
                    <a:pt x="20083" y="1082737"/>
                  </a:lnTo>
                  <a:lnTo>
                    <a:pt x="5216" y="1040780"/>
                  </a:lnTo>
                  <a:lnTo>
                    <a:pt x="0" y="995171"/>
                  </a:lnTo>
                  <a:lnTo>
                    <a:pt x="0" y="198119"/>
                  </a:lnTo>
                  <a:close/>
                </a:path>
              </a:pathLst>
            </a:custGeom>
            <a:ln w="10668">
              <a:solidFill>
                <a:srgbClr val="162B50"/>
              </a:solidFill>
            </a:ln>
          </p:spPr>
          <p:txBody>
            <a:bodyPr wrap="square" lIns="0" tIns="0" rIns="0" bIns="0" rtlCol="0"/>
            <a:lstStyle/>
            <a:p>
              <a:endParaRPr sz="1588"/>
            </a:p>
          </p:txBody>
        </p:sp>
      </p:grpSp>
      <p:sp>
        <p:nvSpPr>
          <p:cNvPr id="20" name="object 20"/>
          <p:cNvSpPr txBox="1"/>
          <p:nvPr/>
        </p:nvSpPr>
        <p:spPr>
          <a:xfrm>
            <a:off x="6759801" y="4427699"/>
            <a:ext cx="2977963" cy="605822"/>
          </a:xfrm>
          <a:prstGeom prst="rect">
            <a:avLst/>
          </a:prstGeom>
        </p:spPr>
        <p:txBody>
          <a:bodyPr vert="horz" wrap="square" lIns="0" tIns="15128" rIns="0" bIns="0" rtlCol="0">
            <a:spAutoFit/>
          </a:bodyPr>
          <a:lstStyle/>
          <a:p>
            <a:pPr algn="ctr">
              <a:spcBef>
                <a:spcPts val="119"/>
              </a:spcBef>
            </a:pPr>
            <a:r>
              <a:rPr sz="1279" dirty="0">
                <a:solidFill>
                  <a:srgbClr val="FFFFFF"/>
                </a:solidFill>
                <a:latin typeface="Calibri"/>
                <a:cs typeface="Calibri"/>
              </a:rPr>
              <a:t>Systemic</a:t>
            </a:r>
            <a:r>
              <a:rPr sz="1279" spc="-4" dirty="0">
                <a:solidFill>
                  <a:srgbClr val="FFFFFF"/>
                </a:solidFill>
                <a:latin typeface="Calibri"/>
                <a:cs typeface="Calibri"/>
              </a:rPr>
              <a:t> </a:t>
            </a:r>
            <a:r>
              <a:rPr sz="1279" dirty="0">
                <a:solidFill>
                  <a:srgbClr val="FFFFFF"/>
                </a:solidFill>
                <a:latin typeface="Calibri"/>
                <a:cs typeface="Calibri"/>
              </a:rPr>
              <a:t>tPA</a:t>
            </a:r>
            <a:r>
              <a:rPr sz="1279" spc="22" dirty="0">
                <a:solidFill>
                  <a:srgbClr val="FFFFFF"/>
                </a:solidFill>
                <a:latin typeface="Calibri"/>
                <a:cs typeface="Calibri"/>
              </a:rPr>
              <a:t> </a:t>
            </a:r>
            <a:r>
              <a:rPr sz="1279" dirty="0">
                <a:solidFill>
                  <a:srgbClr val="FFFFFF"/>
                </a:solidFill>
                <a:latin typeface="Calibri"/>
                <a:cs typeface="Calibri"/>
              </a:rPr>
              <a:t>(iv</a:t>
            </a:r>
            <a:r>
              <a:rPr sz="1279" spc="26" dirty="0">
                <a:solidFill>
                  <a:srgbClr val="FFFFFF"/>
                </a:solidFill>
                <a:latin typeface="Calibri"/>
                <a:cs typeface="Calibri"/>
              </a:rPr>
              <a:t> </a:t>
            </a:r>
            <a:r>
              <a:rPr sz="1279" dirty="0">
                <a:solidFill>
                  <a:srgbClr val="FFFFFF"/>
                </a:solidFill>
                <a:latin typeface="Calibri"/>
                <a:cs typeface="Calibri"/>
              </a:rPr>
              <a:t>clot</a:t>
            </a:r>
            <a:r>
              <a:rPr sz="1279" spc="35" dirty="0">
                <a:solidFill>
                  <a:srgbClr val="FFFFFF"/>
                </a:solidFill>
                <a:latin typeface="Calibri"/>
                <a:cs typeface="Calibri"/>
              </a:rPr>
              <a:t> </a:t>
            </a:r>
            <a:r>
              <a:rPr sz="1279" dirty="0">
                <a:solidFill>
                  <a:srgbClr val="FFFFFF"/>
                </a:solidFill>
                <a:latin typeface="Calibri"/>
                <a:cs typeface="Calibri"/>
              </a:rPr>
              <a:t>dissolving</a:t>
            </a:r>
            <a:r>
              <a:rPr sz="1279" spc="31" dirty="0">
                <a:solidFill>
                  <a:srgbClr val="FFFFFF"/>
                </a:solidFill>
                <a:latin typeface="Calibri"/>
                <a:cs typeface="Calibri"/>
              </a:rPr>
              <a:t> </a:t>
            </a:r>
            <a:r>
              <a:rPr sz="1279" spc="-9" dirty="0">
                <a:solidFill>
                  <a:srgbClr val="FFFFFF"/>
                </a:solidFill>
                <a:latin typeface="Calibri"/>
                <a:cs typeface="Calibri"/>
              </a:rPr>
              <a:t>medications)</a:t>
            </a:r>
            <a:endParaRPr sz="1279">
              <a:latin typeface="Calibri"/>
              <a:cs typeface="Calibri"/>
            </a:endParaRPr>
          </a:p>
          <a:p>
            <a:pPr algn="ctr">
              <a:spcBef>
                <a:spcPts val="31"/>
              </a:spcBef>
            </a:pPr>
            <a:r>
              <a:rPr sz="1279" spc="-44" dirty="0">
                <a:solidFill>
                  <a:srgbClr val="FFFFFF"/>
                </a:solidFill>
                <a:latin typeface="Calibri"/>
                <a:cs typeface="Calibri"/>
              </a:rPr>
              <a:t>+</a:t>
            </a:r>
            <a:endParaRPr sz="1279">
              <a:latin typeface="Calibri"/>
              <a:cs typeface="Calibri"/>
            </a:endParaRPr>
          </a:p>
          <a:p>
            <a:pPr marL="1681" algn="ctr">
              <a:spcBef>
                <a:spcPts val="44"/>
              </a:spcBef>
            </a:pPr>
            <a:r>
              <a:rPr sz="1279" dirty="0">
                <a:solidFill>
                  <a:srgbClr val="FFFFFF"/>
                </a:solidFill>
                <a:latin typeface="Calibri"/>
                <a:cs typeface="Calibri"/>
              </a:rPr>
              <a:t>Anticoagulation</a:t>
            </a:r>
            <a:r>
              <a:rPr sz="1279" spc="71"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p:txBody>
      </p:sp>
      <p:sp>
        <p:nvSpPr>
          <p:cNvPr id="21" name="object 21"/>
          <p:cNvSpPr txBox="1"/>
          <p:nvPr/>
        </p:nvSpPr>
        <p:spPr>
          <a:xfrm>
            <a:off x="6776034" y="2491336"/>
            <a:ext cx="1793501" cy="1196368"/>
          </a:xfrm>
          <a:prstGeom prst="rect">
            <a:avLst/>
          </a:prstGeom>
        </p:spPr>
        <p:txBody>
          <a:bodyPr vert="horz" wrap="square" lIns="0" tIns="15128" rIns="0" bIns="0" rtlCol="0">
            <a:spAutoFit/>
          </a:bodyPr>
          <a:lstStyle/>
          <a:p>
            <a:pPr marL="11206">
              <a:spcBef>
                <a:spcPts val="119"/>
              </a:spcBef>
            </a:pPr>
            <a:r>
              <a:rPr sz="1279" dirty="0">
                <a:latin typeface="Calibri"/>
                <a:cs typeface="Calibri"/>
              </a:rPr>
              <a:t>Unstable</a:t>
            </a:r>
            <a:r>
              <a:rPr sz="1279" spc="44" dirty="0">
                <a:latin typeface="Calibri"/>
                <a:cs typeface="Calibri"/>
              </a:rPr>
              <a:t> </a:t>
            </a:r>
            <a:r>
              <a:rPr sz="1279" spc="-9" dirty="0">
                <a:latin typeface="Calibri"/>
                <a:cs typeface="Calibri"/>
              </a:rPr>
              <a:t>patient</a:t>
            </a:r>
            <a:endParaRPr sz="1279">
              <a:latin typeface="Calibri"/>
              <a:cs typeface="Calibri"/>
            </a:endParaRPr>
          </a:p>
          <a:p>
            <a:pPr>
              <a:spcBef>
                <a:spcPts val="49"/>
              </a:spcBef>
            </a:pPr>
            <a:endParaRPr sz="1279">
              <a:latin typeface="Calibri"/>
              <a:cs typeface="Calibri"/>
            </a:endParaRPr>
          </a:p>
          <a:p>
            <a:pPr marL="11206"/>
            <a:r>
              <a:rPr sz="1279" dirty="0">
                <a:latin typeface="Calibri"/>
                <a:cs typeface="Calibri"/>
              </a:rPr>
              <a:t>Systolic</a:t>
            </a:r>
            <a:r>
              <a:rPr sz="1279" spc="22" dirty="0">
                <a:latin typeface="Calibri"/>
                <a:cs typeface="Calibri"/>
              </a:rPr>
              <a:t> </a:t>
            </a:r>
            <a:r>
              <a:rPr sz="1279" dirty="0">
                <a:latin typeface="Calibri"/>
                <a:cs typeface="Calibri"/>
              </a:rPr>
              <a:t>blood</a:t>
            </a:r>
            <a:r>
              <a:rPr sz="1279" spc="44" dirty="0">
                <a:latin typeface="Calibri"/>
                <a:cs typeface="Calibri"/>
              </a:rPr>
              <a:t> </a:t>
            </a:r>
            <a:r>
              <a:rPr sz="1279" spc="-9" dirty="0">
                <a:latin typeface="Calibri"/>
                <a:cs typeface="Calibri"/>
              </a:rPr>
              <a:t>pressure</a:t>
            </a:r>
            <a:endParaRPr sz="1279">
              <a:latin typeface="Calibri"/>
              <a:cs typeface="Calibri"/>
            </a:endParaRPr>
          </a:p>
          <a:p>
            <a:pPr marL="11206">
              <a:spcBef>
                <a:spcPts val="31"/>
              </a:spcBef>
            </a:pPr>
            <a:r>
              <a:rPr sz="1279" dirty="0">
                <a:latin typeface="Calibri"/>
                <a:cs typeface="Calibri"/>
              </a:rPr>
              <a:t>&lt;90</a:t>
            </a:r>
            <a:r>
              <a:rPr sz="1279" spc="35" dirty="0">
                <a:latin typeface="Calibri"/>
                <a:cs typeface="Calibri"/>
              </a:rPr>
              <a:t> </a:t>
            </a:r>
            <a:r>
              <a:rPr sz="1279" spc="-18" dirty="0">
                <a:latin typeface="Calibri"/>
                <a:cs typeface="Calibri"/>
              </a:rPr>
              <a:t>mmHg</a:t>
            </a:r>
            <a:endParaRPr sz="1279">
              <a:latin typeface="Calibri"/>
              <a:cs typeface="Calibri"/>
            </a:endParaRPr>
          </a:p>
          <a:p>
            <a:pPr>
              <a:spcBef>
                <a:spcPts val="49"/>
              </a:spcBef>
            </a:pPr>
            <a:endParaRPr sz="1279">
              <a:latin typeface="Calibri"/>
              <a:cs typeface="Calibri"/>
            </a:endParaRPr>
          </a:p>
          <a:p>
            <a:pPr marL="11206"/>
            <a:r>
              <a:rPr sz="1279" dirty="0">
                <a:latin typeface="Calibri"/>
                <a:cs typeface="Calibri"/>
              </a:rPr>
              <a:t>Vasopressor</a:t>
            </a:r>
            <a:r>
              <a:rPr sz="1279" spc="26" dirty="0">
                <a:latin typeface="Calibri"/>
                <a:cs typeface="Calibri"/>
              </a:rPr>
              <a:t> </a:t>
            </a:r>
            <a:r>
              <a:rPr sz="1279" spc="-9" dirty="0">
                <a:latin typeface="Calibri"/>
                <a:cs typeface="Calibri"/>
              </a:rPr>
              <a:t>requirements</a:t>
            </a:r>
            <a:endParaRPr sz="1279">
              <a:latin typeface="Calibri"/>
              <a:cs typeface="Calibri"/>
            </a:endParaRPr>
          </a:p>
        </p:txBody>
      </p:sp>
      <p:grpSp>
        <p:nvGrpSpPr>
          <p:cNvPr id="22" name="object 22"/>
          <p:cNvGrpSpPr/>
          <p:nvPr/>
        </p:nvGrpSpPr>
        <p:grpSpPr>
          <a:xfrm>
            <a:off x="4698177" y="4479887"/>
            <a:ext cx="1584512" cy="540684"/>
            <a:chOff x="3445001" y="5077205"/>
            <a:chExt cx="1795780" cy="612775"/>
          </a:xfrm>
        </p:grpSpPr>
        <p:sp>
          <p:nvSpPr>
            <p:cNvPr id="23" name="object 23"/>
            <p:cNvSpPr/>
            <p:nvPr/>
          </p:nvSpPr>
          <p:spPr>
            <a:xfrm>
              <a:off x="3450335" y="5082539"/>
              <a:ext cx="1784985" cy="601980"/>
            </a:xfrm>
            <a:custGeom>
              <a:avLst/>
              <a:gdLst/>
              <a:ahLst/>
              <a:cxnLst/>
              <a:rect l="l" t="t" r="r" b="b"/>
              <a:pathLst>
                <a:path w="1784985" h="601979">
                  <a:moveTo>
                    <a:pt x="301752" y="601980"/>
                  </a:moveTo>
                  <a:lnTo>
                    <a:pt x="0" y="301752"/>
                  </a:lnTo>
                  <a:lnTo>
                    <a:pt x="301752" y="0"/>
                  </a:lnTo>
                  <a:lnTo>
                    <a:pt x="301752" y="150876"/>
                  </a:lnTo>
                  <a:lnTo>
                    <a:pt x="1784603" y="150876"/>
                  </a:lnTo>
                  <a:lnTo>
                    <a:pt x="1784603" y="451104"/>
                  </a:lnTo>
                  <a:lnTo>
                    <a:pt x="301752" y="451104"/>
                  </a:lnTo>
                  <a:lnTo>
                    <a:pt x="301752" y="601980"/>
                  </a:lnTo>
                  <a:close/>
                </a:path>
              </a:pathLst>
            </a:custGeom>
            <a:solidFill>
              <a:srgbClr val="4472C3"/>
            </a:solidFill>
          </p:spPr>
          <p:txBody>
            <a:bodyPr wrap="square" lIns="0" tIns="0" rIns="0" bIns="0" rtlCol="0"/>
            <a:lstStyle/>
            <a:p>
              <a:endParaRPr sz="1588"/>
            </a:p>
          </p:txBody>
        </p:sp>
        <p:sp>
          <p:nvSpPr>
            <p:cNvPr id="24" name="object 24"/>
            <p:cNvSpPr/>
            <p:nvPr/>
          </p:nvSpPr>
          <p:spPr>
            <a:xfrm>
              <a:off x="3450335" y="5082539"/>
              <a:ext cx="1784985" cy="601980"/>
            </a:xfrm>
            <a:custGeom>
              <a:avLst/>
              <a:gdLst/>
              <a:ahLst/>
              <a:cxnLst/>
              <a:rect l="l" t="t" r="r" b="b"/>
              <a:pathLst>
                <a:path w="1784985" h="601979">
                  <a:moveTo>
                    <a:pt x="301752" y="0"/>
                  </a:moveTo>
                  <a:lnTo>
                    <a:pt x="301752" y="150876"/>
                  </a:lnTo>
                  <a:lnTo>
                    <a:pt x="1784603" y="150876"/>
                  </a:lnTo>
                  <a:lnTo>
                    <a:pt x="1784603" y="451104"/>
                  </a:lnTo>
                  <a:lnTo>
                    <a:pt x="301752" y="451104"/>
                  </a:lnTo>
                  <a:lnTo>
                    <a:pt x="301752" y="601980"/>
                  </a:lnTo>
                  <a:lnTo>
                    <a:pt x="0" y="301752"/>
                  </a:lnTo>
                  <a:lnTo>
                    <a:pt x="301752" y="0"/>
                  </a:lnTo>
                  <a:close/>
                </a:path>
              </a:pathLst>
            </a:custGeom>
            <a:ln w="10668">
              <a:solidFill>
                <a:srgbClr val="162B50"/>
              </a:solidFill>
            </a:ln>
          </p:spPr>
          <p:txBody>
            <a:bodyPr wrap="square" lIns="0" tIns="0" rIns="0" bIns="0" rtlCol="0"/>
            <a:lstStyle/>
            <a:p>
              <a:endParaRPr sz="1588"/>
            </a:p>
          </p:txBody>
        </p:sp>
      </p:grpSp>
      <p:grpSp>
        <p:nvGrpSpPr>
          <p:cNvPr id="25" name="object 25"/>
          <p:cNvGrpSpPr/>
          <p:nvPr/>
        </p:nvGrpSpPr>
        <p:grpSpPr>
          <a:xfrm>
            <a:off x="1897155" y="3647515"/>
            <a:ext cx="2638425" cy="1787338"/>
            <a:chOff x="270509" y="4133850"/>
            <a:chExt cx="2990215" cy="2025650"/>
          </a:xfrm>
        </p:grpSpPr>
        <p:sp>
          <p:nvSpPr>
            <p:cNvPr id="26" name="object 26"/>
            <p:cNvSpPr/>
            <p:nvPr/>
          </p:nvSpPr>
          <p:spPr>
            <a:xfrm>
              <a:off x="275843" y="4139183"/>
              <a:ext cx="2979420" cy="2014855"/>
            </a:xfrm>
            <a:custGeom>
              <a:avLst/>
              <a:gdLst/>
              <a:ahLst/>
              <a:cxnLst/>
              <a:rect l="l" t="t" r="r" b="b"/>
              <a:pathLst>
                <a:path w="2979420" h="2014854">
                  <a:moveTo>
                    <a:pt x="2642616" y="2014728"/>
                  </a:moveTo>
                  <a:lnTo>
                    <a:pt x="335280" y="2014728"/>
                  </a:lnTo>
                  <a:lnTo>
                    <a:pt x="285907" y="2011109"/>
                  </a:lnTo>
                  <a:lnTo>
                    <a:pt x="238726" y="2000594"/>
                  </a:lnTo>
                  <a:lnTo>
                    <a:pt x="194265" y="1983689"/>
                  </a:lnTo>
                  <a:lnTo>
                    <a:pt x="153054" y="1960903"/>
                  </a:lnTo>
                  <a:lnTo>
                    <a:pt x="115622" y="1932745"/>
                  </a:lnTo>
                  <a:lnTo>
                    <a:pt x="82497" y="1899723"/>
                  </a:lnTo>
                  <a:lnTo>
                    <a:pt x="54209" y="1862346"/>
                  </a:lnTo>
                  <a:lnTo>
                    <a:pt x="31286" y="1821121"/>
                  </a:lnTo>
                  <a:lnTo>
                    <a:pt x="14257" y="1776558"/>
                  </a:lnTo>
                  <a:lnTo>
                    <a:pt x="3652" y="1729164"/>
                  </a:lnTo>
                  <a:lnTo>
                    <a:pt x="0" y="1679448"/>
                  </a:lnTo>
                  <a:lnTo>
                    <a:pt x="0" y="336804"/>
                  </a:lnTo>
                  <a:lnTo>
                    <a:pt x="3652" y="287052"/>
                  </a:lnTo>
                  <a:lnTo>
                    <a:pt x="14257" y="239561"/>
                  </a:lnTo>
                  <a:lnTo>
                    <a:pt x="31286" y="194852"/>
                  </a:lnTo>
                  <a:lnTo>
                    <a:pt x="54209" y="153447"/>
                  </a:lnTo>
                  <a:lnTo>
                    <a:pt x="82497" y="115869"/>
                  </a:lnTo>
                  <a:lnTo>
                    <a:pt x="115622" y="82640"/>
                  </a:lnTo>
                  <a:lnTo>
                    <a:pt x="153054" y="54282"/>
                  </a:lnTo>
                  <a:lnTo>
                    <a:pt x="194265" y="31316"/>
                  </a:lnTo>
                  <a:lnTo>
                    <a:pt x="238726" y="14266"/>
                  </a:lnTo>
                  <a:lnTo>
                    <a:pt x="285907" y="3653"/>
                  </a:lnTo>
                  <a:lnTo>
                    <a:pt x="335280" y="0"/>
                  </a:lnTo>
                  <a:lnTo>
                    <a:pt x="2642616" y="0"/>
                  </a:lnTo>
                  <a:lnTo>
                    <a:pt x="2688300" y="3076"/>
                  </a:lnTo>
                  <a:lnTo>
                    <a:pt x="2732122" y="12036"/>
                  </a:lnTo>
                  <a:lnTo>
                    <a:pt x="2773679" y="26479"/>
                  </a:lnTo>
                  <a:lnTo>
                    <a:pt x="2812570" y="46002"/>
                  </a:lnTo>
                  <a:lnTo>
                    <a:pt x="2848391" y="70202"/>
                  </a:lnTo>
                  <a:lnTo>
                    <a:pt x="2880740" y="98679"/>
                  </a:lnTo>
                  <a:lnTo>
                    <a:pt x="2909217" y="131028"/>
                  </a:lnTo>
                  <a:lnTo>
                    <a:pt x="2933417" y="166849"/>
                  </a:lnTo>
                  <a:lnTo>
                    <a:pt x="2952940" y="205740"/>
                  </a:lnTo>
                  <a:lnTo>
                    <a:pt x="2967383" y="247297"/>
                  </a:lnTo>
                  <a:lnTo>
                    <a:pt x="2976343" y="291119"/>
                  </a:lnTo>
                  <a:lnTo>
                    <a:pt x="2979419" y="336804"/>
                  </a:lnTo>
                  <a:lnTo>
                    <a:pt x="2979419" y="1679448"/>
                  </a:lnTo>
                  <a:lnTo>
                    <a:pt x="2975766" y="1729164"/>
                  </a:lnTo>
                  <a:lnTo>
                    <a:pt x="2965153" y="1776558"/>
                  </a:lnTo>
                  <a:lnTo>
                    <a:pt x="2948102" y="1821121"/>
                  </a:lnTo>
                  <a:lnTo>
                    <a:pt x="2925137" y="1862346"/>
                  </a:lnTo>
                  <a:lnTo>
                    <a:pt x="2896779" y="1899723"/>
                  </a:lnTo>
                  <a:lnTo>
                    <a:pt x="2863550" y="1932745"/>
                  </a:lnTo>
                  <a:lnTo>
                    <a:pt x="2825972" y="1960903"/>
                  </a:lnTo>
                  <a:lnTo>
                    <a:pt x="2784567" y="1983689"/>
                  </a:lnTo>
                  <a:lnTo>
                    <a:pt x="2739858" y="2000594"/>
                  </a:lnTo>
                  <a:lnTo>
                    <a:pt x="2692367" y="2011109"/>
                  </a:lnTo>
                  <a:lnTo>
                    <a:pt x="2642616" y="2014728"/>
                  </a:lnTo>
                  <a:close/>
                </a:path>
              </a:pathLst>
            </a:custGeom>
            <a:solidFill>
              <a:srgbClr val="4472C3"/>
            </a:solidFill>
          </p:spPr>
          <p:txBody>
            <a:bodyPr wrap="square" lIns="0" tIns="0" rIns="0" bIns="0" rtlCol="0"/>
            <a:lstStyle/>
            <a:p>
              <a:endParaRPr sz="1588"/>
            </a:p>
          </p:txBody>
        </p:sp>
        <p:sp>
          <p:nvSpPr>
            <p:cNvPr id="27" name="object 27"/>
            <p:cNvSpPr/>
            <p:nvPr/>
          </p:nvSpPr>
          <p:spPr>
            <a:xfrm>
              <a:off x="275843" y="4139183"/>
              <a:ext cx="2979420" cy="2014855"/>
            </a:xfrm>
            <a:custGeom>
              <a:avLst/>
              <a:gdLst/>
              <a:ahLst/>
              <a:cxnLst/>
              <a:rect l="l" t="t" r="r" b="b"/>
              <a:pathLst>
                <a:path w="2979420" h="2014854">
                  <a:moveTo>
                    <a:pt x="0" y="336804"/>
                  </a:moveTo>
                  <a:lnTo>
                    <a:pt x="3652" y="287052"/>
                  </a:lnTo>
                  <a:lnTo>
                    <a:pt x="14257" y="239561"/>
                  </a:lnTo>
                  <a:lnTo>
                    <a:pt x="31286" y="194852"/>
                  </a:lnTo>
                  <a:lnTo>
                    <a:pt x="54209" y="153447"/>
                  </a:lnTo>
                  <a:lnTo>
                    <a:pt x="82497" y="115869"/>
                  </a:lnTo>
                  <a:lnTo>
                    <a:pt x="115622" y="82640"/>
                  </a:lnTo>
                  <a:lnTo>
                    <a:pt x="153054" y="54282"/>
                  </a:lnTo>
                  <a:lnTo>
                    <a:pt x="194265" y="31316"/>
                  </a:lnTo>
                  <a:lnTo>
                    <a:pt x="238726" y="14266"/>
                  </a:lnTo>
                  <a:lnTo>
                    <a:pt x="285907" y="3653"/>
                  </a:lnTo>
                  <a:lnTo>
                    <a:pt x="335280" y="0"/>
                  </a:lnTo>
                  <a:lnTo>
                    <a:pt x="2642616" y="0"/>
                  </a:lnTo>
                  <a:lnTo>
                    <a:pt x="2688300" y="3076"/>
                  </a:lnTo>
                  <a:lnTo>
                    <a:pt x="2732122" y="12036"/>
                  </a:lnTo>
                  <a:lnTo>
                    <a:pt x="2773679" y="26479"/>
                  </a:lnTo>
                  <a:lnTo>
                    <a:pt x="2812570" y="46002"/>
                  </a:lnTo>
                  <a:lnTo>
                    <a:pt x="2848391" y="70202"/>
                  </a:lnTo>
                  <a:lnTo>
                    <a:pt x="2880740" y="98679"/>
                  </a:lnTo>
                  <a:lnTo>
                    <a:pt x="2909217" y="131028"/>
                  </a:lnTo>
                  <a:lnTo>
                    <a:pt x="2933417" y="166849"/>
                  </a:lnTo>
                  <a:lnTo>
                    <a:pt x="2952940" y="205740"/>
                  </a:lnTo>
                  <a:lnTo>
                    <a:pt x="2967383" y="247297"/>
                  </a:lnTo>
                  <a:lnTo>
                    <a:pt x="2976343" y="291119"/>
                  </a:lnTo>
                  <a:lnTo>
                    <a:pt x="2979419" y="336804"/>
                  </a:lnTo>
                  <a:lnTo>
                    <a:pt x="2979419" y="1679448"/>
                  </a:lnTo>
                  <a:lnTo>
                    <a:pt x="2975766" y="1729164"/>
                  </a:lnTo>
                  <a:lnTo>
                    <a:pt x="2965153" y="1776558"/>
                  </a:lnTo>
                  <a:lnTo>
                    <a:pt x="2948102" y="1821121"/>
                  </a:lnTo>
                  <a:lnTo>
                    <a:pt x="2925137" y="1862346"/>
                  </a:lnTo>
                  <a:lnTo>
                    <a:pt x="2896779" y="1899723"/>
                  </a:lnTo>
                  <a:lnTo>
                    <a:pt x="2863550" y="1932745"/>
                  </a:lnTo>
                  <a:lnTo>
                    <a:pt x="2825972" y="1960903"/>
                  </a:lnTo>
                  <a:lnTo>
                    <a:pt x="2784567" y="1983689"/>
                  </a:lnTo>
                  <a:lnTo>
                    <a:pt x="2739858" y="2000594"/>
                  </a:lnTo>
                  <a:lnTo>
                    <a:pt x="2692367" y="2011109"/>
                  </a:lnTo>
                  <a:lnTo>
                    <a:pt x="2642616" y="2014728"/>
                  </a:lnTo>
                  <a:lnTo>
                    <a:pt x="335280" y="2014728"/>
                  </a:lnTo>
                  <a:lnTo>
                    <a:pt x="285907" y="2011109"/>
                  </a:lnTo>
                  <a:lnTo>
                    <a:pt x="238726" y="2000594"/>
                  </a:lnTo>
                  <a:lnTo>
                    <a:pt x="194265" y="1983689"/>
                  </a:lnTo>
                  <a:lnTo>
                    <a:pt x="153054" y="1960903"/>
                  </a:lnTo>
                  <a:lnTo>
                    <a:pt x="115622" y="1932745"/>
                  </a:lnTo>
                  <a:lnTo>
                    <a:pt x="82497" y="1899723"/>
                  </a:lnTo>
                  <a:lnTo>
                    <a:pt x="54209" y="1862346"/>
                  </a:lnTo>
                  <a:lnTo>
                    <a:pt x="31286" y="1821121"/>
                  </a:lnTo>
                  <a:lnTo>
                    <a:pt x="14257" y="1776558"/>
                  </a:lnTo>
                  <a:lnTo>
                    <a:pt x="3652" y="1729164"/>
                  </a:lnTo>
                  <a:lnTo>
                    <a:pt x="0" y="1679448"/>
                  </a:lnTo>
                  <a:lnTo>
                    <a:pt x="0" y="336804"/>
                  </a:lnTo>
                  <a:close/>
                </a:path>
              </a:pathLst>
            </a:custGeom>
            <a:ln w="10668">
              <a:solidFill>
                <a:srgbClr val="162B50"/>
              </a:solidFill>
            </a:ln>
          </p:spPr>
          <p:txBody>
            <a:bodyPr wrap="square" lIns="0" tIns="0" rIns="0" bIns="0" rtlCol="0"/>
            <a:lstStyle/>
            <a:p>
              <a:endParaRPr sz="1588"/>
            </a:p>
          </p:txBody>
        </p:sp>
      </p:grpSp>
      <p:sp>
        <p:nvSpPr>
          <p:cNvPr id="28" name="object 28"/>
          <p:cNvSpPr txBox="1"/>
          <p:nvPr/>
        </p:nvSpPr>
        <p:spPr>
          <a:xfrm>
            <a:off x="2194556" y="4119776"/>
            <a:ext cx="2041151"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Not</a:t>
            </a:r>
            <a:r>
              <a:rPr sz="1279" spc="13" dirty="0">
                <a:solidFill>
                  <a:srgbClr val="FFFFFF"/>
                </a:solidFill>
                <a:latin typeface="Calibri"/>
                <a:cs typeface="Calibri"/>
              </a:rPr>
              <a:t> </a:t>
            </a:r>
            <a:r>
              <a:rPr sz="1279" dirty="0">
                <a:solidFill>
                  <a:srgbClr val="FFFFFF"/>
                </a:solidFill>
                <a:latin typeface="Calibri"/>
                <a:cs typeface="Calibri"/>
              </a:rPr>
              <a:t>a</a:t>
            </a:r>
            <a:r>
              <a:rPr sz="1279" spc="26" dirty="0">
                <a:solidFill>
                  <a:srgbClr val="FFFFFF"/>
                </a:solidFill>
                <a:latin typeface="Calibri"/>
                <a:cs typeface="Calibri"/>
              </a:rPr>
              <a:t> </a:t>
            </a:r>
            <a:r>
              <a:rPr sz="1279" dirty="0">
                <a:solidFill>
                  <a:srgbClr val="FFFFFF"/>
                </a:solidFill>
                <a:latin typeface="Calibri"/>
                <a:cs typeface="Calibri"/>
              </a:rPr>
              <a:t>candidate</a:t>
            </a:r>
            <a:r>
              <a:rPr sz="1279" spc="22" dirty="0">
                <a:solidFill>
                  <a:srgbClr val="FFFFFF"/>
                </a:solidFill>
                <a:latin typeface="Calibri"/>
                <a:cs typeface="Calibri"/>
              </a:rPr>
              <a:t> </a:t>
            </a:r>
            <a:r>
              <a:rPr sz="1279" dirty="0">
                <a:solidFill>
                  <a:srgbClr val="FFFFFF"/>
                </a:solidFill>
                <a:latin typeface="Calibri"/>
                <a:cs typeface="Calibri"/>
              </a:rPr>
              <a:t>for</a:t>
            </a:r>
            <a:r>
              <a:rPr sz="1279" spc="26" dirty="0">
                <a:solidFill>
                  <a:srgbClr val="FFFFFF"/>
                </a:solidFill>
                <a:latin typeface="Calibri"/>
                <a:cs typeface="Calibri"/>
              </a:rPr>
              <a:t> </a:t>
            </a:r>
            <a:r>
              <a:rPr sz="1279" spc="-9" dirty="0">
                <a:solidFill>
                  <a:srgbClr val="FFFFFF"/>
                </a:solidFill>
                <a:latin typeface="Calibri"/>
                <a:cs typeface="Calibri"/>
              </a:rPr>
              <a:t>tPA</a:t>
            </a:r>
            <a:r>
              <a:rPr sz="1279" spc="-4" dirty="0">
                <a:solidFill>
                  <a:srgbClr val="FFFFFF"/>
                </a:solidFill>
                <a:latin typeface="Calibri"/>
                <a:cs typeface="Calibri"/>
              </a:rPr>
              <a:t> </a:t>
            </a:r>
            <a:r>
              <a:rPr sz="1279" dirty="0">
                <a:solidFill>
                  <a:srgbClr val="FFFFFF"/>
                </a:solidFill>
                <a:latin typeface="Calibri"/>
                <a:cs typeface="Calibri"/>
              </a:rPr>
              <a:t>or</a:t>
            </a:r>
            <a:r>
              <a:rPr sz="1279" spc="26" dirty="0">
                <a:solidFill>
                  <a:srgbClr val="FFFFFF"/>
                </a:solidFill>
                <a:latin typeface="Calibri"/>
                <a:cs typeface="Calibri"/>
              </a:rPr>
              <a:t> </a:t>
            </a:r>
            <a:r>
              <a:rPr sz="1279" spc="-22" dirty="0">
                <a:solidFill>
                  <a:srgbClr val="FFFFFF"/>
                </a:solidFill>
                <a:latin typeface="Calibri"/>
                <a:cs typeface="Calibri"/>
              </a:rPr>
              <a:t>not</a:t>
            </a:r>
            <a:endParaRPr sz="1279">
              <a:latin typeface="Calibri"/>
              <a:cs typeface="Calibri"/>
            </a:endParaRPr>
          </a:p>
        </p:txBody>
      </p:sp>
      <p:sp>
        <p:nvSpPr>
          <p:cNvPr id="29" name="object 29"/>
          <p:cNvSpPr txBox="1"/>
          <p:nvPr/>
        </p:nvSpPr>
        <p:spPr>
          <a:xfrm>
            <a:off x="2601970" y="4318762"/>
            <a:ext cx="1228165" cy="605822"/>
          </a:xfrm>
          <a:prstGeom prst="rect">
            <a:avLst/>
          </a:prstGeom>
        </p:spPr>
        <p:txBody>
          <a:bodyPr vert="horz" wrap="square" lIns="0" tIns="15128" rIns="0" bIns="0" rtlCol="0">
            <a:spAutoFit/>
          </a:bodyPr>
          <a:lstStyle/>
          <a:p>
            <a:pPr algn="ctr">
              <a:spcBef>
                <a:spcPts val="119"/>
              </a:spcBef>
            </a:pPr>
            <a:r>
              <a:rPr sz="1279" dirty="0">
                <a:solidFill>
                  <a:srgbClr val="FFFFFF"/>
                </a:solidFill>
                <a:latin typeface="Calibri"/>
                <a:cs typeface="Calibri"/>
              </a:rPr>
              <a:t>responding</a:t>
            </a:r>
            <a:r>
              <a:rPr sz="1279" spc="62" dirty="0">
                <a:solidFill>
                  <a:srgbClr val="FFFFFF"/>
                </a:solidFill>
                <a:latin typeface="Calibri"/>
                <a:cs typeface="Calibri"/>
              </a:rPr>
              <a:t> </a:t>
            </a:r>
            <a:r>
              <a:rPr sz="1279" dirty="0">
                <a:solidFill>
                  <a:srgbClr val="FFFFFF"/>
                </a:solidFill>
                <a:latin typeface="Calibri"/>
                <a:cs typeface="Calibri"/>
              </a:rPr>
              <a:t>to</a:t>
            </a:r>
            <a:r>
              <a:rPr sz="1279" spc="35" dirty="0">
                <a:solidFill>
                  <a:srgbClr val="FFFFFF"/>
                </a:solidFill>
                <a:latin typeface="Calibri"/>
                <a:cs typeface="Calibri"/>
              </a:rPr>
              <a:t> </a:t>
            </a:r>
            <a:r>
              <a:rPr sz="1279" spc="-22" dirty="0">
                <a:solidFill>
                  <a:srgbClr val="FFFFFF"/>
                </a:solidFill>
                <a:latin typeface="Calibri"/>
                <a:cs typeface="Calibri"/>
              </a:rPr>
              <a:t>tPA</a:t>
            </a:r>
            <a:endParaRPr sz="1279">
              <a:latin typeface="Calibri"/>
              <a:cs typeface="Calibri"/>
            </a:endParaRPr>
          </a:p>
          <a:p>
            <a:pPr algn="ctr">
              <a:spcBef>
                <a:spcPts val="44"/>
              </a:spcBef>
            </a:pPr>
            <a:r>
              <a:rPr sz="1279" spc="-44" dirty="0">
                <a:solidFill>
                  <a:srgbClr val="FFFFFF"/>
                </a:solidFill>
                <a:latin typeface="Calibri"/>
                <a:cs typeface="Calibri"/>
              </a:rPr>
              <a:t>=</a:t>
            </a:r>
            <a:endParaRPr sz="1279">
              <a:latin typeface="Calibri"/>
              <a:cs typeface="Calibri"/>
            </a:endParaRPr>
          </a:p>
          <a:p>
            <a:pPr algn="ctr">
              <a:spcBef>
                <a:spcPts val="31"/>
              </a:spcBef>
            </a:pPr>
            <a:r>
              <a:rPr sz="1279" spc="-9" dirty="0">
                <a:solidFill>
                  <a:srgbClr val="FFFFFF"/>
                </a:solidFill>
                <a:latin typeface="Calibri"/>
                <a:cs typeface="Calibri"/>
              </a:rPr>
              <a:t>Intervention</a:t>
            </a:r>
            <a:endParaRPr sz="1279">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8104" y="1595494"/>
            <a:ext cx="1888191" cy="574301"/>
            <a:chOff x="486918" y="1808226"/>
            <a:chExt cx="2139950" cy="650875"/>
          </a:xfrm>
        </p:grpSpPr>
        <p:sp>
          <p:nvSpPr>
            <p:cNvPr id="3" name="object 3"/>
            <p:cNvSpPr/>
            <p:nvPr/>
          </p:nvSpPr>
          <p:spPr>
            <a:xfrm>
              <a:off x="492252" y="1813560"/>
              <a:ext cx="2129155" cy="640080"/>
            </a:xfrm>
            <a:custGeom>
              <a:avLst/>
              <a:gdLst/>
              <a:ahLst/>
              <a:cxnLst/>
              <a:rect l="l" t="t" r="r" b="b"/>
              <a:pathLst>
                <a:path w="2129155"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4" name="object 4"/>
            <p:cNvSpPr/>
            <p:nvPr/>
          </p:nvSpPr>
          <p:spPr>
            <a:xfrm>
              <a:off x="492252" y="1813560"/>
              <a:ext cx="2129155" cy="640080"/>
            </a:xfrm>
            <a:custGeom>
              <a:avLst/>
              <a:gdLst/>
              <a:ahLst/>
              <a:cxnLst/>
              <a:rect l="l" t="t" r="r" b="b"/>
              <a:pathLst>
                <a:path w="2129155"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5" name="object 5"/>
          <p:cNvSpPr txBox="1"/>
          <p:nvPr/>
        </p:nvSpPr>
        <p:spPr>
          <a:xfrm>
            <a:off x="2728413" y="1759797"/>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6" name="object 6"/>
          <p:cNvGrpSpPr/>
          <p:nvPr/>
        </p:nvGrpSpPr>
        <p:grpSpPr>
          <a:xfrm>
            <a:off x="4963029" y="1595438"/>
            <a:ext cx="1888191" cy="574301"/>
            <a:chOff x="3745166" y="1808162"/>
            <a:chExt cx="2139950" cy="650875"/>
          </a:xfrm>
        </p:grpSpPr>
        <p:sp>
          <p:nvSpPr>
            <p:cNvPr id="7" name="object 7"/>
            <p:cNvSpPr/>
            <p:nvPr/>
          </p:nvSpPr>
          <p:spPr>
            <a:xfrm>
              <a:off x="3750564" y="1813560"/>
              <a:ext cx="2129155" cy="640080"/>
            </a:xfrm>
            <a:custGeom>
              <a:avLst/>
              <a:gdLst/>
              <a:ahLst/>
              <a:cxnLst/>
              <a:rect l="l" t="t" r="r" b="b"/>
              <a:pathLst>
                <a:path w="2129154" h="640080">
                  <a:moveTo>
                    <a:pt x="2022348" y="640079"/>
                  </a:moveTo>
                  <a:lnTo>
                    <a:pt x="106679" y="640079"/>
                  </a:lnTo>
                  <a:lnTo>
                    <a:pt x="64936" y="631555"/>
                  </a:lnTo>
                  <a:lnTo>
                    <a:pt x="31051" y="608457"/>
                  </a:lnTo>
                  <a:lnTo>
                    <a:pt x="8310" y="574500"/>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8" name="object 8"/>
            <p:cNvSpPr/>
            <p:nvPr/>
          </p:nvSpPr>
          <p:spPr>
            <a:xfrm>
              <a:off x="3750564" y="1813560"/>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5300811" y="1759797"/>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0" name="object 10"/>
          <p:cNvGrpSpPr/>
          <p:nvPr/>
        </p:nvGrpSpPr>
        <p:grpSpPr>
          <a:xfrm>
            <a:off x="7936230" y="1595494"/>
            <a:ext cx="1888191" cy="574301"/>
            <a:chOff x="7114794" y="1808226"/>
            <a:chExt cx="2139950" cy="650875"/>
          </a:xfrm>
        </p:grpSpPr>
        <p:sp>
          <p:nvSpPr>
            <p:cNvPr id="11" name="object 11"/>
            <p:cNvSpPr/>
            <p:nvPr/>
          </p:nvSpPr>
          <p:spPr>
            <a:xfrm>
              <a:off x="7120128" y="1813560"/>
              <a:ext cx="2129155" cy="640080"/>
            </a:xfrm>
            <a:custGeom>
              <a:avLst/>
              <a:gdLst/>
              <a:ahLst/>
              <a:cxnLst/>
              <a:rect l="l" t="t" r="r" b="b"/>
              <a:pathLst>
                <a:path w="2129154"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12" name="object 12"/>
            <p:cNvSpPr/>
            <p:nvPr/>
          </p:nvSpPr>
          <p:spPr>
            <a:xfrm>
              <a:off x="7120128" y="1813560"/>
              <a:ext cx="2129155" cy="640080"/>
            </a:xfrm>
            <a:custGeom>
              <a:avLst/>
              <a:gdLst/>
              <a:ahLst/>
              <a:cxnLst/>
              <a:rect l="l" t="t" r="r" b="b"/>
              <a:pathLst>
                <a:path w="2129154"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8560357" y="1759797"/>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4" name="object 14"/>
          <p:cNvGrpSpPr/>
          <p:nvPr/>
        </p:nvGrpSpPr>
        <p:grpSpPr>
          <a:xfrm>
            <a:off x="2264204" y="2185764"/>
            <a:ext cx="4931149" cy="1393451"/>
            <a:chOff x="686498" y="2477198"/>
            <a:chExt cx="5588635" cy="1579245"/>
          </a:xfrm>
        </p:grpSpPr>
        <p:sp>
          <p:nvSpPr>
            <p:cNvPr id="15" name="object 15"/>
            <p:cNvSpPr/>
            <p:nvPr/>
          </p:nvSpPr>
          <p:spPr>
            <a:xfrm>
              <a:off x="3387852" y="2482596"/>
              <a:ext cx="760730" cy="800100"/>
            </a:xfrm>
            <a:custGeom>
              <a:avLst/>
              <a:gdLst/>
              <a:ahLst/>
              <a:cxnLst/>
              <a:rect l="l" t="t" r="r" b="b"/>
              <a:pathLst>
                <a:path w="760729" h="800100">
                  <a:moveTo>
                    <a:pt x="25908" y="800100"/>
                  </a:moveTo>
                  <a:lnTo>
                    <a:pt x="0" y="376427"/>
                  </a:lnTo>
                  <a:lnTo>
                    <a:pt x="112775" y="475487"/>
                  </a:lnTo>
                  <a:lnTo>
                    <a:pt x="536448" y="0"/>
                  </a:lnTo>
                  <a:lnTo>
                    <a:pt x="760475" y="199643"/>
                  </a:lnTo>
                  <a:lnTo>
                    <a:pt x="336804" y="675131"/>
                  </a:lnTo>
                  <a:lnTo>
                    <a:pt x="449580" y="775715"/>
                  </a:lnTo>
                  <a:lnTo>
                    <a:pt x="25908" y="800100"/>
                  </a:lnTo>
                  <a:close/>
                </a:path>
              </a:pathLst>
            </a:custGeom>
            <a:solidFill>
              <a:srgbClr val="4472C3"/>
            </a:solidFill>
          </p:spPr>
          <p:txBody>
            <a:bodyPr wrap="square" lIns="0" tIns="0" rIns="0" bIns="0" rtlCol="0"/>
            <a:lstStyle/>
            <a:p>
              <a:endParaRPr sz="1588"/>
            </a:p>
          </p:txBody>
        </p:sp>
        <p:sp>
          <p:nvSpPr>
            <p:cNvPr id="16" name="object 16"/>
            <p:cNvSpPr/>
            <p:nvPr/>
          </p:nvSpPr>
          <p:spPr>
            <a:xfrm>
              <a:off x="3387852" y="2482596"/>
              <a:ext cx="760730" cy="800100"/>
            </a:xfrm>
            <a:custGeom>
              <a:avLst/>
              <a:gdLst/>
              <a:ahLst/>
              <a:cxnLst/>
              <a:rect l="l" t="t" r="r" b="b"/>
              <a:pathLst>
                <a:path w="760729" h="800100">
                  <a:moveTo>
                    <a:pt x="0" y="376427"/>
                  </a:moveTo>
                  <a:lnTo>
                    <a:pt x="112775" y="475487"/>
                  </a:lnTo>
                  <a:lnTo>
                    <a:pt x="536448" y="0"/>
                  </a:lnTo>
                  <a:lnTo>
                    <a:pt x="760475" y="199643"/>
                  </a:lnTo>
                  <a:lnTo>
                    <a:pt x="336804" y="675131"/>
                  </a:lnTo>
                  <a:lnTo>
                    <a:pt x="449580" y="775715"/>
                  </a:lnTo>
                  <a:lnTo>
                    <a:pt x="25908" y="800100"/>
                  </a:lnTo>
                  <a:lnTo>
                    <a:pt x="0" y="376427"/>
                  </a:lnTo>
                  <a:close/>
                </a:path>
              </a:pathLst>
            </a:custGeom>
            <a:ln w="10668">
              <a:solidFill>
                <a:srgbClr val="162B50"/>
              </a:solidFill>
            </a:ln>
          </p:spPr>
          <p:txBody>
            <a:bodyPr wrap="square" lIns="0" tIns="0" rIns="0" bIns="0" rtlCol="0"/>
            <a:lstStyle/>
            <a:p>
              <a:endParaRPr sz="1588"/>
            </a:p>
          </p:txBody>
        </p:sp>
        <p:sp>
          <p:nvSpPr>
            <p:cNvPr id="17" name="object 17"/>
            <p:cNvSpPr/>
            <p:nvPr/>
          </p:nvSpPr>
          <p:spPr>
            <a:xfrm>
              <a:off x="5506212" y="2493264"/>
              <a:ext cx="763905" cy="894715"/>
            </a:xfrm>
            <a:custGeom>
              <a:avLst/>
              <a:gdLst/>
              <a:ahLst/>
              <a:cxnLst/>
              <a:rect l="l" t="t" r="r" b="b"/>
              <a:pathLst>
                <a:path w="763904" h="894714">
                  <a:moveTo>
                    <a:pt x="688848" y="894587"/>
                  </a:moveTo>
                  <a:lnTo>
                    <a:pt x="271271" y="821435"/>
                  </a:lnTo>
                  <a:lnTo>
                    <a:pt x="394716" y="734567"/>
                  </a:lnTo>
                  <a:lnTo>
                    <a:pt x="0" y="172211"/>
                  </a:lnTo>
                  <a:lnTo>
                    <a:pt x="245364" y="0"/>
                  </a:lnTo>
                  <a:lnTo>
                    <a:pt x="640080" y="562355"/>
                  </a:lnTo>
                  <a:lnTo>
                    <a:pt x="763523" y="475487"/>
                  </a:lnTo>
                  <a:lnTo>
                    <a:pt x="688848" y="894587"/>
                  </a:lnTo>
                  <a:close/>
                </a:path>
              </a:pathLst>
            </a:custGeom>
            <a:solidFill>
              <a:srgbClr val="4472C3"/>
            </a:solidFill>
          </p:spPr>
          <p:txBody>
            <a:bodyPr wrap="square" lIns="0" tIns="0" rIns="0" bIns="0" rtlCol="0"/>
            <a:lstStyle/>
            <a:p>
              <a:endParaRPr sz="1588"/>
            </a:p>
          </p:txBody>
        </p:sp>
        <p:sp>
          <p:nvSpPr>
            <p:cNvPr id="18" name="object 18"/>
            <p:cNvSpPr/>
            <p:nvPr/>
          </p:nvSpPr>
          <p:spPr>
            <a:xfrm>
              <a:off x="5506212" y="2493264"/>
              <a:ext cx="763905" cy="894715"/>
            </a:xfrm>
            <a:custGeom>
              <a:avLst/>
              <a:gdLst/>
              <a:ahLst/>
              <a:cxnLst/>
              <a:rect l="l" t="t" r="r" b="b"/>
              <a:pathLst>
                <a:path w="763904" h="894714">
                  <a:moveTo>
                    <a:pt x="271271" y="821435"/>
                  </a:moveTo>
                  <a:lnTo>
                    <a:pt x="394716" y="734567"/>
                  </a:lnTo>
                  <a:lnTo>
                    <a:pt x="0" y="172211"/>
                  </a:lnTo>
                  <a:lnTo>
                    <a:pt x="245364" y="0"/>
                  </a:lnTo>
                  <a:lnTo>
                    <a:pt x="640080" y="562355"/>
                  </a:lnTo>
                  <a:lnTo>
                    <a:pt x="763523" y="475487"/>
                  </a:lnTo>
                  <a:lnTo>
                    <a:pt x="688848" y="894587"/>
                  </a:lnTo>
                  <a:lnTo>
                    <a:pt x="271271" y="821435"/>
                  </a:lnTo>
                  <a:close/>
                </a:path>
              </a:pathLst>
            </a:custGeom>
            <a:ln w="10668">
              <a:solidFill>
                <a:srgbClr val="162B50"/>
              </a:solidFill>
            </a:ln>
          </p:spPr>
          <p:txBody>
            <a:bodyPr wrap="square" lIns="0" tIns="0" rIns="0" bIns="0" rtlCol="0"/>
            <a:lstStyle/>
            <a:p>
              <a:endParaRPr sz="1588"/>
            </a:p>
          </p:txBody>
        </p:sp>
        <p:sp>
          <p:nvSpPr>
            <p:cNvPr id="19" name="object 19"/>
            <p:cNvSpPr/>
            <p:nvPr/>
          </p:nvSpPr>
          <p:spPr>
            <a:xfrm>
              <a:off x="691896" y="3364991"/>
              <a:ext cx="2656840" cy="685800"/>
            </a:xfrm>
            <a:custGeom>
              <a:avLst/>
              <a:gdLst/>
              <a:ahLst/>
              <a:cxnLst/>
              <a:rect l="l" t="t" r="r" b="b"/>
              <a:pathLst>
                <a:path w="2656840" h="685800">
                  <a:moveTo>
                    <a:pt x="2542032" y="685800"/>
                  </a:moveTo>
                  <a:lnTo>
                    <a:pt x="114300" y="685800"/>
                  </a:lnTo>
                  <a:lnTo>
                    <a:pt x="70080" y="676727"/>
                  </a:lnTo>
                  <a:lnTo>
                    <a:pt x="33718" y="652081"/>
                  </a:lnTo>
                  <a:lnTo>
                    <a:pt x="9072" y="615719"/>
                  </a:lnTo>
                  <a:lnTo>
                    <a:pt x="0" y="571500"/>
                  </a:lnTo>
                  <a:lnTo>
                    <a:pt x="0" y="114300"/>
                  </a:ln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close/>
                </a:path>
              </a:pathLst>
            </a:custGeom>
            <a:solidFill>
              <a:srgbClr val="4472C3"/>
            </a:solidFill>
          </p:spPr>
          <p:txBody>
            <a:bodyPr wrap="square" lIns="0" tIns="0" rIns="0" bIns="0" rtlCol="0"/>
            <a:lstStyle/>
            <a:p>
              <a:endParaRPr sz="1588"/>
            </a:p>
          </p:txBody>
        </p:sp>
        <p:sp>
          <p:nvSpPr>
            <p:cNvPr id="20" name="object 20"/>
            <p:cNvSpPr/>
            <p:nvPr/>
          </p:nvSpPr>
          <p:spPr>
            <a:xfrm>
              <a:off x="691896" y="3364991"/>
              <a:ext cx="2656840" cy="685800"/>
            </a:xfrm>
            <a:custGeom>
              <a:avLst/>
              <a:gdLst/>
              <a:ahLst/>
              <a:cxnLst/>
              <a:rect l="l" t="t" r="r" b="b"/>
              <a:pathLst>
                <a:path w="2656840" h="685800">
                  <a:moveTo>
                    <a:pt x="0" y="114300"/>
                  </a:move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lnTo>
                    <a:pt x="114300" y="685800"/>
                  </a:lnTo>
                  <a:lnTo>
                    <a:pt x="70080" y="676727"/>
                  </a:lnTo>
                  <a:lnTo>
                    <a:pt x="33718" y="652081"/>
                  </a:lnTo>
                  <a:lnTo>
                    <a:pt x="9072" y="615719"/>
                  </a:lnTo>
                  <a:lnTo>
                    <a:pt x="0" y="571500"/>
                  </a:lnTo>
                  <a:lnTo>
                    <a:pt x="0" y="114300"/>
                  </a:lnTo>
                  <a:close/>
                </a:path>
              </a:pathLst>
            </a:custGeom>
            <a:ln w="10668">
              <a:solidFill>
                <a:srgbClr val="162B50"/>
              </a:solidFill>
            </a:ln>
          </p:spPr>
          <p:txBody>
            <a:bodyPr wrap="square" lIns="0" tIns="0" rIns="0" bIns="0" rtlCol="0"/>
            <a:lstStyle/>
            <a:p>
              <a:endParaRPr sz="1588"/>
            </a:p>
          </p:txBody>
        </p:sp>
      </p:grpSp>
      <p:grpSp>
        <p:nvGrpSpPr>
          <p:cNvPr id="21" name="object 21"/>
          <p:cNvGrpSpPr/>
          <p:nvPr/>
        </p:nvGrpSpPr>
        <p:grpSpPr>
          <a:xfrm>
            <a:off x="1846056" y="4478543"/>
            <a:ext cx="3608294" cy="1063999"/>
            <a:chOff x="212597" y="5075682"/>
            <a:chExt cx="4089400" cy="1205865"/>
          </a:xfrm>
        </p:grpSpPr>
        <p:sp>
          <p:nvSpPr>
            <p:cNvPr id="22" name="object 22"/>
            <p:cNvSpPr/>
            <p:nvPr/>
          </p:nvSpPr>
          <p:spPr>
            <a:xfrm>
              <a:off x="217931" y="5081016"/>
              <a:ext cx="4078604" cy="1195070"/>
            </a:xfrm>
            <a:custGeom>
              <a:avLst/>
              <a:gdLst/>
              <a:ahLst/>
              <a:cxnLst/>
              <a:rect l="l" t="t" r="r" b="b"/>
              <a:pathLst>
                <a:path w="4078604" h="1195070">
                  <a:moveTo>
                    <a:pt x="3880103" y="1194816"/>
                  </a:moveTo>
                  <a:lnTo>
                    <a:pt x="199643" y="1194816"/>
                  </a:lnTo>
                  <a:lnTo>
                    <a:pt x="154035" y="1189595"/>
                  </a:lnTo>
                  <a:lnTo>
                    <a:pt x="112078" y="1174697"/>
                  </a:lnTo>
                  <a:lnTo>
                    <a:pt x="75000" y="1151268"/>
                  </a:lnTo>
                  <a:lnTo>
                    <a:pt x="44027" y="1120455"/>
                  </a:lnTo>
                  <a:lnTo>
                    <a:pt x="20385" y="1083404"/>
                  </a:lnTo>
                  <a:lnTo>
                    <a:pt x="5300" y="1041260"/>
                  </a:lnTo>
                  <a:lnTo>
                    <a:pt x="0" y="995171"/>
                  </a:lnTo>
                  <a:lnTo>
                    <a:pt x="0" y="199643"/>
                  </a:lnTo>
                  <a:lnTo>
                    <a:pt x="5300" y="154035"/>
                  </a:lnTo>
                  <a:lnTo>
                    <a:pt x="20385" y="112078"/>
                  </a:lnTo>
                  <a:lnTo>
                    <a:pt x="44027" y="75000"/>
                  </a:lnTo>
                  <a:lnTo>
                    <a:pt x="75000" y="44027"/>
                  </a:lnTo>
                  <a:lnTo>
                    <a:pt x="112078" y="20385"/>
                  </a:lnTo>
                  <a:lnTo>
                    <a:pt x="154035" y="5300"/>
                  </a:lnTo>
                  <a:lnTo>
                    <a:pt x="199643" y="0"/>
                  </a:lnTo>
                  <a:lnTo>
                    <a:pt x="3880103" y="0"/>
                  </a:lnTo>
                  <a:lnTo>
                    <a:pt x="3925628" y="5300"/>
                  </a:lnTo>
                  <a:lnTo>
                    <a:pt x="3967367" y="20385"/>
                  </a:lnTo>
                  <a:lnTo>
                    <a:pt x="4004147" y="44027"/>
                  </a:lnTo>
                  <a:lnTo>
                    <a:pt x="4034796" y="75000"/>
                  </a:lnTo>
                  <a:lnTo>
                    <a:pt x="4058141" y="112078"/>
                  </a:lnTo>
                  <a:lnTo>
                    <a:pt x="4073007" y="154035"/>
                  </a:lnTo>
                  <a:lnTo>
                    <a:pt x="4078224" y="199643"/>
                  </a:lnTo>
                  <a:lnTo>
                    <a:pt x="4078224" y="995171"/>
                  </a:lnTo>
                  <a:lnTo>
                    <a:pt x="4073007" y="1041260"/>
                  </a:lnTo>
                  <a:lnTo>
                    <a:pt x="4058141" y="1083404"/>
                  </a:lnTo>
                  <a:lnTo>
                    <a:pt x="4034796" y="1120455"/>
                  </a:lnTo>
                  <a:lnTo>
                    <a:pt x="4004147" y="1151268"/>
                  </a:lnTo>
                  <a:lnTo>
                    <a:pt x="3967367" y="1174697"/>
                  </a:lnTo>
                  <a:lnTo>
                    <a:pt x="3925628" y="1189595"/>
                  </a:lnTo>
                  <a:lnTo>
                    <a:pt x="3880103" y="1194816"/>
                  </a:lnTo>
                  <a:close/>
                </a:path>
              </a:pathLst>
            </a:custGeom>
            <a:solidFill>
              <a:srgbClr val="4472C3"/>
            </a:solidFill>
          </p:spPr>
          <p:txBody>
            <a:bodyPr wrap="square" lIns="0" tIns="0" rIns="0" bIns="0" rtlCol="0"/>
            <a:lstStyle/>
            <a:p>
              <a:endParaRPr sz="1588"/>
            </a:p>
          </p:txBody>
        </p:sp>
        <p:sp>
          <p:nvSpPr>
            <p:cNvPr id="23" name="object 23"/>
            <p:cNvSpPr/>
            <p:nvPr/>
          </p:nvSpPr>
          <p:spPr>
            <a:xfrm>
              <a:off x="217931" y="5081016"/>
              <a:ext cx="4078604" cy="1195070"/>
            </a:xfrm>
            <a:custGeom>
              <a:avLst/>
              <a:gdLst/>
              <a:ahLst/>
              <a:cxnLst/>
              <a:rect l="l" t="t" r="r" b="b"/>
              <a:pathLst>
                <a:path w="4078604" h="1195070">
                  <a:moveTo>
                    <a:pt x="0" y="199643"/>
                  </a:moveTo>
                  <a:lnTo>
                    <a:pt x="5300" y="154035"/>
                  </a:lnTo>
                  <a:lnTo>
                    <a:pt x="20385" y="112078"/>
                  </a:lnTo>
                  <a:lnTo>
                    <a:pt x="44027" y="75000"/>
                  </a:lnTo>
                  <a:lnTo>
                    <a:pt x="75000" y="44027"/>
                  </a:lnTo>
                  <a:lnTo>
                    <a:pt x="112078" y="20385"/>
                  </a:lnTo>
                  <a:lnTo>
                    <a:pt x="154035" y="5300"/>
                  </a:lnTo>
                  <a:lnTo>
                    <a:pt x="199643" y="0"/>
                  </a:lnTo>
                  <a:lnTo>
                    <a:pt x="3880103" y="0"/>
                  </a:lnTo>
                  <a:lnTo>
                    <a:pt x="3925628" y="5300"/>
                  </a:lnTo>
                  <a:lnTo>
                    <a:pt x="3967367" y="20385"/>
                  </a:lnTo>
                  <a:lnTo>
                    <a:pt x="4004147" y="44027"/>
                  </a:lnTo>
                  <a:lnTo>
                    <a:pt x="4034796" y="75000"/>
                  </a:lnTo>
                  <a:lnTo>
                    <a:pt x="4058141" y="112078"/>
                  </a:lnTo>
                  <a:lnTo>
                    <a:pt x="4073007" y="154035"/>
                  </a:lnTo>
                  <a:lnTo>
                    <a:pt x="4078224" y="199643"/>
                  </a:lnTo>
                  <a:lnTo>
                    <a:pt x="4078224" y="995171"/>
                  </a:lnTo>
                  <a:lnTo>
                    <a:pt x="4073007" y="1041260"/>
                  </a:lnTo>
                  <a:lnTo>
                    <a:pt x="4058141" y="1083404"/>
                  </a:lnTo>
                  <a:lnTo>
                    <a:pt x="4034796" y="1120455"/>
                  </a:lnTo>
                  <a:lnTo>
                    <a:pt x="4004147" y="1151268"/>
                  </a:lnTo>
                  <a:lnTo>
                    <a:pt x="3967367" y="1174697"/>
                  </a:lnTo>
                  <a:lnTo>
                    <a:pt x="3925628" y="1189595"/>
                  </a:lnTo>
                  <a:lnTo>
                    <a:pt x="3880103" y="1194816"/>
                  </a:lnTo>
                  <a:lnTo>
                    <a:pt x="199643" y="1194816"/>
                  </a:lnTo>
                  <a:lnTo>
                    <a:pt x="154035" y="1189595"/>
                  </a:lnTo>
                  <a:lnTo>
                    <a:pt x="112078" y="1174697"/>
                  </a:lnTo>
                  <a:lnTo>
                    <a:pt x="75000" y="1151268"/>
                  </a:lnTo>
                  <a:lnTo>
                    <a:pt x="44027" y="1120455"/>
                  </a:lnTo>
                  <a:lnTo>
                    <a:pt x="20385" y="1083404"/>
                  </a:lnTo>
                  <a:lnTo>
                    <a:pt x="5300" y="1041260"/>
                  </a:lnTo>
                  <a:lnTo>
                    <a:pt x="0" y="995171"/>
                  </a:lnTo>
                  <a:lnTo>
                    <a:pt x="0" y="199643"/>
                  </a:lnTo>
                  <a:close/>
                </a:path>
              </a:pathLst>
            </a:custGeom>
            <a:ln w="10668">
              <a:solidFill>
                <a:srgbClr val="162B50"/>
              </a:solidFill>
            </a:ln>
          </p:spPr>
          <p:txBody>
            <a:bodyPr wrap="square" lIns="0" tIns="0" rIns="0" bIns="0" rtlCol="0"/>
            <a:lstStyle/>
            <a:p>
              <a:endParaRPr sz="1588"/>
            </a:p>
          </p:txBody>
        </p:sp>
      </p:grpSp>
      <p:sp>
        <p:nvSpPr>
          <p:cNvPr id="24" name="object 24"/>
          <p:cNvSpPr txBox="1"/>
          <p:nvPr/>
        </p:nvSpPr>
        <p:spPr>
          <a:xfrm>
            <a:off x="1973995" y="4143957"/>
            <a:ext cx="3349437" cy="1358913"/>
          </a:xfrm>
          <a:prstGeom prst="rect">
            <a:avLst/>
          </a:prstGeom>
        </p:spPr>
        <p:txBody>
          <a:bodyPr vert="horz" wrap="square" lIns="0" tIns="15128" rIns="0" bIns="0" rtlCol="0">
            <a:spAutoFit/>
          </a:bodyPr>
          <a:lstStyle/>
          <a:p>
            <a:pPr marL="715534">
              <a:spcBef>
                <a:spcPts val="119"/>
              </a:spcBef>
            </a:pPr>
            <a:r>
              <a:rPr sz="1279" dirty="0">
                <a:latin typeface="Calibri"/>
                <a:cs typeface="Calibri"/>
              </a:rPr>
              <a:t>Intermediate</a:t>
            </a:r>
            <a:r>
              <a:rPr sz="1279" spc="35" dirty="0">
                <a:latin typeface="Calibri"/>
                <a:cs typeface="Calibri"/>
              </a:rPr>
              <a:t> </a:t>
            </a:r>
            <a:r>
              <a:rPr sz="1279" dirty="0">
                <a:latin typeface="Calibri"/>
                <a:cs typeface="Calibri"/>
              </a:rPr>
              <a:t>LOW</a:t>
            </a:r>
            <a:r>
              <a:rPr sz="1279" spc="35" dirty="0">
                <a:latin typeface="Calibri"/>
                <a:cs typeface="Calibri"/>
              </a:rPr>
              <a:t> </a:t>
            </a:r>
            <a:r>
              <a:rPr sz="1279" spc="-18" dirty="0">
                <a:latin typeface="Calibri"/>
                <a:cs typeface="Calibri"/>
              </a:rPr>
              <a:t>risk</a:t>
            </a:r>
            <a:endParaRPr sz="1279">
              <a:latin typeface="Calibri"/>
              <a:cs typeface="Calibri"/>
            </a:endParaRPr>
          </a:p>
          <a:p>
            <a:pPr marL="560" algn="ctr">
              <a:spcBef>
                <a:spcPts val="1178"/>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a:p>
            <a:pPr>
              <a:spcBef>
                <a:spcPts val="44"/>
              </a:spcBef>
            </a:pPr>
            <a:endParaRPr sz="1279">
              <a:latin typeface="Calibri"/>
              <a:cs typeface="Calibri"/>
            </a:endParaRPr>
          </a:p>
          <a:p>
            <a:pPr marL="1121" algn="ctr"/>
            <a:r>
              <a:rPr sz="1279" dirty="0">
                <a:solidFill>
                  <a:srgbClr val="FFFFFF"/>
                </a:solidFill>
                <a:latin typeface="Calibri"/>
                <a:cs typeface="Calibri"/>
              </a:rPr>
              <a:t>Subject</a:t>
            </a:r>
            <a:r>
              <a:rPr sz="1279" spc="35" dirty="0">
                <a:solidFill>
                  <a:srgbClr val="FFFFFF"/>
                </a:solidFill>
                <a:latin typeface="Calibri"/>
                <a:cs typeface="Calibri"/>
              </a:rPr>
              <a:t> </a:t>
            </a:r>
            <a:r>
              <a:rPr sz="1279" dirty="0">
                <a:solidFill>
                  <a:srgbClr val="FFFFFF"/>
                </a:solidFill>
                <a:latin typeface="Calibri"/>
                <a:cs typeface="Calibri"/>
              </a:rPr>
              <a:t>of</a:t>
            </a:r>
            <a:r>
              <a:rPr sz="1279" spc="53" dirty="0">
                <a:solidFill>
                  <a:srgbClr val="FFFFFF"/>
                </a:solidFill>
                <a:latin typeface="Calibri"/>
                <a:cs typeface="Calibri"/>
              </a:rPr>
              <a:t> </a:t>
            </a:r>
            <a:r>
              <a:rPr sz="1279" dirty="0">
                <a:solidFill>
                  <a:srgbClr val="FFFFFF"/>
                </a:solidFill>
                <a:latin typeface="Calibri"/>
                <a:cs typeface="Calibri"/>
              </a:rPr>
              <a:t>ongoing</a:t>
            </a:r>
            <a:r>
              <a:rPr sz="1279" spc="71" dirty="0">
                <a:solidFill>
                  <a:srgbClr val="FFFFFF"/>
                </a:solidFill>
                <a:latin typeface="Calibri"/>
                <a:cs typeface="Calibri"/>
              </a:rPr>
              <a:t> </a:t>
            </a:r>
            <a:r>
              <a:rPr sz="1279" spc="-9" dirty="0">
                <a:solidFill>
                  <a:srgbClr val="FFFFFF"/>
                </a:solidFill>
                <a:latin typeface="Calibri"/>
                <a:cs typeface="Calibri"/>
              </a:rPr>
              <a:t>trials***</a:t>
            </a:r>
            <a:endParaRPr sz="1279">
              <a:latin typeface="Calibri"/>
              <a:cs typeface="Calibri"/>
            </a:endParaRPr>
          </a:p>
          <a:p>
            <a:pPr marL="10646" marR="4483" algn="ctr">
              <a:lnSpc>
                <a:spcPts val="1579"/>
              </a:lnSpc>
              <a:spcBef>
                <a:spcPts val="49"/>
              </a:spcBef>
            </a:pPr>
            <a:r>
              <a:rPr sz="1279" dirty="0">
                <a:solidFill>
                  <a:srgbClr val="FFFFFF"/>
                </a:solidFill>
                <a:latin typeface="Calibri"/>
                <a:cs typeface="Calibri"/>
              </a:rPr>
              <a:t>patients</a:t>
            </a:r>
            <a:r>
              <a:rPr sz="1279" spc="18" dirty="0">
                <a:solidFill>
                  <a:srgbClr val="FFFFFF"/>
                </a:solidFill>
                <a:latin typeface="Calibri"/>
                <a:cs typeface="Calibri"/>
              </a:rPr>
              <a:t> </a:t>
            </a:r>
            <a:r>
              <a:rPr sz="1279" dirty="0">
                <a:solidFill>
                  <a:srgbClr val="FFFFFF"/>
                </a:solidFill>
                <a:latin typeface="Calibri"/>
                <a:cs typeface="Calibri"/>
              </a:rPr>
              <a:t>MAY</a:t>
            </a:r>
            <a:r>
              <a:rPr sz="1279" spc="13" dirty="0">
                <a:solidFill>
                  <a:srgbClr val="FFFFFF"/>
                </a:solidFill>
                <a:latin typeface="Calibri"/>
                <a:cs typeface="Calibri"/>
              </a:rPr>
              <a:t> </a:t>
            </a:r>
            <a:r>
              <a:rPr sz="1279" dirty="0">
                <a:solidFill>
                  <a:srgbClr val="FFFFFF"/>
                </a:solidFill>
                <a:latin typeface="Calibri"/>
                <a:cs typeface="Calibri"/>
              </a:rPr>
              <a:t>derive</a:t>
            </a:r>
            <a:r>
              <a:rPr sz="1279" spc="40" dirty="0">
                <a:solidFill>
                  <a:srgbClr val="FFFFFF"/>
                </a:solidFill>
                <a:latin typeface="Calibri"/>
                <a:cs typeface="Calibri"/>
              </a:rPr>
              <a:t> </a:t>
            </a:r>
            <a:r>
              <a:rPr sz="1279" dirty="0">
                <a:solidFill>
                  <a:srgbClr val="FFFFFF"/>
                </a:solidFill>
                <a:latin typeface="Calibri"/>
                <a:cs typeface="Calibri"/>
              </a:rPr>
              <a:t>short</a:t>
            </a:r>
            <a:r>
              <a:rPr sz="1279" spc="31" dirty="0">
                <a:solidFill>
                  <a:srgbClr val="FFFFFF"/>
                </a:solidFill>
                <a:latin typeface="Calibri"/>
                <a:cs typeface="Calibri"/>
              </a:rPr>
              <a:t> </a:t>
            </a:r>
            <a:r>
              <a:rPr sz="1279" dirty="0">
                <a:solidFill>
                  <a:srgbClr val="FFFFFF"/>
                </a:solidFill>
                <a:latin typeface="Calibri"/>
                <a:cs typeface="Calibri"/>
              </a:rPr>
              <a:t>and</a:t>
            </a:r>
            <a:r>
              <a:rPr sz="1279" spc="44" dirty="0">
                <a:solidFill>
                  <a:srgbClr val="FFFFFF"/>
                </a:solidFill>
                <a:latin typeface="Calibri"/>
                <a:cs typeface="Calibri"/>
              </a:rPr>
              <a:t> </a:t>
            </a:r>
            <a:r>
              <a:rPr sz="1279" dirty="0">
                <a:solidFill>
                  <a:srgbClr val="FFFFFF"/>
                </a:solidFill>
                <a:latin typeface="Calibri"/>
                <a:cs typeface="Calibri"/>
              </a:rPr>
              <a:t>long</a:t>
            </a:r>
            <a:r>
              <a:rPr sz="1279" spc="49" dirty="0">
                <a:solidFill>
                  <a:srgbClr val="FFFFFF"/>
                </a:solidFill>
                <a:latin typeface="Calibri"/>
                <a:cs typeface="Calibri"/>
              </a:rPr>
              <a:t> </a:t>
            </a:r>
            <a:r>
              <a:rPr sz="1279" dirty="0">
                <a:solidFill>
                  <a:srgbClr val="FFFFFF"/>
                </a:solidFill>
                <a:latin typeface="Calibri"/>
                <a:cs typeface="Calibri"/>
              </a:rPr>
              <a:t>term</a:t>
            </a:r>
            <a:r>
              <a:rPr sz="1279" spc="26" dirty="0">
                <a:solidFill>
                  <a:srgbClr val="FFFFFF"/>
                </a:solidFill>
                <a:latin typeface="Calibri"/>
                <a:cs typeface="Calibri"/>
              </a:rPr>
              <a:t> </a:t>
            </a:r>
            <a:r>
              <a:rPr sz="1279" spc="-9" dirty="0">
                <a:solidFill>
                  <a:srgbClr val="FFFFFF"/>
                </a:solidFill>
                <a:latin typeface="Calibri"/>
                <a:cs typeface="Calibri"/>
              </a:rPr>
              <a:t>benefits </a:t>
            </a:r>
            <a:r>
              <a:rPr sz="1279" dirty="0">
                <a:solidFill>
                  <a:srgbClr val="FFFFFF"/>
                </a:solidFill>
                <a:latin typeface="Calibri"/>
                <a:cs typeface="Calibri"/>
              </a:rPr>
              <a:t>from</a:t>
            </a:r>
            <a:r>
              <a:rPr sz="1279" spc="31" dirty="0">
                <a:solidFill>
                  <a:srgbClr val="FFFFFF"/>
                </a:solidFill>
                <a:latin typeface="Calibri"/>
                <a:cs typeface="Calibri"/>
              </a:rPr>
              <a:t> </a:t>
            </a:r>
            <a:r>
              <a:rPr sz="1279" dirty="0">
                <a:solidFill>
                  <a:srgbClr val="FFFFFF"/>
                </a:solidFill>
                <a:latin typeface="Calibri"/>
                <a:cs typeface="Calibri"/>
              </a:rPr>
              <a:t>early</a:t>
            </a:r>
            <a:r>
              <a:rPr sz="1279" spc="40" dirty="0">
                <a:solidFill>
                  <a:srgbClr val="FFFFFF"/>
                </a:solidFill>
                <a:latin typeface="Calibri"/>
                <a:cs typeface="Calibri"/>
              </a:rPr>
              <a:t> </a:t>
            </a:r>
            <a:r>
              <a:rPr sz="1279" spc="-9" dirty="0">
                <a:solidFill>
                  <a:srgbClr val="FFFFFF"/>
                </a:solidFill>
                <a:latin typeface="Calibri"/>
                <a:cs typeface="Calibri"/>
              </a:rPr>
              <a:t>intervention</a:t>
            </a:r>
            <a:endParaRPr sz="1279">
              <a:latin typeface="Calibri"/>
              <a:cs typeface="Calibri"/>
            </a:endParaRPr>
          </a:p>
        </p:txBody>
      </p:sp>
      <p:sp>
        <p:nvSpPr>
          <p:cNvPr id="25" name="object 25"/>
          <p:cNvSpPr txBox="1"/>
          <p:nvPr/>
        </p:nvSpPr>
        <p:spPr>
          <a:xfrm>
            <a:off x="2474227" y="3049375"/>
            <a:ext cx="1930213" cy="405975"/>
          </a:xfrm>
          <a:prstGeom prst="rect">
            <a:avLst/>
          </a:prstGeom>
        </p:spPr>
        <p:txBody>
          <a:bodyPr vert="horz" wrap="square" lIns="0" tIns="11206" rIns="0" bIns="0" rtlCol="0">
            <a:spAutoFit/>
          </a:bodyPr>
          <a:lstStyle/>
          <a:p>
            <a:pPr marL="60515" marR="4483" indent="-49869">
              <a:lnSpc>
                <a:spcPct val="102099"/>
              </a:lnSpc>
              <a:spcBef>
                <a:spcPts val="88"/>
              </a:spcBef>
            </a:pPr>
            <a:r>
              <a:rPr sz="1279" dirty="0">
                <a:solidFill>
                  <a:srgbClr val="FFFFFF"/>
                </a:solidFill>
                <a:latin typeface="Calibri"/>
                <a:cs typeface="Calibri"/>
              </a:rPr>
              <a:t>Negative</a:t>
            </a:r>
            <a:r>
              <a:rPr sz="1279" spc="18" dirty="0">
                <a:solidFill>
                  <a:srgbClr val="FFFFFF"/>
                </a:solidFill>
                <a:latin typeface="Calibri"/>
                <a:cs typeface="Calibri"/>
              </a:rPr>
              <a:t> </a:t>
            </a:r>
            <a:r>
              <a:rPr sz="1279" dirty="0">
                <a:solidFill>
                  <a:srgbClr val="FFFFFF"/>
                </a:solidFill>
                <a:latin typeface="Calibri"/>
                <a:cs typeface="Calibri"/>
              </a:rPr>
              <a:t>cardiac</a:t>
            </a:r>
            <a:r>
              <a:rPr sz="1279" spc="31" dirty="0">
                <a:solidFill>
                  <a:srgbClr val="FFFFFF"/>
                </a:solidFill>
                <a:latin typeface="Calibri"/>
                <a:cs typeface="Calibri"/>
              </a:rPr>
              <a:t> </a:t>
            </a:r>
            <a:r>
              <a:rPr sz="1279" spc="-9" dirty="0">
                <a:solidFill>
                  <a:srgbClr val="FFFFFF"/>
                </a:solidFill>
                <a:latin typeface="Calibri"/>
                <a:cs typeface="Calibri"/>
              </a:rPr>
              <a:t>biomarkers </a:t>
            </a:r>
            <a:r>
              <a:rPr sz="1279" dirty="0">
                <a:solidFill>
                  <a:srgbClr val="FFFFFF"/>
                </a:solidFill>
                <a:latin typeface="Calibri"/>
                <a:cs typeface="Calibri"/>
              </a:rPr>
              <a:t>Low</a:t>
            </a:r>
            <a:r>
              <a:rPr sz="1279" spc="40" dirty="0">
                <a:solidFill>
                  <a:srgbClr val="FFFFFF"/>
                </a:solidFill>
                <a:latin typeface="Calibri"/>
                <a:cs typeface="Calibri"/>
              </a:rPr>
              <a:t> </a:t>
            </a:r>
            <a:r>
              <a:rPr sz="1279" dirty="0">
                <a:solidFill>
                  <a:srgbClr val="FFFFFF"/>
                </a:solidFill>
                <a:latin typeface="Calibri"/>
                <a:cs typeface="Calibri"/>
              </a:rPr>
              <a:t>risk</a:t>
            </a:r>
            <a:r>
              <a:rPr sz="1279" spc="22" dirty="0">
                <a:solidFill>
                  <a:srgbClr val="FFFFFF"/>
                </a:solidFill>
                <a:latin typeface="Calibri"/>
                <a:cs typeface="Calibri"/>
              </a:rPr>
              <a:t> </a:t>
            </a:r>
            <a:r>
              <a:rPr sz="1279" dirty="0">
                <a:solidFill>
                  <a:srgbClr val="FFFFFF"/>
                </a:solidFill>
                <a:latin typeface="Calibri"/>
                <a:cs typeface="Calibri"/>
              </a:rPr>
              <a:t>factor</a:t>
            </a:r>
            <a:r>
              <a:rPr sz="1279" spc="35" dirty="0">
                <a:solidFill>
                  <a:srgbClr val="FFFFFF"/>
                </a:solidFill>
                <a:latin typeface="Calibri"/>
                <a:cs typeface="Calibri"/>
              </a:rPr>
              <a:t> </a:t>
            </a:r>
            <a:r>
              <a:rPr sz="1279" spc="-9" dirty="0">
                <a:solidFill>
                  <a:srgbClr val="FFFFFF"/>
                </a:solidFill>
                <a:latin typeface="Calibri"/>
                <a:cs typeface="Calibri"/>
              </a:rPr>
              <a:t>assessment</a:t>
            </a:r>
            <a:endParaRPr sz="1279">
              <a:latin typeface="Calibri"/>
              <a:cs typeface="Calibri"/>
            </a:endParaRPr>
          </a:p>
        </p:txBody>
      </p:sp>
      <p:grpSp>
        <p:nvGrpSpPr>
          <p:cNvPr id="26" name="object 26"/>
          <p:cNvGrpSpPr/>
          <p:nvPr/>
        </p:nvGrpSpPr>
        <p:grpSpPr>
          <a:xfrm>
            <a:off x="3287581" y="3703993"/>
            <a:ext cx="307041" cy="434787"/>
            <a:chOff x="1846325" y="4197858"/>
            <a:chExt cx="347980" cy="492759"/>
          </a:xfrm>
        </p:grpSpPr>
        <p:sp>
          <p:nvSpPr>
            <p:cNvPr id="27" name="object 27"/>
            <p:cNvSpPr/>
            <p:nvPr/>
          </p:nvSpPr>
          <p:spPr>
            <a:xfrm>
              <a:off x="1851659" y="4203192"/>
              <a:ext cx="337185" cy="481965"/>
            </a:xfrm>
            <a:custGeom>
              <a:avLst/>
              <a:gdLst/>
              <a:ahLst/>
              <a:cxnLst/>
              <a:rect l="l" t="t" r="r" b="b"/>
              <a:pathLst>
                <a:path w="337185" h="481964">
                  <a:moveTo>
                    <a:pt x="167640" y="481583"/>
                  </a:moveTo>
                  <a:lnTo>
                    <a:pt x="0" y="312419"/>
                  </a:lnTo>
                  <a:lnTo>
                    <a:pt x="83820" y="312419"/>
                  </a:lnTo>
                  <a:lnTo>
                    <a:pt x="83820" y="0"/>
                  </a:lnTo>
                  <a:lnTo>
                    <a:pt x="252984" y="0"/>
                  </a:lnTo>
                  <a:lnTo>
                    <a:pt x="252984" y="312419"/>
                  </a:lnTo>
                  <a:lnTo>
                    <a:pt x="336804" y="312419"/>
                  </a:lnTo>
                  <a:lnTo>
                    <a:pt x="167640" y="481583"/>
                  </a:lnTo>
                  <a:close/>
                </a:path>
              </a:pathLst>
            </a:custGeom>
            <a:solidFill>
              <a:srgbClr val="4472C3"/>
            </a:solidFill>
          </p:spPr>
          <p:txBody>
            <a:bodyPr wrap="square" lIns="0" tIns="0" rIns="0" bIns="0" rtlCol="0"/>
            <a:lstStyle/>
            <a:p>
              <a:endParaRPr sz="1588"/>
            </a:p>
          </p:txBody>
        </p:sp>
        <p:sp>
          <p:nvSpPr>
            <p:cNvPr id="28" name="object 28"/>
            <p:cNvSpPr/>
            <p:nvPr/>
          </p:nvSpPr>
          <p:spPr>
            <a:xfrm>
              <a:off x="1851659" y="4203192"/>
              <a:ext cx="337185" cy="481965"/>
            </a:xfrm>
            <a:custGeom>
              <a:avLst/>
              <a:gdLst/>
              <a:ahLst/>
              <a:cxnLst/>
              <a:rect l="l" t="t" r="r" b="b"/>
              <a:pathLst>
                <a:path w="337185" h="481964">
                  <a:moveTo>
                    <a:pt x="0" y="312419"/>
                  </a:moveTo>
                  <a:lnTo>
                    <a:pt x="83820" y="312419"/>
                  </a:lnTo>
                  <a:lnTo>
                    <a:pt x="83820" y="0"/>
                  </a:lnTo>
                  <a:lnTo>
                    <a:pt x="252984" y="0"/>
                  </a:lnTo>
                  <a:lnTo>
                    <a:pt x="252984" y="312419"/>
                  </a:lnTo>
                  <a:lnTo>
                    <a:pt x="336804" y="312419"/>
                  </a:lnTo>
                  <a:lnTo>
                    <a:pt x="167640" y="481583"/>
                  </a:lnTo>
                  <a:lnTo>
                    <a:pt x="0" y="312419"/>
                  </a:lnTo>
                  <a:close/>
                </a:path>
              </a:pathLst>
            </a:custGeom>
            <a:ln w="10668">
              <a:solidFill>
                <a:srgbClr val="162B50"/>
              </a:solidFill>
            </a:ln>
          </p:spPr>
          <p:txBody>
            <a:bodyPr wrap="square" lIns="0" tIns="0" rIns="0" bIns="0" rtlCol="0"/>
            <a:lstStyle/>
            <a:p>
              <a:endParaRPr sz="1588"/>
            </a:p>
          </p:txBody>
        </p:sp>
      </p:grpSp>
      <p:grpSp>
        <p:nvGrpSpPr>
          <p:cNvPr id="29" name="object 29"/>
          <p:cNvGrpSpPr/>
          <p:nvPr/>
        </p:nvGrpSpPr>
        <p:grpSpPr>
          <a:xfrm>
            <a:off x="6994936" y="3002055"/>
            <a:ext cx="2353235" cy="614643"/>
            <a:chOff x="6047994" y="3402329"/>
            <a:chExt cx="2667000" cy="696595"/>
          </a:xfrm>
        </p:grpSpPr>
        <p:sp>
          <p:nvSpPr>
            <p:cNvPr id="30" name="object 30"/>
            <p:cNvSpPr/>
            <p:nvPr/>
          </p:nvSpPr>
          <p:spPr>
            <a:xfrm>
              <a:off x="6053328" y="3407663"/>
              <a:ext cx="2656840" cy="685800"/>
            </a:xfrm>
            <a:custGeom>
              <a:avLst/>
              <a:gdLst/>
              <a:ahLst/>
              <a:cxnLst/>
              <a:rect l="l" t="t" r="r" b="b"/>
              <a:pathLst>
                <a:path w="2656840" h="685800">
                  <a:moveTo>
                    <a:pt x="2542032" y="685800"/>
                  </a:moveTo>
                  <a:lnTo>
                    <a:pt x="114300" y="685800"/>
                  </a:lnTo>
                  <a:lnTo>
                    <a:pt x="70080" y="676727"/>
                  </a:lnTo>
                  <a:lnTo>
                    <a:pt x="33718" y="652081"/>
                  </a:lnTo>
                  <a:lnTo>
                    <a:pt x="9072" y="615719"/>
                  </a:lnTo>
                  <a:lnTo>
                    <a:pt x="0" y="571500"/>
                  </a:lnTo>
                  <a:lnTo>
                    <a:pt x="0" y="114300"/>
                  </a:ln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close/>
                </a:path>
              </a:pathLst>
            </a:custGeom>
            <a:solidFill>
              <a:srgbClr val="4472C3"/>
            </a:solidFill>
          </p:spPr>
          <p:txBody>
            <a:bodyPr wrap="square" lIns="0" tIns="0" rIns="0" bIns="0" rtlCol="0"/>
            <a:lstStyle/>
            <a:p>
              <a:endParaRPr sz="1588"/>
            </a:p>
          </p:txBody>
        </p:sp>
        <p:sp>
          <p:nvSpPr>
            <p:cNvPr id="31" name="object 31"/>
            <p:cNvSpPr/>
            <p:nvPr/>
          </p:nvSpPr>
          <p:spPr>
            <a:xfrm>
              <a:off x="6053328" y="3407663"/>
              <a:ext cx="2656840" cy="685800"/>
            </a:xfrm>
            <a:custGeom>
              <a:avLst/>
              <a:gdLst/>
              <a:ahLst/>
              <a:cxnLst/>
              <a:rect l="l" t="t" r="r" b="b"/>
              <a:pathLst>
                <a:path w="2656840" h="685800">
                  <a:moveTo>
                    <a:pt x="0" y="114300"/>
                  </a:move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lnTo>
                    <a:pt x="114300" y="685800"/>
                  </a:lnTo>
                  <a:lnTo>
                    <a:pt x="70080" y="676727"/>
                  </a:lnTo>
                  <a:lnTo>
                    <a:pt x="33718" y="652081"/>
                  </a:lnTo>
                  <a:lnTo>
                    <a:pt x="9072" y="615719"/>
                  </a:lnTo>
                  <a:lnTo>
                    <a:pt x="0" y="571500"/>
                  </a:lnTo>
                  <a:lnTo>
                    <a:pt x="0" y="114300"/>
                  </a:lnTo>
                  <a:close/>
                </a:path>
              </a:pathLst>
            </a:custGeom>
            <a:ln w="10668">
              <a:solidFill>
                <a:srgbClr val="162B50"/>
              </a:solidFill>
            </a:ln>
          </p:spPr>
          <p:txBody>
            <a:bodyPr wrap="square" lIns="0" tIns="0" rIns="0" bIns="0" rtlCol="0"/>
            <a:lstStyle/>
            <a:p>
              <a:endParaRPr sz="1588"/>
            </a:p>
          </p:txBody>
        </p:sp>
      </p:grpSp>
      <p:sp>
        <p:nvSpPr>
          <p:cNvPr id="32" name="object 32"/>
          <p:cNvSpPr txBox="1"/>
          <p:nvPr/>
        </p:nvSpPr>
        <p:spPr>
          <a:xfrm>
            <a:off x="7239962" y="3086989"/>
            <a:ext cx="1862978" cy="405975"/>
          </a:xfrm>
          <a:prstGeom prst="rect">
            <a:avLst/>
          </a:prstGeom>
        </p:spPr>
        <p:txBody>
          <a:bodyPr vert="horz" wrap="square" lIns="0" tIns="11206" rIns="0" bIns="0" rtlCol="0">
            <a:spAutoFit/>
          </a:bodyPr>
          <a:lstStyle/>
          <a:p>
            <a:pPr marL="11206" marR="4483" indent="1121">
              <a:lnSpc>
                <a:spcPct val="102099"/>
              </a:lnSpc>
              <a:spcBef>
                <a:spcPts val="88"/>
              </a:spcBef>
            </a:pPr>
            <a:r>
              <a:rPr sz="1279" dirty="0">
                <a:solidFill>
                  <a:srgbClr val="FFFFFF"/>
                </a:solidFill>
                <a:latin typeface="Calibri"/>
                <a:cs typeface="Calibri"/>
              </a:rPr>
              <a:t>Positive</a:t>
            </a:r>
            <a:r>
              <a:rPr sz="1279" spc="4" dirty="0">
                <a:solidFill>
                  <a:srgbClr val="FFFFFF"/>
                </a:solidFill>
                <a:latin typeface="Calibri"/>
                <a:cs typeface="Calibri"/>
              </a:rPr>
              <a:t> </a:t>
            </a:r>
            <a:r>
              <a:rPr sz="1279" dirty="0">
                <a:solidFill>
                  <a:srgbClr val="FFFFFF"/>
                </a:solidFill>
                <a:latin typeface="Calibri"/>
                <a:cs typeface="Calibri"/>
              </a:rPr>
              <a:t>cardiac</a:t>
            </a:r>
            <a:r>
              <a:rPr sz="1279" spc="57" dirty="0">
                <a:solidFill>
                  <a:srgbClr val="FFFFFF"/>
                </a:solidFill>
                <a:latin typeface="Calibri"/>
                <a:cs typeface="Calibri"/>
              </a:rPr>
              <a:t> </a:t>
            </a:r>
            <a:r>
              <a:rPr sz="1279" spc="-9" dirty="0">
                <a:solidFill>
                  <a:srgbClr val="FFFFFF"/>
                </a:solidFill>
                <a:latin typeface="Calibri"/>
                <a:cs typeface="Calibri"/>
              </a:rPr>
              <a:t>biomarkers </a:t>
            </a:r>
            <a:r>
              <a:rPr sz="1279" dirty="0">
                <a:solidFill>
                  <a:srgbClr val="FFFFFF"/>
                </a:solidFill>
                <a:latin typeface="Calibri"/>
                <a:cs typeface="Calibri"/>
              </a:rPr>
              <a:t>High</a:t>
            </a:r>
            <a:r>
              <a:rPr sz="1279" spc="57" dirty="0">
                <a:solidFill>
                  <a:srgbClr val="FFFFFF"/>
                </a:solidFill>
                <a:latin typeface="Calibri"/>
                <a:cs typeface="Calibri"/>
              </a:rPr>
              <a:t> </a:t>
            </a:r>
            <a:r>
              <a:rPr sz="1279" dirty="0">
                <a:solidFill>
                  <a:srgbClr val="FFFFFF"/>
                </a:solidFill>
                <a:latin typeface="Calibri"/>
                <a:cs typeface="Calibri"/>
              </a:rPr>
              <a:t>risk</a:t>
            </a:r>
            <a:r>
              <a:rPr sz="1279" spc="13" dirty="0">
                <a:solidFill>
                  <a:srgbClr val="FFFFFF"/>
                </a:solidFill>
                <a:latin typeface="Calibri"/>
                <a:cs typeface="Calibri"/>
              </a:rPr>
              <a:t> </a:t>
            </a:r>
            <a:r>
              <a:rPr sz="1279" dirty="0">
                <a:solidFill>
                  <a:srgbClr val="FFFFFF"/>
                </a:solidFill>
                <a:latin typeface="Calibri"/>
                <a:cs typeface="Calibri"/>
              </a:rPr>
              <a:t>factor</a:t>
            </a:r>
            <a:r>
              <a:rPr sz="1279" spc="26" dirty="0">
                <a:solidFill>
                  <a:srgbClr val="FFFFFF"/>
                </a:solidFill>
                <a:latin typeface="Calibri"/>
                <a:cs typeface="Calibri"/>
              </a:rPr>
              <a:t> </a:t>
            </a:r>
            <a:r>
              <a:rPr sz="1279" spc="-9" dirty="0">
                <a:solidFill>
                  <a:srgbClr val="FFFFFF"/>
                </a:solidFill>
                <a:latin typeface="Calibri"/>
                <a:cs typeface="Calibri"/>
              </a:rPr>
              <a:t>assessment</a:t>
            </a:r>
            <a:endParaRPr sz="1279">
              <a:latin typeface="Calibri"/>
              <a:cs typeface="Calibri"/>
            </a:endParaRPr>
          </a:p>
        </p:txBody>
      </p:sp>
      <p:sp>
        <p:nvSpPr>
          <p:cNvPr id="33" name="object 33"/>
          <p:cNvSpPr txBox="1"/>
          <p:nvPr/>
        </p:nvSpPr>
        <p:spPr>
          <a:xfrm>
            <a:off x="5541564" y="2226403"/>
            <a:ext cx="802340" cy="806930"/>
          </a:xfrm>
          <a:prstGeom prst="rect">
            <a:avLst/>
          </a:prstGeom>
        </p:spPr>
        <p:txBody>
          <a:bodyPr vert="horz" wrap="square" lIns="0" tIns="10646" rIns="0" bIns="0" rtlCol="0">
            <a:spAutoFit/>
          </a:bodyPr>
          <a:lstStyle/>
          <a:p>
            <a:pPr marL="11206" marR="4483">
              <a:lnSpc>
                <a:spcPct val="102299"/>
              </a:lnSpc>
              <a:spcBef>
                <a:spcPts val="84"/>
              </a:spcBef>
            </a:pPr>
            <a:r>
              <a:rPr sz="1279" dirty="0">
                <a:latin typeface="Calibri"/>
                <a:cs typeface="Calibri"/>
              </a:rPr>
              <a:t>Evidence</a:t>
            </a:r>
            <a:r>
              <a:rPr sz="1279" spc="62" dirty="0">
                <a:latin typeface="Calibri"/>
                <a:cs typeface="Calibri"/>
              </a:rPr>
              <a:t> </a:t>
            </a:r>
            <a:r>
              <a:rPr sz="1279" spc="-22" dirty="0">
                <a:latin typeface="Calibri"/>
                <a:cs typeface="Calibri"/>
              </a:rPr>
              <a:t>of </a:t>
            </a:r>
            <a:r>
              <a:rPr sz="1279" dirty="0">
                <a:latin typeface="Calibri"/>
                <a:cs typeface="Calibri"/>
              </a:rPr>
              <a:t>right</a:t>
            </a:r>
            <a:r>
              <a:rPr sz="1279" spc="35" dirty="0">
                <a:latin typeface="Calibri"/>
                <a:cs typeface="Calibri"/>
              </a:rPr>
              <a:t> </a:t>
            </a:r>
            <a:r>
              <a:rPr sz="1279" spc="-9" dirty="0">
                <a:latin typeface="Calibri"/>
                <a:cs typeface="Calibri"/>
              </a:rPr>
              <a:t>heart </a:t>
            </a:r>
            <a:r>
              <a:rPr sz="1279" dirty="0">
                <a:latin typeface="Calibri"/>
                <a:cs typeface="Calibri"/>
              </a:rPr>
              <a:t>strain</a:t>
            </a:r>
            <a:r>
              <a:rPr sz="1279" spc="9" dirty="0">
                <a:latin typeface="Calibri"/>
                <a:cs typeface="Calibri"/>
              </a:rPr>
              <a:t> </a:t>
            </a:r>
            <a:r>
              <a:rPr sz="1279" spc="-22" dirty="0">
                <a:latin typeface="Calibri"/>
                <a:cs typeface="Calibri"/>
              </a:rPr>
              <a:t>on </a:t>
            </a:r>
            <a:r>
              <a:rPr sz="1279" spc="-9" dirty="0">
                <a:latin typeface="Calibri"/>
                <a:cs typeface="Calibri"/>
              </a:rPr>
              <a:t>imaging</a:t>
            </a:r>
            <a:endParaRPr sz="1279">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Call to Order, Welcome, and Roll Call</a:t>
            </a:r>
          </a:p>
        </p:txBody>
      </p:sp>
    </p:spTree>
    <p:extLst>
      <p:ext uri="{BB962C8B-B14F-4D97-AF65-F5344CB8AC3E}">
        <p14:creationId xmlns:p14="http://schemas.microsoft.com/office/powerpoint/2010/main" val="1296121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8104" y="1595494"/>
            <a:ext cx="1888191" cy="574301"/>
            <a:chOff x="486918" y="1808226"/>
            <a:chExt cx="2139950" cy="650875"/>
          </a:xfrm>
        </p:grpSpPr>
        <p:sp>
          <p:nvSpPr>
            <p:cNvPr id="3" name="object 3"/>
            <p:cNvSpPr/>
            <p:nvPr/>
          </p:nvSpPr>
          <p:spPr>
            <a:xfrm>
              <a:off x="492252" y="1813560"/>
              <a:ext cx="2129155" cy="640080"/>
            </a:xfrm>
            <a:custGeom>
              <a:avLst/>
              <a:gdLst/>
              <a:ahLst/>
              <a:cxnLst/>
              <a:rect l="l" t="t" r="r" b="b"/>
              <a:pathLst>
                <a:path w="2129155"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4" name="object 4"/>
            <p:cNvSpPr/>
            <p:nvPr/>
          </p:nvSpPr>
          <p:spPr>
            <a:xfrm>
              <a:off x="492252" y="1813560"/>
              <a:ext cx="2129155" cy="640080"/>
            </a:xfrm>
            <a:custGeom>
              <a:avLst/>
              <a:gdLst/>
              <a:ahLst/>
              <a:cxnLst/>
              <a:rect l="l" t="t" r="r" b="b"/>
              <a:pathLst>
                <a:path w="2129155"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5" name="object 5"/>
          <p:cNvSpPr txBox="1"/>
          <p:nvPr/>
        </p:nvSpPr>
        <p:spPr>
          <a:xfrm>
            <a:off x="2728413" y="1759797"/>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6" name="object 6"/>
          <p:cNvGrpSpPr/>
          <p:nvPr/>
        </p:nvGrpSpPr>
        <p:grpSpPr>
          <a:xfrm>
            <a:off x="4963029" y="1595438"/>
            <a:ext cx="1888191" cy="574301"/>
            <a:chOff x="3745166" y="1808162"/>
            <a:chExt cx="2139950" cy="650875"/>
          </a:xfrm>
        </p:grpSpPr>
        <p:sp>
          <p:nvSpPr>
            <p:cNvPr id="7" name="object 7"/>
            <p:cNvSpPr/>
            <p:nvPr/>
          </p:nvSpPr>
          <p:spPr>
            <a:xfrm>
              <a:off x="3750564" y="1813560"/>
              <a:ext cx="2129155" cy="640080"/>
            </a:xfrm>
            <a:custGeom>
              <a:avLst/>
              <a:gdLst/>
              <a:ahLst/>
              <a:cxnLst/>
              <a:rect l="l" t="t" r="r" b="b"/>
              <a:pathLst>
                <a:path w="2129154" h="640080">
                  <a:moveTo>
                    <a:pt x="2022348" y="640079"/>
                  </a:moveTo>
                  <a:lnTo>
                    <a:pt x="106679" y="640079"/>
                  </a:lnTo>
                  <a:lnTo>
                    <a:pt x="64936" y="631555"/>
                  </a:lnTo>
                  <a:lnTo>
                    <a:pt x="31051" y="608457"/>
                  </a:lnTo>
                  <a:lnTo>
                    <a:pt x="8310" y="574500"/>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8" name="object 8"/>
            <p:cNvSpPr/>
            <p:nvPr/>
          </p:nvSpPr>
          <p:spPr>
            <a:xfrm>
              <a:off x="3750564" y="1813560"/>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5300811" y="1759797"/>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0" name="object 10"/>
          <p:cNvGrpSpPr/>
          <p:nvPr/>
        </p:nvGrpSpPr>
        <p:grpSpPr>
          <a:xfrm>
            <a:off x="7936230" y="1595494"/>
            <a:ext cx="1888191" cy="574301"/>
            <a:chOff x="7114794" y="1808226"/>
            <a:chExt cx="2139950" cy="650875"/>
          </a:xfrm>
        </p:grpSpPr>
        <p:sp>
          <p:nvSpPr>
            <p:cNvPr id="11" name="object 11"/>
            <p:cNvSpPr/>
            <p:nvPr/>
          </p:nvSpPr>
          <p:spPr>
            <a:xfrm>
              <a:off x="7120128" y="1813560"/>
              <a:ext cx="2129155" cy="640080"/>
            </a:xfrm>
            <a:custGeom>
              <a:avLst/>
              <a:gdLst/>
              <a:ahLst/>
              <a:cxnLst/>
              <a:rect l="l" t="t" r="r" b="b"/>
              <a:pathLst>
                <a:path w="2129154" h="640080">
                  <a:moveTo>
                    <a:pt x="2022348" y="640079"/>
                  </a:moveTo>
                  <a:lnTo>
                    <a:pt x="106679" y="640079"/>
                  </a:lnTo>
                  <a:lnTo>
                    <a:pt x="65579" y="631555"/>
                  </a:lnTo>
                  <a:lnTo>
                    <a:pt x="31622" y="608457"/>
                  </a:lnTo>
                  <a:lnTo>
                    <a:pt x="8524" y="574500"/>
                  </a:lnTo>
                  <a:lnTo>
                    <a:pt x="0" y="533399"/>
                  </a:lnTo>
                  <a:lnTo>
                    <a:pt x="0" y="106679"/>
                  </a:ln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12" name="object 12"/>
            <p:cNvSpPr/>
            <p:nvPr/>
          </p:nvSpPr>
          <p:spPr>
            <a:xfrm>
              <a:off x="7120128" y="1813560"/>
              <a:ext cx="2129155" cy="640080"/>
            </a:xfrm>
            <a:custGeom>
              <a:avLst/>
              <a:gdLst/>
              <a:ahLst/>
              <a:cxnLst/>
              <a:rect l="l" t="t" r="r" b="b"/>
              <a:pathLst>
                <a:path w="2129154" h="640080">
                  <a:moveTo>
                    <a:pt x="0" y="106679"/>
                  </a:moveTo>
                  <a:lnTo>
                    <a:pt x="8524" y="65579"/>
                  </a:lnTo>
                  <a:lnTo>
                    <a:pt x="31622" y="31622"/>
                  </a:lnTo>
                  <a:lnTo>
                    <a:pt x="65579"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5579" y="631555"/>
                  </a:lnTo>
                  <a:lnTo>
                    <a:pt x="31622" y="608457"/>
                  </a:lnTo>
                  <a:lnTo>
                    <a:pt x="8524"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8560357" y="1759797"/>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4" name="object 14"/>
          <p:cNvGrpSpPr/>
          <p:nvPr/>
        </p:nvGrpSpPr>
        <p:grpSpPr>
          <a:xfrm>
            <a:off x="2264204" y="2185764"/>
            <a:ext cx="4931149" cy="1393451"/>
            <a:chOff x="686498" y="2477198"/>
            <a:chExt cx="5588635" cy="1579245"/>
          </a:xfrm>
        </p:grpSpPr>
        <p:sp>
          <p:nvSpPr>
            <p:cNvPr id="15" name="object 15"/>
            <p:cNvSpPr/>
            <p:nvPr/>
          </p:nvSpPr>
          <p:spPr>
            <a:xfrm>
              <a:off x="3387852" y="2482596"/>
              <a:ext cx="760730" cy="800100"/>
            </a:xfrm>
            <a:custGeom>
              <a:avLst/>
              <a:gdLst/>
              <a:ahLst/>
              <a:cxnLst/>
              <a:rect l="l" t="t" r="r" b="b"/>
              <a:pathLst>
                <a:path w="760729" h="800100">
                  <a:moveTo>
                    <a:pt x="25908" y="800100"/>
                  </a:moveTo>
                  <a:lnTo>
                    <a:pt x="0" y="376427"/>
                  </a:lnTo>
                  <a:lnTo>
                    <a:pt x="112775" y="475487"/>
                  </a:lnTo>
                  <a:lnTo>
                    <a:pt x="536448" y="0"/>
                  </a:lnTo>
                  <a:lnTo>
                    <a:pt x="760475" y="199643"/>
                  </a:lnTo>
                  <a:lnTo>
                    <a:pt x="336804" y="675131"/>
                  </a:lnTo>
                  <a:lnTo>
                    <a:pt x="449580" y="775715"/>
                  </a:lnTo>
                  <a:lnTo>
                    <a:pt x="25908" y="800100"/>
                  </a:lnTo>
                  <a:close/>
                </a:path>
              </a:pathLst>
            </a:custGeom>
            <a:solidFill>
              <a:srgbClr val="4472C3"/>
            </a:solidFill>
          </p:spPr>
          <p:txBody>
            <a:bodyPr wrap="square" lIns="0" tIns="0" rIns="0" bIns="0" rtlCol="0"/>
            <a:lstStyle/>
            <a:p>
              <a:endParaRPr sz="1588"/>
            </a:p>
          </p:txBody>
        </p:sp>
        <p:sp>
          <p:nvSpPr>
            <p:cNvPr id="16" name="object 16"/>
            <p:cNvSpPr/>
            <p:nvPr/>
          </p:nvSpPr>
          <p:spPr>
            <a:xfrm>
              <a:off x="3387852" y="2482596"/>
              <a:ext cx="760730" cy="800100"/>
            </a:xfrm>
            <a:custGeom>
              <a:avLst/>
              <a:gdLst/>
              <a:ahLst/>
              <a:cxnLst/>
              <a:rect l="l" t="t" r="r" b="b"/>
              <a:pathLst>
                <a:path w="760729" h="800100">
                  <a:moveTo>
                    <a:pt x="0" y="376427"/>
                  </a:moveTo>
                  <a:lnTo>
                    <a:pt x="112775" y="475487"/>
                  </a:lnTo>
                  <a:lnTo>
                    <a:pt x="536448" y="0"/>
                  </a:lnTo>
                  <a:lnTo>
                    <a:pt x="760475" y="199643"/>
                  </a:lnTo>
                  <a:lnTo>
                    <a:pt x="336804" y="675131"/>
                  </a:lnTo>
                  <a:lnTo>
                    <a:pt x="449580" y="775715"/>
                  </a:lnTo>
                  <a:lnTo>
                    <a:pt x="25908" y="800100"/>
                  </a:lnTo>
                  <a:lnTo>
                    <a:pt x="0" y="376427"/>
                  </a:lnTo>
                  <a:close/>
                </a:path>
              </a:pathLst>
            </a:custGeom>
            <a:ln w="10668">
              <a:solidFill>
                <a:srgbClr val="162B50"/>
              </a:solidFill>
            </a:ln>
          </p:spPr>
          <p:txBody>
            <a:bodyPr wrap="square" lIns="0" tIns="0" rIns="0" bIns="0" rtlCol="0"/>
            <a:lstStyle/>
            <a:p>
              <a:endParaRPr sz="1588"/>
            </a:p>
          </p:txBody>
        </p:sp>
        <p:sp>
          <p:nvSpPr>
            <p:cNvPr id="17" name="object 17"/>
            <p:cNvSpPr/>
            <p:nvPr/>
          </p:nvSpPr>
          <p:spPr>
            <a:xfrm>
              <a:off x="5506212" y="2493264"/>
              <a:ext cx="763905" cy="894715"/>
            </a:xfrm>
            <a:custGeom>
              <a:avLst/>
              <a:gdLst/>
              <a:ahLst/>
              <a:cxnLst/>
              <a:rect l="l" t="t" r="r" b="b"/>
              <a:pathLst>
                <a:path w="763904" h="894714">
                  <a:moveTo>
                    <a:pt x="688848" y="894587"/>
                  </a:moveTo>
                  <a:lnTo>
                    <a:pt x="271271" y="821435"/>
                  </a:lnTo>
                  <a:lnTo>
                    <a:pt x="394716" y="734567"/>
                  </a:lnTo>
                  <a:lnTo>
                    <a:pt x="0" y="172211"/>
                  </a:lnTo>
                  <a:lnTo>
                    <a:pt x="245364" y="0"/>
                  </a:lnTo>
                  <a:lnTo>
                    <a:pt x="640080" y="562355"/>
                  </a:lnTo>
                  <a:lnTo>
                    <a:pt x="763523" y="475487"/>
                  </a:lnTo>
                  <a:lnTo>
                    <a:pt x="688848" y="894587"/>
                  </a:lnTo>
                  <a:close/>
                </a:path>
              </a:pathLst>
            </a:custGeom>
            <a:solidFill>
              <a:srgbClr val="4472C3"/>
            </a:solidFill>
          </p:spPr>
          <p:txBody>
            <a:bodyPr wrap="square" lIns="0" tIns="0" rIns="0" bIns="0" rtlCol="0"/>
            <a:lstStyle/>
            <a:p>
              <a:endParaRPr sz="1588"/>
            </a:p>
          </p:txBody>
        </p:sp>
        <p:sp>
          <p:nvSpPr>
            <p:cNvPr id="18" name="object 18"/>
            <p:cNvSpPr/>
            <p:nvPr/>
          </p:nvSpPr>
          <p:spPr>
            <a:xfrm>
              <a:off x="5506212" y="2493264"/>
              <a:ext cx="763905" cy="894715"/>
            </a:xfrm>
            <a:custGeom>
              <a:avLst/>
              <a:gdLst/>
              <a:ahLst/>
              <a:cxnLst/>
              <a:rect l="l" t="t" r="r" b="b"/>
              <a:pathLst>
                <a:path w="763904" h="894714">
                  <a:moveTo>
                    <a:pt x="271271" y="821435"/>
                  </a:moveTo>
                  <a:lnTo>
                    <a:pt x="394716" y="734567"/>
                  </a:lnTo>
                  <a:lnTo>
                    <a:pt x="0" y="172211"/>
                  </a:lnTo>
                  <a:lnTo>
                    <a:pt x="245364" y="0"/>
                  </a:lnTo>
                  <a:lnTo>
                    <a:pt x="640080" y="562355"/>
                  </a:lnTo>
                  <a:lnTo>
                    <a:pt x="763523" y="475487"/>
                  </a:lnTo>
                  <a:lnTo>
                    <a:pt x="688848" y="894587"/>
                  </a:lnTo>
                  <a:lnTo>
                    <a:pt x="271271" y="821435"/>
                  </a:lnTo>
                  <a:close/>
                </a:path>
              </a:pathLst>
            </a:custGeom>
            <a:ln w="10668">
              <a:solidFill>
                <a:srgbClr val="162B50"/>
              </a:solidFill>
            </a:ln>
          </p:spPr>
          <p:txBody>
            <a:bodyPr wrap="square" lIns="0" tIns="0" rIns="0" bIns="0" rtlCol="0"/>
            <a:lstStyle/>
            <a:p>
              <a:endParaRPr sz="1588"/>
            </a:p>
          </p:txBody>
        </p:sp>
        <p:sp>
          <p:nvSpPr>
            <p:cNvPr id="19" name="object 19"/>
            <p:cNvSpPr/>
            <p:nvPr/>
          </p:nvSpPr>
          <p:spPr>
            <a:xfrm>
              <a:off x="691896" y="3364991"/>
              <a:ext cx="2656840" cy="685800"/>
            </a:xfrm>
            <a:custGeom>
              <a:avLst/>
              <a:gdLst/>
              <a:ahLst/>
              <a:cxnLst/>
              <a:rect l="l" t="t" r="r" b="b"/>
              <a:pathLst>
                <a:path w="2656840" h="685800">
                  <a:moveTo>
                    <a:pt x="2542032" y="685800"/>
                  </a:moveTo>
                  <a:lnTo>
                    <a:pt x="114300" y="685800"/>
                  </a:lnTo>
                  <a:lnTo>
                    <a:pt x="70080" y="676727"/>
                  </a:lnTo>
                  <a:lnTo>
                    <a:pt x="33718" y="652081"/>
                  </a:lnTo>
                  <a:lnTo>
                    <a:pt x="9072" y="615719"/>
                  </a:lnTo>
                  <a:lnTo>
                    <a:pt x="0" y="571500"/>
                  </a:lnTo>
                  <a:lnTo>
                    <a:pt x="0" y="114300"/>
                  </a:ln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close/>
                </a:path>
              </a:pathLst>
            </a:custGeom>
            <a:solidFill>
              <a:srgbClr val="4472C3"/>
            </a:solidFill>
          </p:spPr>
          <p:txBody>
            <a:bodyPr wrap="square" lIns="0" tIns="0" rIns="0" bIns="0" rtlCol="0"/>
            <a:lstStyle/>
            <a:p>
              <a:endParaRPr sz="1588"/>
            </a:p>
          </p:txBody>
        </p:sp>
        <p:sp>
          <p:nvSpPr>
            <p:cNvPr id="20" name="object 20"/>
            <p:cNvSpPr/>
            <p:nvPr/>
          </p:nvSpPr>
          <p:spPr>
            <a:xfrm>
              <a:off x="691896" y="3364991"/>
              <a:ext cx="2656840" cy="685800"/>
            </a:xfrm>
            <a:custGeom>
              <a:avLst/>
              <a:gdLst/>
              <a:ahLst/>
              <a:cxnLst/>
              <a:rect l="l" t="t" r="r" b="b"/>
              <a:pathLst>
                <a:path w="2656840" h="685800">
                  <a:moveTo>
                    <a:pt x="0" y="114300"/>
                  </a:move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lnTo>
                    <a:pt x="114300" y="685800"/>
                  </a:lnTo>
                  <a:lnTo>
                    <a:pt x="70080" y="676727"/>
                  </a:lnTo>
                  <a:lnTo>
                    <a:pt x="33718" y="652081"/>
                  </a:lnTo>
                  <a:lnTo>
                    <a:pt x="9072" y="615719"/>
                  </a:lnTo>
                  <a:lnTo>
                    <a:pt x="0" y="571500"/>
                  </a:lnTo>
                  <a:lnTo>
                    <a:pt x="0" y="114300"/>
                  </a:lnTo>
                  <a:close/>
                </a:path>
              </a:pathLst>
            </a:custGeom>
            <a:ln w="10668">
              <a:solidFill>
                <a:srgbClr val="162B50"/>
              </a:solidFill>
            </a:ln>
          </p:spPr>
          <p:txBody>
            <a:bodyPr wrap="square" lIns="0" tIns="0" rIns="0" bIns="0" rtlCol="0"/>
            <a:lstStyle/>
            <a:p>
              <a:endParaRPr sz="1588"/>
            </a:p>
          </p:txBody>
        </p:sp>
      </p:grpSp>
      <p:sp>
        <p:nvSpPr>
          <p:cNvPr id="21" name="object 21"/>
          <p:cNvSpPr txBox="1"/>
          <p:nvPr/>
        </p:nvSpPr>
        <p:spPr>
          <a:xfrm>
            <a:off x="2474227" y="3049375"/>
            <a:ext cx="1930213" cy="405975"/>
          </a:xfrm>
          <a:prstGeom prst="rect">
            <a:avLst/>
          </a:prstGeom>
        </p:spPr>
        <p:txBody>
          <a:bodyPr vert="horz" wrap="square" lIns="0" tIns="11206" rIns="0" bIns="0" rtlCol="0">
            <a:spAutoFit/>
          </a:bodyPr>
          <a:lstStyle/>
          <a:p>
            <a:pPr marL="60515" marR="4483" indent="-49869">
              <a:lnSpc>
                <a:spcPct val="102099"/>
              </a:lnSpc>
              <a:spcBef>
                <a:spcPts val="88"/>
              </a:spcBef>
            </a:pPr>
            <a:r>
              <a:rPr sz="1279" dirty="0">
                <a:solidFill>
                  <a:srgbClr val="FFFFFF"/>
                </a:solidFill>
                <a:latin typeface="Calibri"/>
                <a:cs typeface="Calibri"/>
              </a:rPr>
              <a:t>Negative</a:t>
            </a:r>
            <a:r>
              <a:rPr sz="1279" spc="18" dirty="0">
                <a:solidFill>
                  <a:srgbClr val="FFFFFF"/>
                </a:solidFill>
                <a:latin typeface="Calibri"/>
                <a:cs typeface="Calibri"/>
              </a:rPr>
              <a:t> </a:t>
            </a:r>
            <a:r>
              <a:rPr sz="1279" dirty="0">
                <a:solidFill>
                  <a:srgbClr val="FFFFFF"/>
                </a:solidFill>
                <a:latin typeface="Calibri"/>
                <a:cs typeface="Calibri"/>
              </a:rPr>
              <a:t>cardiac</a:t>
            </a:r>
            <a:r>
              <a:rPr sz="1279" spc="31" dirty="0">
                <a:solidFill>
                  <a:srgbClr val="FFFFFF"/>
                </a:solidFill>
                <a:latin typeface="Calibri"/>
                <a:cs typeface="Calibri"/>
              </a:rPr>
              <a:t> </a:t>
            </a:r>
            <a:r>
              <a:rPr sz="1279" spc="-9" dirty="0">
                <a:solidFill>
                  <a:srgbClr val="FFFFFF"/>
                </a:solidFill>
                <a:latin typeface="Calibri"/>
                <a:cs typeface="Calibri"/>
              </a:rPr>
              <a:t>biomarkers </a:t>
            </a:r>
            <a:r>
              <a:rPr sz="1279" dirty="0">
                <a:solidFill>
                  <a:srgbClr val="FFFFFF"/>
                </a:solidFill>
                <a:latin typeface="Calibri"/>
                <a:cs typeface="Calibri"/>
              </a:rPr>
              <a:t>Low</a:t>
            </a:r>
            <a:r>
              <a:rPr sz="1279" spc="40" dirty="0">
                <a:solidFill>
                  <a:srgbClr val="FFFFFF"/>
                </a:solidFill>
                <a:latin typeface="Calibri"/>
                <a:cs typeface="Calibri"/>
              </a:rPr>
              <a:t> </a:t>
            </a:r>
            <a:r>
              <a:rPr sz="1279" dirty="0">
                <a:solidFill>
                  <a:srgbClr val="FFFFFF"/>
                </a:solidFill>
                <a:latin typeface="Calibri"/>
                <a:cs typeface="Calibri"/>
              </a:rPr>
              <a:t>risk</a:t>
            </a:r>
            <a:r>
              <a:rPr sz="1279" spc="22" dirty="0">
                <a:solidFill>
                  <a:srgbClr val="FFFFFF"/>
                </a:solidFill>
                <a:latin typeface="Calibri"/>
                <a:cs typeface="Calibri"/>
              </a:rPr>
              <a:t> </a:t>
            </a:r>
            <a:r>
              <a:rPr sz="1279" dirty="0">
                <a:solidFill>
                  <a:srgbClr val="FFFFFF"/>
                </a:solidFill>
                <a:latin typeface="Calibri"/>
                <a:cs typeface="Calibri"/>
              </a:rPr>
              <a:t>factor</a:t>
            </a:r>
            <a:r>
              <a:rPr sz="1279" spc="35" dirty="0">
                <a:solidFill>
                  <a:srgbClr val="FFFFFF"/>
                </a:solidFill>
                <a:latin typeface="Calibri"/>
                <a:cs typeface="Calibri"/>
              </a:rPr>
              <a:t> </a:t>
            </a:r>
            <a:r>
              <a:rPr sz="1279" spc="-9" dirty="0">
                <a:solidFill>
                  <a:srgbClr val="FFFFFF"/>
                </a:solidFill>
                <a:latin typeface="Calibri"/>
                <a:cs typeface="Calibri"/>
              </a:rPr>
              <a:t>assessment</a:t>
            </a:r>
            <a:endParaRPr sz="1279">
              <a:latin typeface="Calibri"/>
              <a:cs typeface="Calibri"/>
            </a:endParaRPr>
          </a:p>
        </p:txBody>
      </p:sp>
      <p:grpSp>
        <p:nvGrpSpPr>
          <p:cNvPr id="22" name="object 22"/>
          <p:cNvGrpSpPr/>
          <p:nvPr/>
        </p:nvGrpSpPr>
        <p:grpSpPr>
          <a:xfrm>
            <a:off x="6994880" y="3002000"/>
            <a:ext cx="2353796" cy="614643"/>
            <a:chOff x="6047930" y="3402266"/>
            <a:chExt cx="2667635" cy="696595"/>
          </a:xfrm>
        </p:grpSpPr>
        <p:sp>
          <p:nvSpPr>
            <p:cNvPr id="23" name="object 23"/>
            <p:cNvSpPr/>
            <p:nvPr/>
          </p:nvSpPr>
          <p:spPr>
            <a:xfrm>
              <a:off x="6053328" y="3407664"/>
              <a:ext cx="2656840" cy="685800"/>
            </a:xfrm>
            <a:custGeom>
              <a:avLst/>
              <a:gdLst/>
              <a:ahLst/>
              <a:cxnLst/>
              <a:rect l="l" t="t" r="r" b="b"/>
              <a:pathLst>
                <a:path w="2656840" h="685800">
                  <a:moveTo>
                    <a:pt x="2542032" y="685800"/>
                  </a:moveTo>
                  <a:lnTo>
                    <a:pt x="114300" y="685800"/>
                  </a:lnTo>
                  <a:lnTo>
                    <a:pt x="70080" y="676727"/>
                  </a:lnTo>
                  <a:lnTo>
                    <a:pt x="33718" y="652081"/>
                  </a:lnTo>
                  <a:lnTo>
                    <a:pt x="9072" y="615719"/>
                  </a:lnTo>
                  <a:lnTo>
                    <a:pt x="0" y="571500"/>
                  </a:lnTo>
                  <a:lnTo>
                    <a:pt x="0" y="114300"/>
                  </a:ln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close/>
                </a:path>
              </a:pathLst>
            </a:custGeom>
            <a:solidFill>
              <a:srgbClr val="4472C3"/>
            </a:solidFill>
          </p:spPr>
          <p:txBody>
            <a:bodyPr wrap="square" lIns="0" tIns="0" rIns="0" bIns="0" rtlCol="0"/>
            <a:lstStyle/>
            <a:p>
              <a:endParaRPr sz="1588"/>
            </a:p>
          </p:txBody>
        </p:sp>
        <p:sp>
          <p:nvSpPr>
            <p:cNvPr id="24" name="object 24"/>
            <p:cNvSpPr/>
            <p:nvPr/>
          </p:nvSpPr>
          <p:spPr>
            <a:xfrm>
              <a:off x="6053328" y="3407664"/>
              <a:ext cx="2656840" cy="685800"/>
            </a:xfrm>
            <a:custGeom>
              <a:avLst/>
              <a:gdLst/>
              <a:ahLst/>
              <a:cxnLst/>
              <a:rect l="l" t="t" r="r" b="b"/>
              <a:pathLst>
                <a:path w="2656840" h="685800">
                  <a:moveTo>
                    <a:pt x="0" y="114300"/>
                  </a:moveTo>
                  <a:lnTo>
                    <a:pt x="9072" y="69437"/>
                  </a:lnTo>
                  <a:lnTo>
                    <a:pt x="33718" y="33146"/>
                  </a:lnTo>
                  <a:lnTo>
                    <a:pt x="70080" y="8858"/>
                  </a:lnTo>
                  <a:lnTo>
                    <a:pt x="114300" y="0"/>
                  </a:lnTo>
                  <a:lnTo>
                    <a:pt x="2542032" y="0"/>
                  </a:lnTo>
                  <a:lnTo>
                    <a:pt x="2586251" y="8858"/>
                  </a:lnTo>
                  <a:lnTo>
                    <a:pt x="2622613" y="33146"/>
                  </a:lnTo>
                  <a:lnTo>
                    <a:pt x="2647259" y="69437"/>
                  </a:lnTo>
                  <a:lnTo>
                    <a:pt x="2656332" y="114300"/>
                  </a:lnTo>
                  <a:lnTo>
                    <a:pt x="2656332" y="571500"/>
                  </a:lnTo>
                  <a:lnTo>
                    <a:pt x="2647259" y="615719"/>
                  </a:lnTo>
                  <a:lnTo>
                    <a:pt x="2622613" y="652081"/>
                  </a:lnTo>
                  <a:lnTo>
                    <a:pt x="2586251" y="676727"/>
                  </a:lnTo>
                  <a:lnTo>
                    <a:pt x="2542032" y="685800"/>
                  </a:lnTo>
                  <a:lnTo>
                    <a:pt x="114300" y="685800"/>
                  </a:lnTo>
                  <a:lnTo>
                    <a:pt x="70080" y="676727"/>
                  </a:lnTo>
                  <a:lnTo>
                    <a:pt x="33718" y="652081"/>
                  </a:lnTo>
                  <a:lnTo>
                    <a:pt x="9072" y="615719"/>
                  </a:lnTo>
                  <a:lnTo>
                    <a:pt x="0" y="571500"/>
                  </a:lnTo>
                  <a:lnTo>
                    <a:pt x="0" y="114300"/>
                  </a:lnTo>
                  <a:close/>
                </a:path>
              </a:pathLst>
            </a:custGeom>
            <a:ln w="10668">
              <a:solidFill>
                <a:srgbClr val="162B50"/>
              </a:solidFill>
            </a:ln>
          </p:spPr>
          <p:txBody>
            <a:bodyPr wrap="square" lIns="0" tIns="0" rIns="0" bIns="0" rtlCol="0"/>
            <a:lstStyle/>
            <a:p>
              <a:endParaRPr sz="1588"/>
            </a:p>
          </p:txBody>
        </p:sp>
      </p:grpSp>
      <p:sp>
        <p:nvSpPr>
          <p:cNvPr id="25" name="object 25"/>
          <p:cNvSpPr txBox="1"/>
          <p:nvPr/>
        </p:nvSpPr>
        <p:spPr>
          <a:xfrm>
            <a:off x="7239962" y="3086989"/>
            <a:ext cx="1862978" cy="405975"/>
          </a:xfrm>
          <a:prstGeom prst="rect">
            <a:avLst/>
          </a:prstGeom>
        </p:spPr>
        <p:txBody>
          <a:bodyPr vert="horz" wrap="square" lIns="0" tIns="11206" rIns="0" bIns="0" rtlCol="0">
            <a:spAutoFit/>
          </a:bodyPr>
          <a:lstStyle/>
          <a:p>
            <a:pPr marL="11206" marR="4483" indent="1121">
              <a:lnSpc>
                <a:spcPct val="102099"/>
              </a:lnSpc>
              <a:spcBef>
                <a:spcPts val="88"/>
              </a:spcBef>
            </a:pPr>
            <a:r>
              <a:rPr sz="1279" dirty="0">
                <a:solidFill>
                  <a:srgbClr val="FFFFFF"/>
                </a:solidFill>
                <a:latin typeface="Calibri"/>
                <a:cs typeface="Calibri"/>
              </a:rPr>
              <a:t>Positive</a:t>
            </a:r>
            <a:r>
              <a:rPr sz="1279" spc="4" dirty="0">
                <a:solidFill>
                  <a:srgbClr val="FFFFFF"/>
                </a:solidFill>
                <a:latin typeface="Calibri"/>
                <a:cs typeface="Calibri"/>
              </a:rPr>
              <a:t> </a:t>
            </a:r>
            <a:r>
              <a:rPr sz="1279" dirty="0">
                <a:solidFill>
                  <a:srgbClr val="FFFFFF"/>
                </a:solidFill>
                <a:latin typeface="Calibri"/>
                <a:cs typeface="Calibri"/>
              </a:rPr>
              <a:t>cardiac</a:t>
            </a:r>
            <a:r>
              <a:rPr sz="1279" spc="57" dirty="0">
                <a:solidFill>
                  <a:srgbClr val="FFFFFF"/>
                </a:solidFill>
                <a:latin typeface="Calibri"/>
                <a:cs typeface="Calibri"/>
              </a:rPr>
              <a:t> </a:t>
            </a:r>
            <a:r>
              <a:rPr sz="1279" spc="-9" dirty="0">
                <a:solidFill>
                  <a:srgbClr val="FFFFFF"/>
                </a:solidFill>
                <a:latin typeface="Calibri"/>
                <a:cs typeface="Calibri"/>
              </a:rPr>
              <a:t>biomarkers </a:t>
            </a:r>
            <a:r>
              <a:rPr sz="1279" dirty="0">
                <a:solidFill>
                  <a:srgbClr val="FFFFFF"/>
                </a:solidFill>
                <a:latin typeface="Calibri"/>
                <a:cs typeface="Calibri"/>
              </a:rPr>
              <a:t>High</a:t>
            </a:r>
            <a:r>
              <a:rPr sz="1279" spc="57" dirty="0">
                <a:solidFill>
                  <a:srgbClr val="FFFFFF"/>
                </a:solidFill>
                <a:latin typeface="Calibri"/>
                <a:cs typeface="Calibri"/>
              </a:rPr>
              <a:t> </a:t>
            </a:r>
            <a:r>
              <a:rPr sz="1279" dirty="0">
                <a:solidFill>
                  <a:srgbClr val="FFFFFF"/>
                </a:solidFill>
                <a:latin typeface="Calibri"/>
                <a:cs typeface="Calibri"/>
              </a:rPr>
              <a:t>risk</a:t>
            </a:r>
            <a:r>
              <a:rPr sz="1279" spc="13" dirty="0">
                <a:solidFill>
                  <a:srgbClr val="FFFFFF"/>
                </a:solidFill>
                <a:latin typeface="Calibri"/>
                <a:cs typeface="Calibri"/>
              </a:rPr>
              <a:t> </a:t>
            </a:r>
            <a:r>
              <a:rPr sz="1279" dirty="0">
                <a:solidFill>
                  <a:srgbClr val="FFFFFF"/>
                </a:solidFill>
                <a:latin typeface="Calibri"/>
                <a:cs typeface="Calibri"/>
              </a:rPr>
              <a:t>factor</a:t>
            </a:r>
            <a:r>
              <a:rPr sz="1279" spc="26" dirty="0">
                <a:solidFill>
                  <a:srgbClr val="FFFFFF"/>
                </a:solidFill>
                <a:latin typeface="Calibri"/>
                <a:cs typeface="Calibri"/>
              </a:rPr>
              <a:t> </a:t>
            </a:r>
            <a:r>
              <a:rPr sz="1279" spc="-9" dirty="0">
                <a:solidFill>
                  <a:srgbClr val="FFFFFF"/>
                </a:solidFill>
                <a:latin typeface="Calibri"/>
                <a:cs typeface="Calibri"/>
              </a:rPr>
              <a:t>assessment</a:t>
            </a:r>
            <a:endParaRPr sz="1279">
              <a:latin typeface="Calibri"/>
              <a:cs typeface="Calibri"/>
            </a:endParaRPr>
          </a:p>
        </p:txBody>
      </p:sp>
      <p:sp>
        <p:nvSpPr>
          <p:cNvPr id="26" name="object 26"/>
          <p:cNvSpPr txBox="1"/>
          <p:nvPr/>
        </p:nvSpPr>
        <p:spPr>
          <a:xfrm>
            <a:off x="2678667" y="4143957"/>
            <a:ext cx="1539128" cy="212124"/>
          </a:xfrm>
          <a:prstGeom prst="rect">
            <a:avLst/>
          </a:prstGeom>
        </p:spPr>
        <p:txBody>
          <a:bodyPr vert="horz" wrap="square" lIns="0" tIns="15128" rIns="0" bIns="0" rtlCol="0">
            <a:spAutoFit/>
          </a:bodyPr>
          <a:lstStyle/>
          <a:p>
            <a:pPr marL="11206">
              <a:spcBef>
                <a:spcPts val="119"/>
              </a:spcBef>
            </a:pPr>
            <a:r>
              <a:rPr sz="1279" dirty="0">
                <a:latin typeface="Calibri"/>
                <a:cs typeface="Calibri"/>
              </a:rPr>
              <a:t>Intermediate</a:t>
            </a:r>
            <a:r>
              <a:rPr sz="1279" spc="35" dirty="0">
                <a:latin typeface="Calibri"/>
                <a:cs typeface="Calibri"/>
              </a:rPr>
              <a:t> </a:t>
            </a:r>
            <a:r>
              <a:rPr sz="1279" dirty="0">
                <a:latin typeface="Calibri"/>
                <a:cs typeface="Calibri"/>
              </a:rPr>
              <a:t>LOW</a:t>
            </a:r>
            <a:r>
              <a:rPr sz="1279" spc="35" dirty="0">
                <a:latin typeface="Calibri"/>
                <a:cs typeface="Calibri"/>
              </a:rPr>
              <a:t> </a:t>
            </a:r>
            <a:r>
              <a:rPr sz="1279" spc="-18" dirty="0">
                <a:latin typeface="Calibri"/>
                <a:cs typeface="Calibri"/>
              </a:rPr>
              <a:t>risk</a:t>
            </a:r>
            <a:endParaRPr sz="1279">
              <a:latin typeface="Calibri"/>
              <a:cs typeface="Calibri"/>
            </a:endParaRPr>
          </a:p>
        </p:txBody>
      </p:sp>
      <p:sp>
        <p:nvSpPr>
          <p:cNvPr id="27" name="object 27"/>
          <p:cNvSpPr txBox="1"/>
          <p:nvPr/>
        </p:nvSpPr>
        <p:spPr>
          <a:xfrm>
            <a:off x="7520905" y="4083463"/>
            <a:ext cx="1571064" cy="212124"/>
          </a:xfrm>
          <a:prstGeom prst="rect">
            <a:avLst/>
          </a:prstGeom>
        </p:spPr>
        <p:txBody>
          <a:bodyPr vert="horz" wrap="square" lIns="0" tIns="15128" rIns="0" bIns="0" rtlCol="0">
            <a:spAutoFit/>
          </a:bodyPr>
          <a:lstStyle/>
          <a:p>
            <a:pPr marL="11206">
              <a:spcBef>
                <a:spcPts val="119"/>
              </a:spcBef>
            </a:pPr>
            <a:r>
              <a:rPr sz="1279" dirty="0">
                <a:latin typeface="Calibri"/>
                <a:cs typeface="Calibri"/>
              </a:rPr>
              <a:t>Intermediate</a:t>
            </a:r>
            <a:r>
              <a:rPr sz="1279" spc="62" dirty="0">
                <a:latin typeface="Calibri"/>
                <a:cs typeface="Calibri"/>
              </a:rPr>
              <a:t> </a:t>
            </a:r>
            <a:r>
              <a:rPr sz="1279" dirty="0">
                <a:latin typeface="Calibri"/>
                <a:cs typeface="Calibri"/>
              </a:rPr>
              <a:t>HIGH</a:t>
            </a:r>
            <a:r>
              <a:rPr sz="1279" spc="71" dirty="0">
                <a:latin typeface="Calibri"/>
                <a:cs typeface="Calibri"/>
              </a:rPr>
              <a:t> </a:t>
            </a:r>
            <a:r>
              <a:rPr sz="1279" spc="-18" dirty="0">
                <a:latin typeface="Calibri"/>
                <a:cs typeface="Calibri"/>
              </a:rPr>
              <a:t>risk</a:t>
            </a:r>
            <a:endParaRPr sz="1279">
              <a:latin typeface="Calibri"/>
              <a:cs typeface="Calibri"/>
            </a:endParaRPr>
          </a:p>
        </p:txBody>
      </p:sp>
      <p:grpSp>
        <p:nvGrpSpPr>
          <p:cNvPr id="28" name="object 28"/>
          <p:cNvGrpSpPr/>
          <p:nvPr/>
        </p:nvGrpSpPr>
        <p:grpSpPr>
          <a:xfrm>
            <a:off x="3287581" y="3703993"/>
            <a:ext cx="307041" cy="434787"/>
            <a:chOff x="1846325" y="4197858"/>
            <a:chExt cx="347980" cy="492759"/>
          </a:xfrm>
        </p:grpSpPr>
        <p:sp>
          <p:nvSpPr>
            <p:cNvPr id="29" name="object 29"/>
            <p:cNvSpPr/>
            <p:nvPr/>
          </p:nvSpPr>
          <p:spPr>
            <a:xfrm>
              <a:off x="1851659" y="4203192"/>
              <a:ext cx="337185" cy="481965"/>
            </a:xfrm>
            <a:custGeom>
              <a:avLst/>
              <a:gdLst/>
              <a:ahLst/>
              <a:cxnLst/>
              <a:rect l="l" t="t" r="r" b="b"/>
              <a:pathLst>
                <a:path w="337185" h="481964">
                  <a:moveTo>
                    <a:pt x="167640" y="481583"/>
                  </a:moveTo>
                  <a:lnTo>
                    <a:pt x="0" y="312419"/>
                  </a:lnTo>
                  <a:lnTo>
                    <a:pt x="83820" y="312419"/>
                  </a:lnTo>
                  <a:lnTo>
                    <a:pt x="83820" y="0"/>
                  </a:lnTo>
                  <a:lnTo>
                    <a:pt x="252984" y="0"/>
                  </a:lnTo>
                  <a:lnTo>
                    <a:pt x="252984" y="312419"/>
                  </a:lnTo>
                  <a:lnTo>
                    <a:pt x="336804" y="312419"/>
                  </a:lnTo>
                  <a:lnTo>
                    <a:pt x="167640" y="481583"/>
                  </a:lnTo>
                  <a:close/>
                </a:path>
              </a:pathLst>
            </a:custGeom>
            <a:solidFill>
              <a:srgbClr val="4472C3"/>
            </a:solidFill>
          </p:spPr>
          <p:txBody>
            <a:bodyPr wrap="square" lIns="0" tIns="0" rIns="0" bIns="0" rtlCol="0"/>
            <a:lstStyle/>
            <a:p>
              <a:endParaRPr sz="1588"/>
            </a:p>
          </p:txBody>
        </p:sp>
        <p:sp>
          <p:nvSpPr>
            <p:cNvPr id="30" name="object 30"/>
            <p:cNvSpPr/>
            <p:nvPr/>
          </p:nvSpPr>
          <p:spPr>
            <a:xfrm>
              <a:off x="1851659" y="4203192"/>
              <a:ext cx="337185" cy="481965"/>
            </a:xfrm>
            <a:custGeom>
              <a:avLst/>
              <a:gdLst/>
              <a:ahLst/>
              <a:cxnLst/>
              <a:rect l="l" t="t" r="r" b="b"/>
              <a:pathLst>
                <a:path w="337185" h="481964">
                  <a:moveTo>
                    <a:pt x="0" y="312419"/>
                  </a:moveTo>
                  <a:lnTo>
                    <a:pt x="83820" y="312419"/>
                  </a:lnTo>
                  <a:lnTo>
                    <a:pt x="83820" y="0"/>
                  </a:lnTo>
                  <a:lnTo>
                    <a:pt x="252984" y="0"/>
                  </a:lnTo>
                  <a:lnTo>
                    <a:pt x="252984" y="312419"/>
                  </a:lnTo>
                  <a:lnTo>
                    <a:pt x="336804" y="312419"/>
                  </a:lnTo>
                  <a:lnTo>
                    <a:pt x="167640" y="481583"/>
                  </a:lnTo>
                  <a:lnTo>
                    <a:pt x="0" y="312419"/>
                  </a:lnTo>
                  <a:close/>
                </a:path>
              </a:pathLst>
            </a:custGeom>
            <a:ln w="10668">
              <a:solidFill>
                <a:srgbClr val="162B50"/>
              </a:solidFill>
            </a:ln>
          </p:spPr>
          <p:txBody>
            <a:bodyPr wrap="square" lIns="0" tIns="0" rIns="0" bIns="0" rtlCol="0"/>
            <a:lstStyle/>
            <a:p>
              <a:endParaRPr sz="1588"/>
            </a:p>
          </p:txBody>
        </p:sp>
      </p:grpSp>
      <p:grpSp>
        <p:nvGrpSpPr>
          <p:cNvPr id="31" name="object 31"/>
          <p:cNvGrpSpPr/>
          <p:nvPr/>
        </p:nvGrpSpPr>
        <p:grpSpPr>
          <a:xfrm>
            <a:off x="8097594" y="3635412"/>
            <a:ext cx="307041" cy="434787"/>
            <a:chOff x="7297673" y="4120133"/>
            <a:chExt cx="347980" cy="492759"/>
          </a:xfrm>
        </p:grpSpPr>
        <p:sp>
          <p:nvSpPr>
            <p:cNvPr id="32" name="object 32"/>
            <p:cNvSpPr/>
            <p:nvPr/>
          </p:nvSpPr>
          <p:spPr>
            <a:xfrm>
              <a:off x="7303007" y="4125467"/>
              <a:ext cx="337185" cy="481965"/>
            </a:xfrm>
            <a:custGeom>
              <a:avLst/>
              <a:gdLst/>
              <a:ahLst/>
              <a:cxnLst/>
              <a:rect l="l" t="t" r="r" b="b"/>
              <a:pathLst>
                <a:path w="337184" h="481964">
                  <a:moveTo>
                    <a:pt x="167640" y="481583"/>
                  </a:moveTo>
                  <a:lnTo>
                    <a:pt x="0" y="312420"/>
                  </a:lnTo>
                  <a:lnTo>
                    <a:pt x="83820" y="312420"/>
                  </a:lnTo>
                  <a:lnTo>
                    <a:pt x="83820" y="0"/>
                  </a:lnTo>
                  <a:lnTo>
                    <a:pt x="252984" y="0"/>
                  </a:lnTo>
                  <a:lnTo>
                    <a:pt x="252984" y="312420"/>
                  </a:lnTo>
                  <a:lnTo>
                    <a:pt x="336804" y="312420"/>
                  </a:lnTo>
                  <a:lnTo>
                    <a:pt x="167640" y="481583"/>
                  </a:lnTo>
                  <a:close/>
                </a:path>
              </a:pathLst>
            </a:custGeom>
            <a:solidFill>
              <a:srgbClr val="4472C3"/>
            </a:solidFill>
          </p:spPr>
          <p:txBody>
            <a:bodyPr wrap="square" lIns="0" tIns="0" rIns="0" bIns="0" rtlCol="0"/>
            <a:lstStyle/>
            <a:p>
              <a:endParaRPr sz="1588"/>
            </a:p>
          </p:txBody>
        </p:sp>
        <p:sp>
          <p:nvSpPr>
            <p:cNvPr id="33" name="object 33"/>
            <p:cNvSpPr/>
            <p:nvPr/>
          </p:nvSpPr>
          <p:spPr>
            <a:xfrm>
              <a:off x="7303007" y="4125467"/>
              <a:ext cx="337185" cy="481965"/>
            </a:xfrm>
            <a:custGeom>
              <a:avLst/>
              <a:gdLst/>
              <a:ahLst/>
              <a:cxnLst/>
              <a:rect l="l" t="t" r="r" b="b"/>
              <a:pathLst>
                <a:path w="337184" h="481964">
                  <a:moveTo>
                    <a:pt x="0" y="312420"/>
                  </a:moveTo>
                  <a:lnTo>
                    <a:pt x="83820" y="312420"/>
                  </a:lnTo>
                  <a:lnTo>
                    <a:pt x="83820" y="0"/>
                  </a:lnTo>
                  <a:lnTo>
                    <a:pt x="252984" y="0"/>
                  </a:lnTo>
                  <a:lnTo>
                    <a:pt x="252984" y="312420"/>
                  </a:lnTo>
                  <a:lnTo>
                    <a:pt x="336804" y="312420"/>
                  </a:lnTo>
                  <a:lnTo>
                    <a:pt x="167640" y="481583"/>
                  </a:lnTo>
                  <a:lnTo>
                    <a:pt x="0" y="312420"/>
                  </a:lnTo>
                  <a:close/>
                </a:path>
              </a:pathLst>
            </a:custGeom>
            <a:ln w="10668">
              <a:solidFill>
                <a:srgbClr val="162B50"/>
              </a:solidFill>
            </a:ln>
          </p:spPr>
          <p:txBody>
            <a:bodyPr wrap="square" lIns="0" tIns="0" rIns="0" bIns="0" rtlCol="0"/>
            <a:lstStyle/>
            <a:p>
              <a:endParaRPr sz="1588"/>
            </a:p>
          </p:txBody>
        </p:sp>
      </p:grpSp>
      <p:grpSp>
        <p:nvGrpSpPr>
          <p:cNvPr id="34" name="object 34"/>
          <p:cNvGrpSpPr/>
          <p:nvPr/>
        </p:nvGrpSpPr>
        <p:grpSpPr>
          <a:xfrm>
            <a:off x="6498739" y="4489300"/>
            <a:ext cx="3608294" cy="1063999"/>
            <a:chOff x="5485637" y="5087873"/>
            <a:chExt cx="4089400" cy="1205865"/>
          </a:xfrm>
        </p:grpSpPr>
        <p:sp>
          <p:nvSpPr>
            <p:cNvPr id="35" name="object 35"/>
            <p:cNvSpPr/>
            <p:nvPr/>
          </p:nvSpPr>
          <p:spPr>
            <a:xfrm>
              <a:off x="5490971" y="5093207"/>
              <a:ext cx="4078604" cy="1195070"/>
            </a:xfrm>
            <a:custGeom>
              <a:avLst/>
              <a:gdLst/>
              <a:ahLst/>
              <a:cxnLst/>
              <a:rect l="l" t="t" r="r" b="b"/>
              <a:pathLst>
                <a:path w="4078604" h="1195070">
                  <a:moveTo>
                    <a:pt x="3878580" y="1194816"/>
                  </a:moveTo>
                  <a:lnTo>
                    <a:pt x="198119" y="1194816"/>
                  </a:lnTo>
                  <a:lnTo>
                    <a:pt x="152595" y="1189595"/>
                  </a:lnTo>
                  <a:lnTo>
                    <a:pt x="110856" y="1174697"/>
                  </a:lnTo>
                  <a:lnTo>
                    <a:pt x="74076" y="1151268"/>
                  </a:lnTo>
                  <a:lnTo>
                    <a:pt x="43427" y="1120455"/>
                  </a:lnTo>
                  <a:lnTo>
                    <a:pt x="20083" y="1083404"/>
                  </a:lnTo>
                  <a:lnTo>
                    <a:pt x="5216" y="1041260"/>
                  </a:lnTo>
                  <a:lnTo>
                    <a:pt x="0" y="995171"/>
                  </a:lnTo>
                  <a:lnTo>
                    <a:pt x="0" y="199643"/>
                  </a:lnTo>
                  <a:lnTo>
                    <a:pt x="5216" y="154035"/>
                  </a:lnTo>
                  <a:lnTo>
                    <a:pt x="20083" y="112078"/>
                  </a:lnTo>
                  <a:lnTo>
                    <a:pt x="43427" y="75000"/>
                  </a:lnTo>
                  <a:lnTo>
                    <a:pt x="74076" y="44027"/>
                  </a:lnTo>
                  <a:lnTo>
                    <a:pt x="110856" y="20385"/>
                  </a:lnTo>
                  <a:lnTo>
                    <a:pt x="152595" y="5300"/>
                  </a:lnTo>
                  <a:lnTo>
                    <a:pt x="198119" y="0"/>
                  </a:lnTo>
                  <a:lnTo>
                    <a:pt x="3878580" y="0"/>
                  </a:lnTo>
                  <a:lnTo>
                    <a:pt x="3924188" y="5300"/>
                  </a:lnTo>
                  <a:lnTo>
                    <a:pt x="3966145" y="20385"/>
                  </a:lnTo>
                  <a:lnTo>
                    <a:pt x="4003223" y="44027"/>
                  </a:lnTo>
                  <a:lnTo>
                    <a:pt x="4034196" y="75000"/>
                  </a:lnTo>
                  <a:lnTo>
                    <a:pt x="4057838" y="112078"/>
                  </a:lnTo>
                  <a:lnTo>
                    <a:pt x="4072923" y="154035"/>
                  </a:lnTo>
                  <a:lnTo>
                    <a:pt x="4078224" y="199643"/>
                  </a:lnTo>
                  <a:lnTo>
                    <a:pt x="4078224" y="995171"/>
                  </a:lnTo>
                  <a:lnTo>
                    <a:pt x="4072923" y="1041260"/>
                  </a:lnTo>
                  <a:lnTo>
                    <a:pt x="4057838" y="1083404"/>
                  </a:lnTo>
                  <a:lnTo>
                    <a:pt x="4034196" y="1120455"/>
                  </a:lnTo>
                  <a:lnTo>
                    <a:pt x="4003223" y="1151268"/>
                  </a:lnTo>
                  <a:lnTo>
                    <a:pt x="3966145" y="1174697"/>
                  </a:lnTo>
                  <a:lnTo>
                    <a:pt x="3924188" y="1189595"/>
                  </a:lnTo>
                  <a:lnTo>
                    <a:pt x="3878580" y="1194816"/>
                  </a:lnTo>
                  <a:close/>
                </a:path>
              </a:pathLst>
            </a:custGeom>
            <a:solidFill>
              <a:srgbClr val="4472C3"/>
            </a:solidFill>
          </p:spPr>
          <p:txBody>
            <a:bodyPr wrap="square" lIns="0" tIns="0" rIns="0" bIns="0" rtlCol="0"/>
            <a:lstStyle/>
            <a:p>
              <a:endParaRPr sz="1588"/>
            </a:p>
          </p:txBody>
        </p:sp>
        <p:sp>
          <p:nvSpPr>
            <p:cNvPr id="36" name="object 36"/>
            <p:cNvSpPr/>
            <p:nvPr/>
          </p:nvSpPr>
          <p:spPr>
            <a:xfrm>
              <a:off x="5490971" y="5093207"/>
              <a:ext cx="4078604" cy="1195070"/>
            </a:xfrm>
            <a:custGeom>
              <a:avLst/>
              <a:gdLst/>
              <a:ahLst/>
              <a:cxnLst/>
              <a:rect l="l" t="t" r="r" b="b"/>
              <a:pathLst>
                <a:path w="4078604" h="1195070">
                  <a:moveTo>
                    <a:pt x="0" y="199643"/>
                  </a:moveTo>
                  <a:lnTo>
                    <a:pt x="5216" y="154035"/>
                  </a:lnTo>
                  <a:lnTo>
                    <a:pt x="20083" y="112078"/>
                  </a:lnTo>
                  <a:lnTo>
                    <a:pt x="43427" y="75000"/>
                  </a:lnTo>
                  <a:lnTo>
                    <a:pt x="74076" y="44027"/>
                  </a:lnTo>
                  <a:lnTo>
                    <a:pt x="110856" y="20385"/>
                  </a:lnTo>
                  <a:lnTo>
                    <a:pt x="152595" y="5300"/>
                  </a:lnTo>
                  <a:lnTo>
                    <a:pt x="198119" y="0"/>
                  </a:lnTo>
                  <a:lnTo>
                    <a:pt x="3878580" y="0"/>
                  </a:lnTo>
                  <a:lnTo>
                    <a:pt x="3924188" y="5300"/>
                  </a:lnTo>
                  <a:lnTo>
                    <a:pt x="3966145" y="20385"/>
                  </a:lnTo>
                  <a:lnTo>
                    <a:pt x="4003223" y="44027"/>
                  </a:lnTo>
                  <a:lnTo>
                    <a:pt x="4034196" y="75000"/>
                  </a:lnTo>
                  <a:lnTo>
                    <a:pt x="4057838" y="112078"/>
                  </a:lnTo>
                  <a:lnTo>
                    <a:pt x="4072923" y="154035"/>
                  </a:lnTo>
                  <a:lnTo>
                    <a:pt x="4078224" y="199643"/>
                  </a:lnTo>
                  <a:lnTo>
                    <a:pt x="4078224" y="995171"/>
                  </a:lnTo>
                  <a:lnTo>
                    <a:pt x="4072923" y="1041260"/>
                  </a:lnTo>
                  <a:lnTo>
                    <a:pt x="4057838" y="1083404"/>
                  </a:lnTo>
                  <a:lnTo>
                    <a:pt x="4034196" y="1120455"/>
                  </a:lnTo>
                  <a:lnTo>
                    <a:pt x="4003223" y="1151268"/>
                  </a:lnTo>
                  <a:lnTo>
                    <a:pt x="3966145" y="1174697"/>
                  </a:lnTo>
                  <a:lnTo>
                    <a:pt x="3924188" y="1189595"/>
                  </a:lnTo>
                  <a:lnTo>
                    <a:pt x="3878580" y="1194816"/>
                  </a:lnTo>
                  <a:lnTo>
                    <a:pt x="198119" y="1194816"/>
                  </a:lnTo>
                  <a:lnTo>
                    <a:pt x="152595" y="1189595"/>
                  </a:lnTo>
                  <a:lnTo>
                    <a:pt x="110856" y="1174697"/>
                  </a:lnTo>
                  <a:lnTo>
                    <a:pt x="74076" y="1151268"/>
                  </a:lnTo>
                  <a:lnTo>
                    <a:pt x="43427" y="1120455"/>
                  </a:lnTo>
                  <a:lnTo>
                    <a:pt x="20083" y="1083404"/>
                  </a:lnTo>
                  <a:lnTo>
                    <a:pt x="5216" y="1041260"/>
                  </a:lnTo>
                  <a:lnTo>
                    <a:pt x="0" y="995171"/>
                  </a:lnTo>
                  <a:lnTo>
                    <a:pt x="0" y="199643"/>
                  </a:lnTo>
                  <a:close/>
                </a:path>
              </a:pathLst>
            </a:custGeom>
            <a:ln w="10668">
              <a:solidFill>
                <a:srgbClr val="162B50"/>
              </a:solidFill>
            </a:ln>
          </p:spPr>
          <p:txBody>
            <a:bodyPr wrap="square" lIns="0" tIns="0" rIns="0" bIns="0" rtlCol="0"/>
            <a:lstStyle/>
            <a:p>
              <a:endParaRPr sz="1588"/>
            </a:p>
          </p:txBody>
        </p:sp>
      </p:grpSp>
      <p:sp>
        <p:nvSpPr>
          <p:cNvPr id="37" name="object 37"/>
          <p:cNvSpPr txBox="1"/>
          <p:nvPr/>
        </p:nvSpPr>
        <p:spPr>
          <a:xfrm>
            <a:off x="6650965" y="4498939"/>
            <a:ext cx="3303494" cy="1008176"/>
          </a:xfrm>
          <a:prstGeom prst="rect">
            <a:avLst/>
          </a:prstGeom>
        </p:spPr>
        <p:txBody>
          <a:bodyPr vert="horz" wrap="square" lIns="0" tIns="15128" rIns="0" bIns="0" rtlCol="0">
            <a:spAutoFit/>
          </a:bodyPr>
          <a:lstStyle/>
          <a:p>
            <a:pPr algn="ctr">
              <a:spcBef>
                <a:spcPts val="119"/>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a:p>
            <a:pPr algn="ctr">
              <a:spcBef>
                <a:spcPts val="31"/>
              </a:spcBef>
            </a:pPr>
            <a:r>
              <a:rPr sz="1279" spc="-44" dirty="0">
                <a:solidFill>
                  <a:srgbClr val="FFFFFF"/>
                </a:solidFill>
                <a:latin typeface="Calibri"/>
                <a:cs typeface="Calibri"/>
              </a:rPr>
              <a:t>+</a:t>
            </a:r>
            <a:endParaRPr sz="1279">
              <a:latin typeface="Calibri"/>
              <a:cs typeface="Calibri"/>
            </a:endParaRPr>
          </a:p>
          <a:p>
            <a:pPr algn="ctr">
              <a:spcBef>
                <a:spcPts val="44"/>
              </a:spcBef>
            </a:pPr>
            <a:r>
              <a:rPr sz="1279" spc="-9" dirty="0">
                <a:solidFill>
                  <a:srgbClr val="FFFFFF"/>
                </a:solidFill>
                <a:latin typeface="Calibri"/>
                <a:cs typeface="Calibri"/>
              </a:rPr>
              <a:t>INTERVENTION/PROCEDURE</a:t>
            </a:r>
            <a:endParaRPr sz="1279">
              <a:latin typeface="Calibri"/>
              <a:cs typeface="Calibri"/>
            </a:endParaRPr>
          </a:p>
          <a:p>
            <a:pPr marL="11206" marR="4483" algn="ctr">
              <a:lnSpc>
                <a:spcPts val="1579"/>
              </a:lnSpc>
              <a:spcBef>
                <a:spcPts val="49"/>
              </a:spcBef>
            </a:pPr>
            <a:r>
              <a:rPr sz="1279" dirty="0">
                <a:solidFill>
                  <a:srgbClr val="FFFFFF"/>
                </a:solidFill>
                <a:latin typeface="Calibri"/>
                <a:cs typeface="Calibri"/>
              </a:rPr>
              <a:t>(aka</a:t>
            </a:r>
            <a:r>
              <a:rPr sz="1279" spc="4" dirty="0">
                <a:solidFill>
                  <a:srgbClr val="FFFFFF"/>
                </a:solidFill>
                <a:latin typeface="Calibri"/>
                <a:cs typeface="Calibri"/>
              </a:rPr>
              <a:t> </a:t>
            </a:r>
            <a:r>
              <a:rPr sz="1279" dirty="0">
                <a:solidFill>
                  <a:srgbClr val="FFFFFF"/>
                </a:solidFill>
                <a:latin typeface="Calibri"/>
                <a:cs typeface="Calibri"/>
              </a:rPr>
              <a:t>catheter</a:t>
            </a:r>
            <a:r>
              <a:rPr sz="1279" spc="18" dirty="0">
                <a:solidFill>
                  <a:srgbClr val="FFFFFF"/>
                </a:solidFill>
                <a:latin typeface="Calibri"/>
                <a:cs typeface="Calibri"/>
              </a:rPr>
              <a:t> </a:t>
            </a:r>
            <a:r>
              <a:rPr sz="1279" dirty="0">
                <a:solidFill>
                  <a:srgbClr val="FFFFFF"/>
                </a:solidFill>
                <a:latin typeface="Calibri"/>
                <a:cs typeface="Calibri"/>
              </a:rPr>
              <a:t>directed</a:t>
            </a:r>
            <a:r>
              <a:rPr sz="1279" spc="22" dirty="0">
                <a:solidFill>
                  <a:srgbClr val="FFFFFF"/>
                </a:solidFill>
                <a:latin typeface="Calibri"/>
                <a:cs typeface="Calibri"/>
              </a:rPr>
              <a:t> </a:t>
            </a:r>
            <a:r>
              <a:rPr sz="1279" dirty="0">
                <a:solidFill>
                  <a:srgbClr val="FFFFFF"/>
                </a:solidFill>
                <a:latin typeface="Calibri"/>
                <a:cs typeface="Calibri"/>
              </a:rPr>
              <a:t>therapy,</a:t>
            </a:r>
            <a:r>
              <a:rPr sz="1279" spc="31" dirty="0">
                <a:solidFill>
                  <a:srgbClr val="FFFFFF"/>
                </a:solidFill>
                <a:latin typeface="Calibri"/>
                <a:cs typeface="Calibri"/>
              </a:rPr>
              <a:t> </a:t>
            </a:r>
            <a:r>
              <a:rPr sz="1279" dirty="0">
                <a:solidFill>
                  <a:srgbClr val="FFFFFF"/>
                </a:solidFill>
                <a:latin typeface="Calibri"/>
                <a:cs typeface="Calibri"/>
              </a:rPr>
              <a:t>catheter</a:t>
            </a:r>
            <a:r>
              <a:rPr sz="1279" spc="-9" dirty="0">
                <a:solidFill>
                  <a:srgbClr val="FFFFFF"/>
                </a:solidFill>
                <a:latin typeface="Calibri"/>
                <a:cs typeface="Calibri"/>
              </a:rPr>
              <a:t> directed </a:t>
            </a:r>
            <a:r>
              <a:rPr sz="1279" dirty="0">
                <a:solidFill>
                  <a:srgbClr val="FFFFFF"/>
                </a:solidFill>
                <a:latin typeface="Calibri"/>
                <a:cs typeface="Calibri"/>
              </a:rPr>
              <a:t>thrombolysis,</a:t>
            </a:r>
            <a:r>
              <a:rPr sz="1279" spc="75" dirty="0">
                <a:solidFill>
                  <a:srgbClr val="FFFFFF"/>
                </a:solidFill>
                <a:latin typeface="Calibri"/>
                <a:cs typeface="Calibri"/>
              </a:rPr>
              <a:t> </a:t>
            </a:r>
            <a:r>
              <a:rPr sz="1279" spc="-9" dirty="0">
                <a:solidFill>
                  <a:srgbClr val="FFFFFF"/>
                </a:solidFill>
                <a:latin typeface="Calibri"/>
                <a:cs typeface="Calibri"/>
              </a:rPr>
              <a:t>thrombectomy)</a:t>
            </a:r>
            <a:endParaRPr sz="1279">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43859" y="1194771"/>
            <a:ext cx="1888191" cy="574301"/>
            <a:chOff x="96773" y="1354073"/>
            <a:chExt cx="2139950" cy="650875"/>
          </a:xfrm>
        </p:grpSpPr>
        <p:sp>
          <p:nvSpPr>
            <p:cNvPr id="3" name="object 3"/>
            <p:cNvSpPr/>
            <p:nvPr/>
          </p:nvSpPr>
          <p:spPr>
            <a:xfrm>
              <a:off x="102107" y="1359407"/>
              <a:ext cx="2129155" cy="640080"/>
            </a:xfrm>
            <a:custGeom>
              <a:avLst/>
              <a:gdLst/>
              <a:ahLst/>
              <a:cxnLst/>
              <a:rect l="l" t="t" r="r" b="b"/>
              <a:pathLst>
                <a:path w="2129155" h="640080">
                  <a:moveTo>
                    <a:pt x="2022348" y="640079"/>
                  </a:moveTo>
                  <a:lnTo>
                    <a:pt x="106679" y="640079"/>
                  </a:lnTo>
                  <a:lnTo>
                    <a:pt x="64936" y="631555"/>
                  </a:lnTo>
                  <a:lnTo>
                    <a:pt x="31051" y="608457"/>
                  </a:lnTo>
                  <a:lnTo>
                    <a:pt x="8310" y="574500"/>
                  </a:lnTo>
                  <a:lnTo>
                    <a:pt x="0" y="533399"/>
                  </a:lnTo>
                  <a:lnTo>
                    <a:pt x="0" y="106679"/>
                  </a:ln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4" name="object 4"/>
            <p:cNvSpPr/>
            <p:nvPr/>
          </p:nvSpPr>
          <p:spPr>
            <a:xfrm>
              <a:off x="102107" y="1359407"/>
              <a:ext cx="2129155" cy="640080"/>
            </a:xfrm>
            <a:custGeom>
              <a:avLst/>
              <a:gdLst/>
              <a:ahLst/>
              <a:cxnLst/>
              <a:rect l="l" t="t" r="r" b="b"/>
              <a:pathLst>
                <a:path w="2129155" h="640080">
                  <a:moveTo>
                    <a:pt x="0" y="106679"/>
                  </a:moveTo>
                  <a:lnTo>
                    <a:pt x="8310" y="64936"/>
                  </a:lnTo>
                  <a:lnTo>
                    <a:pt x="31051" y="31051"/>
                  </a:lnTo>
                  <a:lnTo>
                    <a:pt x="64936" y="8310"/>
                  </a:lnTo>
                  <a:lnTo>
                    <a:pt x="106679" y="0"/>
                  </a:lnTo>
                  <a:lnTo>
                    <a:pt x="2022348" y="0"/>
                  </a:lnTo>
                  <a:lnTo>
                    <a:pt x="2064091" y="8310"/>
                  </a:lnTo>
                  <a:lnTo>
                    <a:pt x="2097976" y="31051"/>
                  </a:lnTo>
                  <a:lnTo>
                    <a:pt x="2120717" y="64936"/>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5" name="object 5"/>
          <p:cNvSpPr txBox="1"/>
          <p:nvPr/>
        </p:nvSpPr>
        <p:spPr>
          <a:xfrm>
            <a:off x="2384178" y="1359057"/>
            <a:ext cx="606799"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Low</a:t>
            </a:r>
            <a:r>
              <a:rPr sz="1279" spc="40"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6" name="object 6"/>
          <p:cNvGrpSpPr/>
          <p:nvPr/>
        </p:nvGrpSpPr>
        <p:grpSpPr>
          <a:xfrm>
            <a:off x="4963029" y="1595438"/>
            <a:ext cx="1888191" cy="574301"/>
            <a:chOff x="3745166" y="1808162"/>
            <a:chExt cx="2139950" cy="650875"/>
          </a:xfrm>
        </p:grpSpPr>
        <p:sp>
          <p:nvSpPr>
            <p:cNvPr id="7" name="object 7"/>
            <p:cNvSpPr/>
            <p:nvPr/>
          </p:nvSpPr>
          <p:spPr>
            <a:xfrm>
              <a:off x="3750564" y="1813560"/>
              <a:ext cx="2129155" cy="640080"/>
            </a:xfrm>
            <a:custGeom>
              <a:avLst/>
              <a:gdLst/>
              <a:ahLst/>
              <a:cxnLst/>
              <a:rect l="l" t="t" r="r" b="b"/>
              <a:pathLst>
                <a:path w="2129154" h="640080">
                  <a:moveTo>
                    <a:pt x="2022348" y="640079"/>
                  </a:moveTo>
                  <a:lnTo>
                    <a:pt x="106679" y="640079"/>
                  </a:lnTo>
                  <a:lnTo>
                    <a:pt x="64936" y="631555"/>
                  </a:lnTo>
                  <a:lnTo>
                    <a:pt x="31051" y="608457"/>
                  </a:lnTo>
                  <a:lnTo>
                    <a:pt x="8310" y="574500"/>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close/>
                </a:path>
              </a:pathLst>
            </a:custGeom>
            <a:solidFill>
              <a:srgbClr val="4472C3"/>
            </a:solidFill>
          </p:spPr>
          <p:txBody>
            <a:bodyPr wrap="square" lIns="0" tIns="0" rIns="0" bIns="0" rtlCol="0"/>
            <a:lstStyle/>
            <a:p>
              <a:endParaRPr sz="1588"/>
            </a:p>
          </p:txBody>
        </p:sp>
        <p:sp>
          <p:nvSpPr>
            <p:cNvPr id="8" name="object 8"/>
            <p:cNvSpPr/>
            <p:nvPr/>
          </p:nvSpPr>
          <p:spPr>
            <a:xfrm>
              <a:off x="3750564" y="1813560"/>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4500"/>
                  </a:lnTo>
                  <a:lnTo>
                    <a:pt x="2097976" y="608457"/>
                  </a:lnTo>
                  <a:lnTo>
                    <a:pt x="2064091" y="631555"/>
                  </a:lnTo>
                  <a:lnTo>
                    <a:pt x="2022348" y="640079"/>
                  </a:lnTo>
                  <a:lnTo>
                    <a:pt x="106679" y="640079"/>
                  </a:lnTo>
                  <a:lnTo>
                    <a:pt x="64936" y="631555"/>
                  </a:lnTo>
                  <a:lnTo>
                    <a:pt x="31051" y="608457"/>
                  </a:lnTo>
                  <a:lnTo>
                    <a:pt x="8310" y="574500"/>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9" name="object 9"/>
          <p:cNvSpPr txBox="1"/>
          <p:nvPr/>
        </p:nvSpPr>
        <p:spPr>
          <a:xfrm>
            <a:off x="5300811" y="1759797"/>
            <a:ext cx="1210796"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66"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0" name="object 10"/>
          <p:cNvGrpSpPr/>
          <p:nvPr/>
        </p:nvGrpSpPr>
        <p:grpSpPr>
          <a:xfrm>
            <a:off x="8561517" y="1202840"/>
            <a:ext cx="1888191" cy="574301"/>
            <a:chOff x="7823453" y="1363218"/>
            <a:chExt cx="2139950" cy="650875"/>
          </a:xfrm>
        </p:grpSpPr>
        <p:sp>
          <p:nvSpPr>
            <p:cNvPr id="11" name="object 11"/>
            <p:cNvSpPr/>
            <p:nvPr/>
          </p:nvSpPr>
          <p:spPr>
            <a:xfrm>
              <a:off x="7828787" y="1368552"/>
              <a:ext cx="2129155" cy="640080"/>
            </a:xfrm>
            <a:custGeom>
              <a:avLst/>
              <a:gdLst/>
              <a:ahLst/>
              <a:cxnLst/>
              <a:rect l="l" t="t" r="r" b="b"/>
              <a:pathLst>
                <a:path w="2129154" h="640080">
                  <a:moveTo>
                    <a:pt x="2022348" y="640079"/>
                  </a:moveTo>
                  <a:lnTo>
                    <a:pt x="106679" y="640079"/>
                  </a:lnTo>
                  <a:lnTo>
                    <a:pt x="64936" y="631769"/>
                  </a:lnTo>
                  <a:lnTo>
                    <a:pt x="31051" y="609028"/>
                  </a:lnTo>
                  <a:lnTo>
                    <a:pt x="8310" y="575143"/>
                  </a:lnTo>
                  <a:lnTo>
                    <a:pt x="0" y="533399"/>
                  </a:lnTo>
                  <a:lnTo>
                    <a:pt x="0" y="106679"/>
                  </a:ln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5143"/>
                  </a:lnTo>
                  <a:lnTo>
                    <a:pt x="2097976" y="609028"/>
                  </a:lnTo>
                  <a:lnTo>
                    <a:pt x="2064091" y="631769"/>
                  </a:lnTo>
                  <a:lnTo>
                    <a:pt x="2022348" y="640079"/>
                  </a:lnTo>
                  <a:close/>
                </a:path>
              </a:pathLst>
            </a:custGeom>
            <a:solidFill>
              <a:srgbClr val="4472C3"/>
            </a:solidFill>
          </p:spPr>
          <p:txBody>
            <a:bodyPr wrap="square" lIns="0" tIns="0" rIns="0" bIns="0" rtlCol="0"/>
            <a:lstStyle/>
            <a:p>
              <a:endParaRPr sz="1588"/>
            </a:p>
          </p:txBody>
        </p:sp>
        <p:sp>
          <p:nvSpPr>
            <p:cNvPr id="12" name="object 12"/>
            <p:cNvSpPr/>
            <p:nvPr/>
          </p:nvSpPr>
          <p:spPr>
            <a:xfrm>
              <a:off x="7828787" y="1368552"/>
              <a:ext cx="2129155" cy="640080"/>
            </a:xfrm>
            <a:custGeom>
              <a:avLst/>
              <a:gdLst/>
              <a:ahLst/>
              <a:cxnLst/>
              <a:rect l="l" t="t" r="r" b="b"/>
              <a:pathLst>
                <a:path w="2129154" h="640080">
                  <a:moveTo>
                    <a:pt x="0" y="106679"/>
                  </a:moveTo>
                  <a:lnTo>
                    <a:pt x="8310" y="65579"/>
                  </a:lnTo>
                  <a:lnTo>
                    <a:pt x="31051" y="31622"/>
                  </a:lnTo>
                  <a:lnTo>
                    <a:pt x="64936" y="8524"/>
                  </a:lnTo>
                  <a:lnTo>
                    <a:pt x="106679" y="0"/>
                  </a:lnTo>
                  <a:lnTo>
                    <a:pt x="2022348" y="0"/>
                  </a:lnTo>
                  <a:lnTo>
                    <a:pt x="2064091" y="8524"/>
                  </a:lnTo>
                  <a:lnTo>
                    <a:pt x="2097976" y="31622"/>
                  </a:lnTo>
                  <a:lnTo>
                    <a:pt x="2120717" y="65579"/>
                  </a:lnTo>
                  <a:lnTo>
                    <a:pt x="2129028" y="106679"/>
                  </a:lnTo>
                  <a:lnTo>
                    <a:pt x="2129028" y="533399"/>
                  </a:lnTo>
                  <a:lnTo>
                    <a:pt x="2120717" y="575143"/>
                  </a:lnTo>
                  <a:lnTo>
                    <a:pt x="2097976" y="609028"/>
                  </a:lnTo>
                  <a:lnTo>
                    <a:pt x="2064091" y="631769"/>
                  </a:lnTo>
                  <a:lnTo>
                    <a:pt x="2022348" y="640079"/>
                  </a:lnTo>
                  <a:lnTo>
                    <a:pt x="106679" y="640079"/>
                  </a:lnTo>
                  <a:lnTo>
                    <a:pt x="64936" y="631769"/>
                  </a:lnTo>
                  <a:lnTo>
                    <a:pt x="31051" y="609028"/>
                  </a:lnTo>
                  <a:lnTo>
                    <a:pt x="8310" y="575143"/>
                  </a:lnTo>
                  <a:lnTo>
                    <a:pt x="0" y="533399"/>
                  </a:lnTo>
                  <a:lnTo>
                    <a:pt x="0" y="106679"/>
                  </a:lnTo>
                  <a:close/>
                </a:path>
              </a:pathLst>
            </a:custGeom>
            <a:ln w="10668">
              <a:solidFill>
                <a:srgbClr val="162B50"/>
              </a:solidFill>
            </a:ln>
          </p:spPr>
          <p:txBody>
            <a:bodyPr wrap="square" lIns="0" tIns="0" rIns="0" bIns="0" rtlCol="0"/>
            <a:lstStyle/>
            <a:p>
              <a:endParaRPr sz="1588"/>
            </a:p>
          </p:txBody>
        </p:sp>
      </p:grpSp>
      <p:sp>
        <p:nvSpPr>
          <p:cNvPr id="13" name="object 13"/>
          <p:cNvSpPr txBox="1"/>
          <p:nvPr/>
        </p:nvSpPr>
        <p:spPr>
          <a:xfrm>
            <a:off x="9185647" y="1368501"/>
            <a:ext cx="638735"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High</a:t>
            </a:r>
            <a:r>
              <a:rPr sz="1279" spc="53" dirty="0">
                <a:solidFill>
                  <a:srgbClr val="FFFFFF"/>
                </a:solidFill>
                <a:latin typeface="Calibri"/>
                <a:cs typeface="Calibri"/>
              </a:rPr>
              <a:t> </a:t>
            </a:r>
            <a:r>
              <a:rPr sz="1279" spc="-18" dirty="0">
                <a:solidFill>
                  <a:srgbClr val="FFFFFF"/>
                </a:solidFill>
                <a:latin typeface="Calibri"/>
                <a:cs typeface="Calibri"/>
              </a:rPr>
              <a:t>Risk</a:t>
            </a:r>
            <a:endParaRPr sz="1279">
              <a:latin typeface="Calibri"/>
              <a:cs typeface="Calibri"/>
            </a:endParaRPr>
          </a:p>
        </p:txBody>
      </p:sp>
      <p:grpSp>
        <p:nvGrpSpPr>
          <p:cNvPr id="14" name="object 14"/>
          <p:cNvGrpSpPr/>
          <p:nvPr/>
        </p:nvGrpSpPr>
        <p:grpSpPr>
          <a:xfrm>
            <a:off x="3599554" y="2185819"/>
            <a:ext cx="4174191" cy="1889312"/>
            <a:chOff x="2199894" y="2477262"/>
            <a:chExt cx="4730750" cy="2141220"/>
          </a:xfrm>
        </p:grpSpPr>
        <p:sp>
          <p:nvSpPr>
            <p:cNvPr id="15" name="object 15"/>
            <p:cNvSpPr/>
            <p:nvPr/>
          </p:nvSpPr>
          <p:spPr>
            <a:xfrm>
              <a:off x="2205228" y="2482596"/>
              <a:ext cx="1943100" cy="2131060"/>
            </a:xfrm>
            <a:custGeom>
              <a:avLst/>
              <a:gdLst/>
              <a:ahLst/>
              <a:cxnLst/>
              <a:rect l="l" t="t" r="r" b="b"/>
              <a:pathLst>
                <a:path w="1943100" h="2131060">
                  <a:moveTo>
                    <a:pt x="24383" y="2130551"/>
                  </a:moveTo>
                  <a:lnTo>
                    <a:pt x="0" y="1706879"/>
                  </a:lnTo>
                  <a:lnTo>
                    <a:pt x="111251" y="1805939"/>
                  </a:lnTo>
                  <a:lnTo>
                    <a:pt x="1719071" y="0"/>
                  </a:lnTo>
                  <a:lnTo>
                    <a:pt x="1943099" y="199643"/>
                  </a:lnTo>
                  <a:lnTo>
                    <a:pt x="336804" y="2005583"/>
                  </a:lnTo>
                  <a:lnTo>
                    <a:pt x="448055" y="2106167"/>
                  </a:lnTo>
                  <a:lnTo>
                    <a:pt x="24383" y="2130551"/>
                  </a:lnTo>
                  <a:close/>
                </a:path>
              </a:pathLst>
            </a:custGeom>
            <a:solidFill>
              <a:srgbClr val="4472C3"/>
            </a:solidFill>
          </p:spPr>
          <p:txBody>
            <a:bodyPr wrap="square" lIns="0" tIns="0" rIns="0" bIns="0" rtlCol="0"/>
            <a:lstStyle/>
            <a:p>
              <a:endParaRPr sz="1588"/>
            </a:p>
          </p:txBody>
        </p:sp>
        <p:sp>
          <p:nvSpPr>
            <p:cNvPr id="16" name="object 16"/>
            <p:cNvSpPr/>
            <p:nvPr/>
          </p:nvSpPr>
          <p:spPr>
            <a:xfrm>
              <a:off x="2205228" y="2482596"/>
              <a:ext cx="1943100" cy="2131060"/>
            </a:xfrm>
            <a:custGeom>
              <a:avLst/>
              <a:gdLst/>
              <a:ahLst/>
              <a:cxnLst/>
              <a:rect l="l" t="t" r="r" b="b"/>
              <a:pathLst>
                <a:path w="1943100" h="2131060">
                  <a:moveTo>
                    <a:pt x="0" y="1706879"/>
                  </a:moveTo>
                  <a:lnTo>
                    <a:pt x="111251" y="1805939"/>
                  </a:lnTo>
                  <a:lnTo>
                    <a:pt x="1719071" y="0"/>
                  </a:lnTo>
                  <a:lnTo>
                    <a:pt x="1943099" y="199643"/>
                  </a:lnTo>
                  <a:lnTo>
                    <a:pt x="336804" y="2005583"/>
                  </a:lnTo>
                  <a:lnTo>
                    <a:pt x="448055" y="2106167"/>
                  </a:lnTo>
                  <a:lnTo>
                    <a:pt x="24383" y="2130551"/>
                  </a:lnTo>
                  <a:lnTo>
                    <a:pt x="0" y="1706879"/>
                  </a:lnTo>
                  <a:close/>
                </a:path>
              </a:pathLst>
            </a:custGeom>
            <a:ln w="10668">
              <a:solidFill>
                <a:srgbClr val="162B50"/>
              </a:solidFill>
            </a:ln>
          </p:spPr>
          <p:txBody>
            <a:bodyPr wrap="square" lIns="0" tIns="0" rIns="0" bIns="0" rtlCol="0"/>
            <a:lstStyle/>
            <a:p>
              <a:endParaRPr sz="1588"/>
            </a:p>
          </p:txBody>
        </p:sp>
        <p:sp>
          <p:nvSpPr>
            <p:cNvPr id="17" name="object 17"/>
            <p:cNvSpPr/>
            <p:nvPr/>
          </p:nvSpPr>
          <p:spPr>
            <a:xfrm>
              <a:off x="5506211" y="2493264"/>
              <a:ext cx="1419225" cy="1830705"/>
            </a:xfrm>
            <a:custGeom>
              <a:avLst/>
              <a:gdLst/>
              <a:ahLst/>
              <a:cxnLst/>
              <a:rect l="l" t="t" r="r" b="b"/>
              <a:pathLst>
                <a:path w="1419225" h="1830704">
                  <a:moveTo>
                    <a:pt x="1345691" y="1830324"/>
                  </a:moveTo>
                  <a:lnTo>
                    <a:pt x="926591" y="1755647"/>
                  </a:lnTo>
                  <a:lnTo>
                    <a:pt x="1050035" y="1670303"/>
                  </a:lnTo>
                  <a:lnTo>
                    <a:pt x="0" y="172211"/>
                  </a:lnTo>
                  <a:lnTo>
                    <a:pt x="245364" y="0"/>
                  </a:lnTo>
                  <a:lnTo>
                    <a:pt x="1295399" y="1498091"/>
                  </a:lnTo>
                  <a:lnTo>
                    <a:pt x="1418843" y="1411224"/>
                  </a:lnTo>
                  <a:lnTo>
                    <a:pt x="1345691" y="1830324"/>
                  </a:lnTo>
                  <a:close/>
                </a:path>
              </a:pathLst>
            </a:custGeom>
            <a:solidFill>
              <a:srgbClr val="4472C3"/>
            </a:solidFill>
          </p:spPr>
          <p:txBody>
            <a:bodyPr wrap="square" lIns="0" tIns="0" rIns="0" bIns="0" rtlCol="0"/>
            <a:lstStyle/>
            <a:p>
              <a:endParaRPr sz="1588"/>
            </a:p>
          </p:txBody>
        </p:sp>
        <p:sp>
          <p:nvSpPr>
            <p:cNvPr id="18" name="object 18"/>
            <p:cNvSpPr/>
            <p:nvPr/>
          </p:nvSpPr>
          <p:spPr>
            <a:xfrm>
              <a:off x="5506211" y="2493264"/>
              <a:ext cx="1419225" cy="1830705"/>
            </a:xfrm>
            <a:custGeom>
              <a:avLst/>
              <a:gdLst/>
              <a:ahLst/>
              <a:cxnLst/>
              <a:rect l="l" t="t" r="r" b="b"/>
              <a:pathLst>
                <a:path w="1419225" h="1830704">
                  <a:moveTo>
                    <a:pt x="926591" y="1755647"/>
                  </a:moveTo>
                  <a:lnTo>
                    <a:pt x="1050035" y="1670303"/>
                  </a:lnTo>
                  <a:lnTo>
                    <a:pt x="0" y="172211"/>
                  </a:lnTo>
                  <a:lnTo>
                    <a:pt x="245364" y="0"/>
                  </a:lnTo>
                  <a:lnTo>
                    <a:pt x="1295399" y="1498091"/>
                  </a:lnTo>
                  <a:lnTo>
                    <a:pt x="1418843" y="1411224"/>
                  </a:lnTo>
                  <a:lnTo>
                    <a:pt x="1345691" y="1830324"/>
                  </a:lnTo>
                  <a:lnTo>
                    <a:pt x="926591" y="1755647"/>
                  </a:lnTo>
                  <a:close/>
                </a:path>
              </a:pathLst>
            </a:custGeom>
            <a:ln w="10668">
              <a:solidFill>
                <a:srgbClr val="162B50"/>
              </a:solidFill>
            </a:ln>
          </p:spPr>
          <p:txBody>
            <a:bodyPr wrap="square" lIns="0" tIns="0" rIns="0" bIns="0" rtlCol="0"/>
            <a:lstStyle/>
            <a:p>
              <a:endParaRPr sz="1588"/>
            </a:p>
          </p:txBody>
        </p:sp>
      </p:grpSp>
      <p:grpSp>
        <p:nvGrpSpPr>
          <p:cNvPr id="19" name="object 19"/>
          <p:cNvGrpSpPr/>
          <p:nvPr/>
        </p:nvGrpSpPr>
        <p:grpSpPr>
          <a:xfrm>
            <a:off x="1846056" y="4478543"/>
            <a:ext cx="3608294" cy="1063999"/>
            <a:chOff x="212597" y="5075682"/>
            <a:chExt cx="4089400" cy="1205865"/>
          </a:xfrm>
        </p:grpSpPr>
        <p:sp>
          <p:nvSpPr>
            <p:cNvPr id="20" name="object 20"/>
            <p:cNvSpPr/>
            <p:nvPr/>
          </p:nvSpPr>
          <p:spPr>
            <a:xfrm>
              <a:off x="217931" y="5081016"/>
              <a:ext cx="4078604" cy="1195070"/>
            </a:xfrm>
            <a:custGeom>
              <a:avLst/>
              <a:gdLst/>
              <a:ahLst/>
              <a:cxnLst/>
              <a:rect l="l" t="t" r="r" b="b"/>
              <a:pathLst>
                <a:path w="4078604" h="1195070">
                  <a:moveTo>
                    <a:pt x="3880103" y="1194816"/>
                  </a:moveTo>
                  <a:lnTo>
                    <a:pt x="199643" y="1194816"/>
                  </a:lnTo>
                  <a:lnTo>
                    <a:pt x="154035" y="1189595"/>
                  </a:lnTo>
                  <a:lnTo>
                    <a:pt x="112078" y="1174697"/>
                  </a:lnTo>
                  <a:lnTo>
                    <a:pt x="75000" y="1151268"/>
                  </a:lnTo>
                  <a:lnTo>
                    <a:pt x="44027" y="1120455"/>
                  </a:lnTo>
                  <a:lnTo>
                    <a:pt x="20385" y="1083404"/>
                  </a:lnTo>
                  <a:lnTo>
                    <a:pt x="5300" y="1041260"/>
                  </a:lnTo>
                  <a:lnTo>
                    <a:pt x="0" y="995171"/>
                  </a:lnTo>
                  <a:lnTo>
                    <a:pt x="0" y="199643"/>
                  </a:lnTo>
                  <a:lnTo>
                    <a:pt x="5300" y="154035"/>
                  </a:lnTo>
                  <a:lnTo>
                    <a:pt x="20385" y="112078"/>
                  </a:lnTo>
                  <a:lnTo>
                    <a:pt x="44027" y="75000"/>
                  </a:lnTo>
                  <a:lnTo>
                    <a:pt x="75000" y="44027"/>
                  </a:lnTo>
                  <a:lnTo>
                    <a:pt x="112078" y="20385"/>
                  </a:lnTo>
                  <a:lnTo>
                    <a:pt x="154035" y="5300"/>
                  </a:lnTo>
                  <a:lnTo>
                    <a:pt x="199643" y="0"/>
                  </a:lnTo>
                  <a:lnTo>
                    <a:pt x="3880103" y="0"/>
                  </a:lnTo>
                  <a:lnTo>
                    <a:pt x="3925628" y="5300"/>
                  </a:lnTo>
                  <a:lnTo>
                    <a:pt x="3967367" y="20385"/>
                  </a:lnTo>
                  <a:lnTo>
                    <a:pt x="4004147" y="44027"/>
                  </a:lnTo>
                  <a:lnTo>
                    <a:pt x="4034796" y="75000"/>
                  </a:lnTo>
                  <a:lnTo>
                    <a:pt x="4058141" y="112078"/>
                  </a:lnTo>
                  <a:lnTo>
                    <a:pt x="4073007" y="154035"/>
                  </a:lnTo>
                  <a:lnTo>
                    <a:pt x="4078224" y="199643"/>
                  </a:lnTo>
                  <a:lnTo>
                    <a:pt x="4078224" y="995171"/>
                  </a:lnTo>
                  <a:lnTo>
                    <a:pt x="4073007" y="1041260"/>
                  </a:lnTo>
                  <a:lnTo>
                    <a:pt x="4058141" y="1083404"/>
                  </a:lnTo>
                  <a:lnTo>
                    <a:pt x="4034796" y="1120455"/>
                  </a:lnTo>
                  <a:lnTo>
                    <a:pt x="4004147" y="1151268"/>
                  </a:lnTo>
                  <a:lnTo>
                    <a:pt x="3967367" y="1174697"/>
                  </a:lnTo>
                  <a:lnTo>
                    <a:pt x="3925628" y="1189595"/>
                  </a:lnTo>
                  <a:lnTo>
                    <a:pt x="3880103" y="1194816"/>
                  </a:lnTo>
                  <a:close/>
                </a:path>
              </a:pathLst>
            </a:custGeom>
            <a:solidFill>
              <a:srgbClr val="4472C3"/>
            </a:solidFill>
          </p:spPr>
          <p:txBody>
            <a:bodyPr wrap="square" lIns="0" tIns="0" rIns="0" bIns="0" rtlCol="0"/>
            <a:lstStyle/>
            <a:p>
              <a:endParaRPr sz="1588"/>
            </a:p>
          </p:txBody>
        </p:sp>
        <p:sp>
          <p:nvSpPr>
            <p:cNvPr id="21" name="object 21"/>
            <p:cNvSpPr/>
            <p:nvPr/>
          </p:nvSpPr>
          <p:spPr>
            <a:xfrm>
              <a:off x="217931" y="5081016"/>
              <a:ext cx="4078604" cy="1195070"/>
            </a:xfrm>
            <a:custGeom>
              <a:avLst/>
              <a:gdLst/>
              <a:ahLst/>
              <a:cxnLst/>
              <a:rect l="l" t="t" r="r" b="b"/>
              <a:pathLst>
                <a:path w="4078604" h="1195070">
                  <a:moveTo>
                    <a:pt x="0" y="199643"/>
                  </a:moveTo>
                  <a:lnTo>
                    <a:pt x="5300" y="154035"/>
                  </a:lnTo>
                  <a:lnTo>
                    <a:pt x="20385" y="112078"/>
                  </a:lnTo>
                  <a:lnTo>
                    <a:pt x="44027" y="75000"/>
                  </a:lnTo>
                  <a:lnTo>
                    <a:pt x="75000" y="44027"/>
                  </a:lnTo>
                  <a:lnTo>
                    <a:pt x="112078" y="20385"/>
                  </a:lnTo>
                  <a:lnTo>
                    <a:pt x="154035" y="5300"/>
                  </a:lnTo>
                  <a:lnTo>
                    <a:pt x="199643" y="0"/>
                  </a:lnTo>
                  <a:lnTo>
                    <a:pt x="3880103" y="0"/>
                  </a:lnTo>
                  <a:lnTo>
                    <a:pt x="3925628" y="5300"/>
                  </a:lnTo>
                  <a:lnTo>
                    <a:pt x="3967367" y="20385"/>
                  </a:lnTo>
                  <a:lnTo>
                    <a:pt x="4004147" y="44027"/>
                  </a:lnTo>
                  <a:lnTo>
                    <a:pt x="4034796" y="75000"/>
                  </a:lnTo>
                  <a:lnTo>
                    <a:pt x="4058141" y="112078"/>
                  </a:lnTo>
                  <a:lnTo>
                    <a:pt x="4073007" y="154035"/>
                  </a:lnTo>
                  <a:lnTo>
                    <a:pt x="4078224" y="199643"/>
                  </a:lnTo>
                  <a:lnTo>
                    <a:pt x="4078224" y="995171"/>
                  </a:lnTo>
                  <a:lnTo>
                    <a:pt x="4073007" y="1041260"/>
                  </a:lnTo>
                  <a:lnTo>
                    <a:pt x="4058141" y="1083404"/>
                  </a:lnTo>
                  <a:lnTo>
                    <a:pt x="4034796" y="1120455"/>
                  </a:lnTo>
                  <a:lnTo>
                    <a:pt x="4004147" y="1151268"/>
                  </a:lnTo>
                  <a:lnTo>
                    <a:pt x="3967367" y="1174697"/>
                  </a:lnTo>
                  <a:lnTo>
                    <a:pt x="3925628" y="1189595"/>
                  </a:lnTo>
                  <a:lnTo>
                    <a:pt x="3880103" y="1194816"/>
                  </a:lnTo>
                  <a:lnTo>
                    <a:pt x="199643" y="1194816"/>
                  </a:lnTo>
                  <a:lnTo>
                    <a:pt x="154035" y="1189595"/>
                  </a:lnTo>
                  <a:lnTo>
                    <a:pt x="112078" y="1174697"/>
                  </a:lnTo>
                  <a:lnTo>
                    <a:pt x="75000" y="1151268"/>
                  </a:lnTo>
                  <a:lnTo>
                    <a:pt x="44027" y="1120455"/>
                  </a:lnTo>
                  <a:lnTo>
                    <a:pt x="20385" y="1083404"/>
                  </a:lnTo>
                  <a:lnTo>
                    <a:pt x="5300" y="1041260"/>
                  </a:lnTo>
                  <a:lnTo>
                    <a:pt x="0" y="995171"/>
                  </a:lnTo>
                  <a:lnTo>
                    <a:pt x="0" y="199643"/>
                  </a:lnTo>
                  <a:close/>
                </a:path>
              </a:pathLst>
            </a:custGeom>
            <a:ln w="10668">
              <a:solidFill>
                <a:srgbClr val="162B50"/>
              </a:solidFill>
            </a:ln>
          </p:spPr>
          <p:txBody>
            <a:bodyPr wrap="square" lIns="0" tIns="0" rIns="0" bIns="0" rtlCol="0"/>
            <a:lstStyle/>
            <a:p>
              <a:endParaRPr sz="1588"/>
            </a:p>
          </p:txBody>
        </p:sp>
      </p:grpSp>
      <p:sp>
        <p:nvSpPr>
          <p:cNvPr id="22" name="object 22"/>
          <p:cNvSpPr txBox="1"/>
          <p:nvPr/>
        </p:nvSpPr>
        <p:spPr>
          <a:xfrm>
            <a:off x="2413732" y="4488192"/>
            <a:ext cx="2470897"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p:txBody>
      </p:sp>
      <p:sp>
        <p:nvSpPr>
          <p:cNvPr id="23" name="object 23"/>
          <p:cNvSpPr txBox="1"/>
          <p:nvPr/>
        </p:nvSpPr>
        <p:spPr>
          <a:xfrm>
            <a:off x="1973995" y="4887547"/>
            <a:ext cx="3349437" cy="614479"/>
          </a:xfrm>
          <a:prstGeom prst="rect">
            <a:avLst/>
          </a:prstGeom>
        </p:spPr>
        <p:txBody>
          <a:bodyPr vert="horz" wrap="square" lIns="0" tIns="15128" rIns="0" bIns="0" rtlCol="0">
            <a:spAutoFit/>
          </a:bodyPr>
          <a:lstStyle/>
          <a:p>
            <a:pPr marL="1121" algn="ctr">
              <a:spcBef>
                <a:spcPts val="119"/>
              </a:spcBef>
            </a:pPr>
            <a:r>
              <a:rPr sz="1279" dirty="0">
                <a:solidFill>
                  <a:srgbClr val="FFFFFF"/>
                </a:solidFill>
                <a:latin typeface="Calibri"/>
                <a:cs typeface="Calibri"/>
              </a:rPr>
              <a:t>Subject</a:t>
            </a:r>
            <a:r>
              <a:rPr sz="1279" spc="35" dirty="0">
                <a:solidFill>
                  <a:srgbClr val="FFFFFF"/>
                </a:solidFill>
                <a:latin typeface="Calibri"/>
                <a:cs typeface="Calibri"/>
              </a:rPr>
              <a:t> </a:t>
            </a:r>
            <a:r>
              <a:rPr sz="1279" dirty="0">
                <a:solidFill>
                  <a:srgbClr val="FFFFFF"/>
                </a:solidFill>
                <a:latin typeface="Calibri"/>
                <a:cs typeface="Calibri"/>
              </a:rPr>
              <a:t>of</a:t>
            </a:r>
            <a:r>
              <a:rPr sz="1279" spc="53" dirty="0">
                <a:solidFill>
                  <a:srgbClr val="FFFFFF"/>
                </a:solidFill>
                <a:latin typeface="Calibri"/>
                <a:cs typeface="Calibri"/>
              </a:rPr>
              <a:t> </a:t>
            </a:r>
            <a:r>
              <a:rPr sz="1279" dirty="0">
                <a:solidFill>
                  <a:srgbClr val="FFFFFF"/>
                </a:solidFill>
                <a:latin typeface="Calibri"/>
                <a:cs typeface="Calibri"/>
              </a:rPr>
              <a:t>ongoing</a:t>
            </a:r>
            <a:r>
              <a:rPr sz="1279" spc="71" dirty="0">
                <a:solidFill>
                  <a:srgbClr val="FFFFFF"/>
                </a:solidFill>
                <a:latin typeface="Calibri"/>
                <a:cs typeface="Calibri"/>
              </a:rPr>
              <a:t> </a:t>
            </a:r>
            <a:r>
              <a:rPr sz="1279" spc="-9" dirty="0">
                <a:solidFill>
                  <a:srgbClr val="FFFFFF"/>
                </a:solidFill>
                <a:latin typeface="Calibri"/>
                <a:cs typeface="Calibri"/>
              </a:rPr>
              <a:t>trials***</a:t>
            </a:r>
            <a:endParaRPr sz="1279">
              <a:latin typeface="Calibri"/>
              <a:cs typeface="Calibri"/>
            </a:endParaRPr>
          </a:p>
          <a:p>
            <a:pPr marL="10646" marR="4483" algn="ctr">
              <a:lnSpc>
                <a:spcPts val="1579"/>
              </a:lnSpc>
              <a:spcBef>
                <a:spcPts val="49"/>
              </a:spcBef>
            </a:pPr>
            <a:r>
              <a:rPr sz="1279" dirty="0">
                <a:solidFill>
                  <a:srgbClr val="FFFFFF"/>
                </a:solidFill>
                <a:latin typeface="Calibri"/>
                <a:cs typeface="Calibri"/>
              </a:rPr>
              <a:t>patients</a:t>
            </a:r>
            <a:r>
              <a:rPr sz="1279" spc="18" dirty="0">
                <a:solidFill>
                  <a:srgbClr val="FFFFFF"/>
                </a:solidFill>
                <a:latin typeface="Calibri"/>
                <a:cs typeface="Calibri"/>
              </a:rPr>
              <a:t> </a:t>
            </a:r>
            <a:r>
              <a:rPr sz="1279" dirty="0">
                <a:solidFill>
                  <a:srgbClr val="FFFFFF"/>
                </a:solidFill>
                <a:latin typeface="Calibri"/>
                <a:cs typeface="Calibri"/>
              </a:rPr>
              <a:t>MAY</a:t>
            </a:r>
            <a:r>
              <a:rPr sz="1279" spc="13" dirty="0">
                <a:solidFill>
                  <a:srgbClr val="FFFFFF"/>
                </a:solidFill>
                <a:latin typeface="Calibri"/>
                <a:cs typeface="Calibri"/>
              </a:rPr>
              <a:t> </a:t>
            </a:r>
            <a:r>
              <a:rPr sz="1279" dirty="0">
                <a:solidFill>
                  <a:srgbClr val="FFFFFF"/>
                </a:solidFill>
                <a:latin typeface="Calibri"/>
                <a:cs typeface="Calibri"/>
              </a:rPr>
              <a:t>derive</a:t>
            </a:r>
            <a:r>
              <a:rPr sz="1279" spc="40" dirty="0">
                <a:solidFill>
                  <a:srgbClr val="FFFFFF"/>
                </a:solidFill>
                <a:latin typeface="Calibri"/>
                <a:cs typeface="Calibri"/>
              </a:rPr>
              <a:t> </a:t>
            </a:r>
            <a:r>
              <a:rPr sz="1279" dirty="0">
                <a:solidFill>
                  <a:srgbClr val="FFFFFF"/>
                </a:solidFill>
                <a:latin typeface="Calibri"/>
                <a:cs typeface="Calibri"/>
              </a:rPr>
              <a:t>short</a:t>
            </a:r>
            <a:r>
              <a:rPr sz="1279" spc="31" dirty="0">
                <a:solidFill>
                  <a:srgbClr val="FFFFFF"/>
                </a:solidFill>
                <a:latin typeface="Calibri"/>
                <a:cs typeface="Calibri"/>
              </a:rPr>
              <a:t> </a:t>
            </a:r>
            <a:r>
              <a:rPr sz="1279" dirty="0">
                <a:solidFill>
                  <a:srgbClr val="FFFFFF"/>
                </a:solidFill>
                <a:latin typeface="Calibri"/>
                <a:cs typeface="Calibri"/>
              </a:rPr>
              <a:t>and</a:t>
            </a:r>
            <a:r>
              <a:rPr sz="1279" spc="44" dirty="0">
                <a:solidFill>
                  <a:srgbClr val="FFFFFF"/>
                </a:solidFill>
                <a:latin typeface="Calibri"/>
                <a:cs typeface="Calibri"/>
              </a:rPr>
              <a:t> </a:t>
            </a:r>
            <a:r>
              <a:rPr sz="1279" dirty="0">
                <a:solidFill>
                  <a:srgbClr val="FFFFFF"/>
                </a:solidFill>
                <a:latin typeface="Calibri"/>
                <a:cs typeface="Calibri"/>
              </a:rPr>
              <a:t>long</a:t>
            </a:r>
            <a:r>
              <a:rPr sz="1279" spc="49" dirty="0">
                <a:solidFill>
                  <a:srgbClr val="FFFFFF"/>
                </a:solidFill>
                <a:latin typeface="Calibri"/>
                <a:cs typeface="Calibri"/>
              </a:rPr>
              <a:t> </a:t>
            </a:r>
            <a:r>
              <a:rPr sz="1279" dirty="0">
                <a:solidFill>
                  <a:srgbClr val="FFFFFF"/>
                </a:solidFill>
                <a:latin typeface="Calibri"/>
                <a:cs typeface="Calibri"/>
              </a:rPr>
              <a:t>term</a:t>
            </a:r>
            <a:r>
              <a:rPr sz="1279" spc="26" dirty="0">
                <a:solidFill>
                  <a:srgbClr val="FFFFFF"/>
                </a:solidFill>
                <a:latin typeface="Calibri"/>
                <a:cs typeface="Calibri"/>
              </a:rPr>
              <a:t> </a:t>
            </a:r>
            <a:r>
              <a:rPr sz="1279" spc="-9" dirty="0">
                <a:solidFill>
                  <a:srgbClr val="FFFFFF"/>
                </a:solidFill>
                <a:latin typeface="Calibri"/>
                <a:cs typeface="Calibri"/>
              </a:rPr>
              <a:t>benefits </a:t>
            </a:r>
            <a:r>
              <a:rPr sz="1279" dirty="0">
                <a:solidFill>
                  <a:srgbClr val="FFFFFF"/>
                </a:solidFill>
                <a:latin typeface="Calibri"/>
                <a:cs typeface="Calibri"/>
              </a:rPr>
              <a:t>from</a:t>
            </a:r>
            <a:r>
              <a:rPr sz="1279" spc="31" dirty="0">
                <a:solidFill>
                  <a:srgbClr val="FFFFFF"/>
                </a:solidFill>
                <a:latin typeface="Calibri"/>
                <a:cs typeface="Calibri"/>
              </a:rPr>
              <a:t> </a:t>
            </a:r>
            <a:r>
              <a:rPr sz="1279" dirty="0">
                <a:solidFill>
                  <a:srgbClr val="FFFFFF"/>
                </a:solidFill>
                <a:latin typeface="Calibri"/>
                <a:cs typeface="Calibri"/>
              </a:rPr>
              <a:t>early</a:t>
            </a:r>
            <a:r>
              <a:rPr sz="1279" spc="40" dirty="0">
                <a:solidFill>
                  <a:srgbClr val="FFFFFF"/>
                </a:solidFill>
                <a:latin typeface="Calibri"/>
                <a:cs typeface="Calibri"/>
              </a:rPr>
              <a:t> </a:t>
            </a:r>
            <a:r>
              <a:rPr sz="1279" spc="-9" dirty="0">
                <a:solidFill>
                  <a:srgbClr val="FFFFFF"/>
                </a:solidFill>
                <a:latin typeface="Calibri"/>
                <a:cs typeface="Calibri"/>
              </a:rPr>
              <a:t>intervention</a:t>
            </a:r>
            <a:endParaRPr sz="1279">
              <a:latin typeface="Calibri"/>
              <a:cs typeface="Calibri"/>
            </a:endParaRPr>
          </a:p>
        </p:txBody>
      </p:sp>
      <p:sp>
        <p:nvSpPr>
          <p:cNvPr id="24" name="object 24"/>
          <p:cNvSpPr txBox="1"/>
          <p:nvPr/>
        </p:nvSpPr>
        <p:spPr>
          <a:xfrm>
            <a:off x="2678667" y="4143957"/>
            <a:ext cx="1539128" cy="212124"/>
          </a:xfrm>
          <a:prstGeom prst="rect">
            <a:avLst/>
          </a:prstGeom>
        </p:spPr>
        <p:txBody>
          <a:bodyPr vert="horz" wrap="square" lIns="0" tIns="15128" rIns="0" bIns="0" rtlCol="0">
            <a:spAutoFit/>
          </a:bodyPr>
          <a:lstStyle/>
          <a:p>
            <a:pPr marL="11206">
              <a:spcBef>
                <a:spcPts val="119"/>
              </a:spcBef>
            </a:pPr>
            <a:r>
              <a:rPr sz="1279" dirty="0">
                <a:latin typeface="Calibri"/>
                <a:cs typeface="Calibri"/>
              </a:rPr>
              <a:t>Intermediate</a:t>
            </a:r>
            <a:r>
              <a:rPr sz="1279" spc="35" dirty="0">
                <a:latin typeface="Calibri"/>
                <a:cs typeface="Calibri"/>
              </a:rPr>
              <a:t> </a:t>
            </a:r>
            <a:r>
              <a:rPr sz="1279" dirty="0">
                <a:latin typeface="Calibri"/>
                <a:cs typeface="Calibri"/>
              </a:rPr>
              <a:t>LOW</a:t>
            </a:r>
            <a:r>
              <a:rPr sz="1279" spc="35" dirty="0">
                <a:latin typeface="Calibri"/>
                <a:cs typeface="Calibri"/>
              </a:rPr>
              <a:t> </a:t>
            </a:r>
            <a:r>
              <a:rPr sz="1279" spc="-18" dirty="0">
                <a:latin typeface="Calibri"/>
                <a:cs typeface="Calibri"/>
              </a:rPr>
              <a:t>risk</a:t>
            </a:r>
            <a:endParaRPr sz="1279">
              <a:latin typeface="Calibri"/>
              <a:cs typeface="Calibri"/>
            </a:endParaRPr>
          </a:p>
        </p:txBody>
      </p:sp>
      <p:sp>
        <p:nvSpPr>
          <p:cNvPr id="25" name="object 25"/>
          <p:cNvSpPr txBox="1"/>
          <p:nvPr/>
        </p:nvSpPr>
        <p:spPr>
          <a:xfrm>
            <a:off x="7520905" y="4083463"/>
            <a:ext cx="1571064" cy="212124"/>
          </a:xfrm>
          <a:prstGeom prst="rect">
            <a:avLst/>
          </a:prstGeom>
        </p:spPr>
        <p:txBody>
          <a:bodyPr vert="horz" wrap="square" lIns="0" tIns="15128" rIns="0" bIns="0" rtlCol="0">
            <a:spAutoFit/>
          </a:bodyPr>
          <a:lstStyle/>
          <a:p>
            <a:pPr marL="11206">
              <a:spcBef>
                <a:spcPts val="119"/>
              </a:spcBef>
            </a:pPr>
            <a:r>
              <a:rPr sz="1279" dirty="0">
                <a:latin typeface="Calibri"/>
                <a:cs typeface="Calibri"/>
              </a:rPr>
              <a:t>Intermediate</a:t>
            </a:r>
            <a:r>
              <a:rPr sz="1279" spc="62" dirty="0">
                <a:latin typeface="Calibri"/>
                <a:cs typeface="Calibri"/>
              </a:rPr>
              <a:t> </a:t>
            </a:r>
            <a:r>
              <a:rPr sz="1279" dirty="0">
                <a:latin typeface="Calibri"/>
                <a:cs typeface="Calibri"/>
              </a:rPr>
              <a:t>HIGH</a:t>
            </a:r>
            <a:r>
              <a:rPr sz="1279" spc="71" dirty="0">
                <a:latin typeface="Calibri"/>
                <a:cs typeface="Calibri"/>
              </a:rPr>
              <a:t> </a:t>
            </a:r>
            <a:r>
              <a:rPr sz="1279" spc="-18" dirty="0">
                <a:latin typeface="Calibri"/>
                <a:cs typeface="Calibri"/>
              </a:rPr>
              <a:t>risk</a:t>
            </a:r>
            <a:endParaRPr sz="1279">
              <a:latin typeface="Calibri"/>
              <a:cs typeface="Calibri"/>
            </a:endParaRPr>
          </a:p>
        </p:txBody>
      </p:sp>
      <p:grpSp>
        <p:nvGrpSpPr>
          <p:cNvPr id="26" name="object 26"/>
          <p:cNvGrpSpPr/>
          <p:nvPr/>
        </p:nvGrpSpPr>
        <p:grpSpPr>
          <a:xfrm>
            <a:off x="2534547" y="1809302"/>
            <a:ext cx="307041" cy="434787"/>
            <a:chOff x="992886" y="2050541"/>
            <a:chExt cx="347980" cy="492759"/>
          </a:xfrm>
        </p:grpSpPr>
        <p:sp>
          <p:nvSpPr>
            <p:cNvPr id="27" name="object 27"/>
            <p:cNvSpPr/>
            <p:nvPr/>
          </p:nvSpPr>
          <p:spPr>
            <a:xfrm>
              <a:off x="998220" y="2055875"/>
              <a:ext cx="337185" cy="481965"/>
            </a:xfrm>
            <a:custGeom>
              <a:avLst/>
              <a:gdLst/>
              <a:ahLst/>
              <a:cxnLst/>
              <a:rect l="l" t="t" r="r" b="b"/>
              <a:pathLst>
                <a:path w="337184" h="481964">
                  <a:moveTo>
                    <a:pt x="167639" y="481583"/>
                  </a:moveTo>
                  <a:lnTo>
                    <a:pt x="0" y="312420"/>
                  </a:lnTo>
                  <a:lnTo>
                    <a:pt x="83819" y="312420"/>
                  </a:lnTo>
                  <a:lnTo>
                    <a:pt x="83819" y="0"/>
                  </a:lnTo>
                  <a:lnTo>
                    <a:pt x="252983" y="0"/>
                  </a:lnTo>
                  <a:lnTo>
                    <a:pt x="252983" y="312420"/>
                  </a:lnTo>
                  <a:lnTo>
                    <a:pt x="336804" y="312420"/>
                  </a:lnTo>
                  <a:lnTo>
                    <a:pt x="167639" y="481583"/>
                  </a:lnTo>
                  <a:close/>
                </a:path>
              </a:pathLst>
            </a:custGeom>
            <a:solidFill>
              <a:srgbClr val="4472C3"/>
            </a:solidFill>
          </p:spPr>
          <p:txBody>
            <a:bodyPr wrap="square" lIns="0" tIns="0" rIns="0" bIns="0" rtlCol="0"/>
            <a:lstStyle/>
            <a:p>
              <a:endParaRPr sz="1588"/>
            </a:p>
          </p:txBody>
        </p:sp>
        <p:sp>
          <p:nvSpPr>
            <p:cNvPr id="28" name="object 28"/>
            <p:cNvSpPr/>
            <p:nvPr/>
          </p:nvSpPr>
          <p:spPr>
            <a:xfrm>
              <a:off x="998220" y="2055875"/>
              <a:ext cx="337185" cy="481965"/>
            </a:xfrm>
            <a:custGeom>
              <a:avLst/>
              <a:gdLst/>
              <a:ahLst/>
              <a:cxnLst/>
              <a:rect l="l" t="t" r="r" b="b"/>
              <a:pathLst>
                <a:path w="337184" h="481964">
                  <a:moveTo>
                    <a:pt x="0" y="312420"/>
                  </a:moveTo>
                  <a:lnTo>
                    <a:pt x="83819" y="312420"/>
                  </a:lnTo>
                  <a:lnTo>
                    <a:pt x="83819" y="0"/>
                  </a:lnTo>
                  <a:lnTo>
                    <a:pt x="252983" y="0"/>
                  </a:lnTo>
                  <a:lnTo>
                    <a:pt x="252983" y="312420"/>
                  </a:lnTo>
                  <a:lnTo>
                    <a:pt x="336804" y="312420"/>
                  </a:lnTo>
                  <a:lnTo>
                    <a:pt x="167639" y="481583"/>
                  </a:lnTo>
                  <a:lnTo>
                    <a:pt x="0" y="312420"/>
                  </a:lnTo>
                  <a:close/>
                </a:path>
              </a:pathLst>
            </a:custGeom>
            <a:ln w="10668">
              <a:solidFill>
                <a:srgbClr val="162B50"/>
              </a:solidFill>
            </a:ln>
          </p:spPr>
          <p:txBody>
            <a:bodyPr wrap="square" lIns="0" tIns="0" rIns="0" bIns="0" rtlCol="0"/>
            <a:lstStyle/>
            <a:p>
              <a:endParaRPr sz="1588"/>
            </a:p>
          </p:txBody>
        </p:sp>
      </p:grpSp>
      <p:grpSp>
        <p:nvGrpSpPr>
          <p:cNvPr id="29" name="object 29"/>
          <p:cNvGrpSpPr/>
          <p:nvPr/>
        </p:nvGrpSpPr>
        <p:grpSpPr>
          <a:xfrm>
            <a:off x="6498739" y="4489300"/>
            <a:ext cx="3608294" cy="1063999"/>
            <a:chOff x="5485637" y="5087873"/>
            <a:chExt cx="4089400" cy="1205865"/>
          </a:xfrm>
        </p:grpSpPr>
        <p:sp>
          <p:nvSpPr>
            <p:cNvPr id="30" name="object 30"/>
            <p:cNvSpPr/>
            <p:nvPr/>
          </p:nvSpPr>
          <p:spPr>
            <a:xfrm>
              <a:off x="5490971" y="5093207"/>
              <a:ext cx="4078604" cy="1195070"/>
            </a:xfrm>
            <a:custGeom>
              <a:avLst/>
              <a:gdLst/>
              <a:ahLst/>
              <a:cxnLst/>
              <a:rect l="l" t="t" r="r" b="b"/>
              <a:pathLst>
                <a:path w="4078604" h="1195070">
                  <a:moveTo>
                    <a:pt x="3878580" y="1194816"/>
                  </a:moveTo>
                  <a:lnTo>
                    <a:pt x="198119" y="1194816"/>
                  </a:lnTo>
                  <a:lnTo>
                    <a:pt x="152595" y="1189595"/>
                  </a:lnTo>
                  <a:lnTo>
                    <a:pt x="110856" y="1174697"/>
                  </a:lnTo>
                  <a:lnTo>
                    <a:pt x="74076" y="1151268"/>
                  </a:lnTo>
                  <a:lnTo>
                    <a:pt x="43427" y="1120455"/>
                  </a:lnTo>
                  <a:lnTo>
                    <a:pt x="20083" y="1083404"/>
                  </a:lnTo>
                  <a:lnTo>
                    <a:pt x="5216" y="1041260"/>
                  </a:lnTo>
                  <a:lnTo>
                    <a:pt x="0" y="995171"/>
                  </a:lnTo>
                  <a:lnTo>
                    <a:pt x="0" y="199643"/>
                  </a:lnTo>
                  <a:lnTo>
                    <a:pt x="5216" y="154035"/>
                  </a:lnTo>
                  <a:lnTo>
                    <a:pt x="20083" y="112078"/>
                  </a:lnTo>
                  <a:lnTo>
                    <a:pt x="43427" y="75000"/>
                  </a:lnTo>
                  <a:lnTo>
                    <a:pt x="74076" y="44027"/>
                  </a:lnTo>
                  <a:lnTo>
                    <a:pt x="110856" y="20385"/>
                  </a:lnTo>
                  <a:lnTo>
                    <a:pt x="152595" y="5300"/>
                  </a:lnTo>
                  <a:lnTo>
                    <a:pt x="198119" y="0"/>
                  </a:lnTo>
                  <a:lnTo>
                    <a:pt x="3878580" y="0"/>
                  </a:lnTo>
                  <a:lnTo>
                    <a:pt x="3924188" y="5300"/>
                  </a:lnTo>
                  <a:lnTo>
                    <a:pt x="3966145" y="20385"/>
                  </a:lnTo>
                  <a:lnTo>
                    <a:pt x="4003223" y="44027"/>
                  </a:lnTo>
                  <a:lnTo>
                    <a:pt x="4034196" y="75000"/>
                  </a:lnTo>
                  <a:lnTo>
                    <a:pt x="4057838" y="112078"/>
                  </a:lnTo>
                  <a:lnTo>
                    <a:pt x="4072923" y="154035"/>
                  </a:lnTo>
                  <a:lnTo>
                    <a:pt x="4078224" y="199643"/>
                  </a:lnTo>
                  <a:lnTo>
                    <a:pt x="4078224" y="995171"/>
                  </a:lnTo>
                  <a:lnTo>
                    <a:pt x="4072923" y="1041260"/>
                  </a:lnTo>
                  <a:lnTo>
                    <a:pt x="4057838" y="1083404"/>
                  </a:lnTo>
                  <a:lnTo>
                    <a:pt x="4034196" y="1120455"/>
                  </a:lnTo>
                  <a:lnTo>
                    <a:pt x="4003223" y="1151268"/>
                  </a:lnTo>
                  <a:lnTo>
                    <a:pt x="3966145" y="1174697"/>
                  </a:lnTo>
                  <a:lnTo>
                    <a:pt x="3924188" y="1189595"/>
                  </a:lnTo>
                  <a:lnTo>
                    <a:pt x="3878580" y="1194816"/>
                  </a:lnTo>
                  <a:close/>
                </a:path>
              </a:pathLst>
            </a:custGeom>
            <a:solidFill>
              <a:srgbClr val="4472C3"/>
            </a:solidFill>
          </p:spPr>
          <p:txBody>
            <a:bodyPr wrap="square" lIns="0" tIns="0" rIns="0" bIns="0" rtlCol="0"/>
            <a:lstStyle/>
            <a:p>
              <a:endParaRPr sz="1588"/>
            </a:p>
          </p:txBody>
        </p:sp>
        <p:sp>
          <p:nvSpPr>
            <p:cNvPr id="31" name="object 31"/>
            <p:cNvSpPr/>
            <p:nvPr/>
          </p:nvSpPr>
          <p:spPr>
            <a:xfrm>
              <a:off x="5490971" y="5093207"/>
              <a:ext cx="4078604" cy="1195070"/>
            </a:xfrm>
            <a:custGeom>
              <a:avLst/>
              <a:gdLst/>
              <a:ahLst/>
              <a:cxnLst/>
              <a:rect l="l" t="t" r="r" b="b"/>
              <a:pathLst>
                <a:path w="4078604" h="1195070">
                  <a:moveTo>
                    <a:pt x="0" y="199643"/>
                  </a:moveTo>
                  <a:lnTo>
                    <a:pt x="5216" y="154035"/>
                  </a:lnTo>
                  <a:lnTo>
                    <a:pt x="20083" y="112078"/>
                  </a:lnTo>
                  <a:lnTo>
                    <a:pt x="43427" y="75000"/>
                  </a:lnTo>
                  <a:lnTo>
                    <a:pt x="74076" y="44027"/>
                  </a:lnTo>
                  <a:lnTo>
                    <a:pt x="110856" y="20385"/>
                  </a:lnTo>
                  <a:lnTo>
                    <a:pt x="152595" y="5300"/>
                  </a:lnTo>
                  <a:lnTo>
                    <a:pt x="198119" y="0"/>
                  </a:lnTo>
                  <a:lnTo>
                    <a:pt x="3878580" y="0"/>
                  </a:lnTo>
                  <a:lnTo>
                    <a:pt x="3924188" y="5300"/>
                  </a:lnTo>
                  <a:lnTo>
                    <a:pt x="3966145" y="20385"/>
                  </a:lnTo>
                  <a:lnTo>
                    <a:pt x="4003223" y="44027"/>
                  </a:lnTo>
                  <a:lnTo>
                    <a:pt x="4034196" y="75000"/>
                  </a:lnTo>
                  <a:lnTo>
                    <a:pt x="4057838" y="112078"/>
                  </a:lnTo>
                  <a:lnTo>
                    <a:pt x="4072923" y="154035"/>
                  </a:lnTo>
                  <a:lnTo>
                    <a:pt x="4078224" y="199643"/>
                  </a:lnTo>
                  <a:lnTo>
                    <a:pt x="4078224" y="995171"/>
                  </a:lnTo>
                  <a:lnTo>
                    <a:pt x="4072923" y="1041260"/>
                  </a:lnTo>
                  <a:lnTo>
                    <a:pt x="4057838" y="1083404"/>
                  </a:lnTo>
                  <a:lnTo>
                    <a:pt x="4034196" y="1120455"/>
                  </a:lnTo>
                  <a:lnTo>
                    <a:pt x="4003223" y="1151268"/>
                  </a:lnTo>
                  <a:lnTo>
                    <a:pt x="3966145" y="1174697"/>
                  </a:lnTo>
                  <a:lnTo>
                    <a:pt x="3924188" y="1189595"/>
                  </a:lnTo>
                  <a:lnTo>
                    <a:pt x="3878580" y="1194816"/>
                  </a:lnTo>
                  <a:lnTo>
                    <a:pt x="198119" y="1194816"/>
                  </a:lnTo>
                  <a:lnTo>
                    <a:pt x="152595" y="1189595"/>
                  </a:lnTo>
                  <a:lnTo>
                    <a:pt x="110856" y="1174697"/>
                  </a:lnTo>
                  <a:lnTo>
                    <a:pt x="74076" y="1151268"/>
                  </a:lnTo>
                  <a:lnTo>
                    <a:pt x="43427" y="1120455"/>
                  </a:lnTo>
                  <a:lnTo>
                    <a:pt x="20083" y="1083404"/>
                  </a:lnTo>
                  <a:lnTo>
                    <a:pt x="5216" y="1041260"/>
                  </a:lnTo>
                  <a:lnTo>
                    <a:pt x="0" y="995171"/>
                  </a:lnTo>
                  <a:lnTo>
                    <a:pt x="0" y="199643"/>
                  </a:lnTo>
                  <a:close/>
                </a:path>
              </a:pathLst>
            </a:custGeom>
            <a:ln w="10668">
              <a:solidFill>
                <a:srgbClr val="162B50"/>
              </a:solidFill>
            </a:ln>
          </p:spPr>
          <p:txBody>
            <a:bodyPr wrap="square" lIns="0" tIns="0" rIns="0" bIns="0" rtlCol="0"/>
            <a:lstStyle/>
            <a:p>
              <a:endParaRPr sz="1588"/>
            </a:p>
          </p:txBody>
        </p:sp>
      </p:grpSp>
      <p:sp>
        <p:nvSpPr>
          <p:cNvPr id="32" name="object 32"/>
          <p:cNvSpPr txBox="1"/>
          <p:nvPr/>
        </p:nvSpPr>
        <p:spPr>
          <a:xfrm>
            <a:off x="6650965" y="4498939"/>
            <a:ext cx="3303494" cy="1008176"/>
          </a:xfrm>
          <a:prstGeom prst="rect">
            <a:avLst/>
          </a:prstGeom>
        </p:spPr>
        <p:txBody>
          <a:bodyPr vert="horz" wrap="square" lIns="0" tIns="15128" rIns="0" bIns="0" rtlCol="0">
            <a:spAutoFit/>
          </a:bodyPr>
          <a:lstStyle/>
          <a:p>
            <a:pPr algn="ctr">
              <a:spcBef>
                <a:spcPts val="119"/>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a:p>
            <a:pPr algn="ctr">
              <a:spcBef>
                <a:spcPts val="31"/>
              </a:spcBef>
            </a:pPr>
            <a:r>
              <a:rPr sz="1279" spc="-44" dirty="0">
                <a:solidFill>
                  <a:srgbClr val="FFFFFF"/>
                </a:solidFill>
                <a:latin typeface="Calibri"/>
                <a:cs typeface="Calibri"/>
              </a:rPr>
              <a:t>+</a:t>
            </a:r>
            <a:endParaRPr sz="1279">
              <a:latin typeface="Calibri"/>
              <a:cs typeface="Calibri"/>
            </a:endParaRPr>
          </a:p>
          <a:p>
            <a:pPr algn="ctr">
              <a:spcBef>
                <a:spcPts val="44"/>
              </a:spcBef>
            </a:pPr>
            <a:r>
              <a:rPr sz="1279" spc="-9" dirty="0">
                <a:solidFill>
                  <a:srgbClr val="FFFFFF"/>
                </a:solidFill>
                <a:latin typeface="Calibri"/>
                <a:cs typeface="Calibri"/>
              </a:rPr>
              <a:t>INTERVENTION/PROCEDURE</a:t>
            </a:r>
            <a:endParaRPr sz="1279">
              <a:latin typeface="Calibri"/>
              <a:cs typeface="Calibri"/>
            </a:endParaRPr>
          </a:p>
          <a:p>
            <a:pPr marL="11206" marR="4483" algn="ctr">
              <a:lnSpc>
                <a:spcPts val="1579"/>
              </a:lnSpc>
              <a:spcBef>
                <a:spcPts val="49"/>
              </a:spcBef>
            </a:pPr>
            <a:r>
              <a:rPr sz="1279" dirty="0">
                <a:solidFill>
                  <a:srgbClr val="FFFFFF"/>
                </a:solidFill>
                <a:latin typeface="Calibri"/>
                <a:cs typeface="Calibri"/>
              </a:rPr>
              <a:t>(aka</a:t>
            </a:r>
            <a:r>
              <a:rPr sz="1279" spc="4" dirty="0">
                <a:solidFill>
                  <a:srgbClr val="FFFFFF"/>
                </a:solidFill>
                <a:latin typeface="Calibri"/>
                <a:cs typeface="Calibri"/>
              </a:rPr>
              <a:t> </a:t>
            </a:r>
            <a:r>
              <a:rPr sz="1279" dirty="0">
                <a:solidFill>
                  <a:srgbClr val="FFFFFF"/>
                </a:solidFill>
                <a:latin typeface="Calibri"/>
                <a:cs typeface="Calibri"/>
              </a:rPr>
              <a:t>catheter</a:t>
            </a:r>
            <a:r>
              <a:rPr sz="1279" spc="18" dirty="0">
                <a:solidFill>
                  <a:srgbClr val="FFFFFF"/>
                </a:solidFill>
                <a:latin typeface="Calibri"/>
                <a:cs typeface="Calibri"/>
              </a:rPr>
              <a:t> </a:t>
            </a:r>
            <a:r>
              <a:rPr sz="1279" dirty="0">
                <a:solidFill>
                  <a:srgbClr val="FFFFFF"/>
                </a:solidFill>
                <a:latin typeface="Calibri"/>
                <a:cs typeface="Calibri"/>
              </a:rPr>
              <a:t>directed</a:t>
            </a:r>
            <a:r>
              <a:rPr sz="1279" spc="22" dirty="0">
                <a:solidFill>
                  <a:srgbClr val="FFFFFF"/>
                </a:solidFill>
                <a:latin typeface="Calibri"/>
                <a:cs typeface="Calibri"/>
              </a:rPr>
              <a:t> </a:t>
            </a:r>
            <a:r>
              <a:rPr sz="1279" dirty="0">
                <a:solidFill>
                  <a:srgbClr val="FFFFFF"/>
                </a:solidFill>
                <a:latin typeface="Calibri"/>
                <a:cs typeface="Calibri"/>
              </a:rPr>
              <a:t>therapy,</a:t>
            </a:r>
            <a:r>
              <a:rPr sz="1279" spc="31" dirty="0">
                <a:solidFill>
                  <a:srgbClr val="FFFFFF"/>
                </a:solidFill>
                <a:latin typeface="Calibri"/>
                <a:cs typeface="Calibri"/>
              </a:rPr>
              <a:t> </a:t>
            </a:r>
            <a:r>
              <a:rPr sz="1279" dirty="0">
                <a:solidFill>
                  <a:srgbClr val="FFFFFF"/>
                </a:solidFill>
                <a:latin typeface="Calibri"/>
                <a:cs typeface="Calibri"/>
              </a:rPr>
              <a:t>catheter</a:t>
            </a:r>
            <a:r>
              <a:rPr sz="1279" spc="-9" dirty="0">
                <a:solidFill>
                  <a:srgbClr val="FFFFFF"/>
                </a:solidFill>
                <a:latin typeface="Calibri"/>
                <a:cs typeface="Calibri"/>
              </a:rPr>
              <a:t> directed </a:t>
            </a:r>
            <a:r>
              <a:rPr sz="1279" dirty="0">
                <a:solidFill>
                  <a:srgbClr val="FFFFFF"/>
                </a:solidFill>
                <a:latin typeface="Calibri"/>
                <a:cs typeface="Calibri"/>
              </a:rPr>
              <a:t>thrombolysis,</a:t>
            </a:r>
            <a:r>
              <a:rPr sz="1279" spc="75" dirty="0">
                <a:solidFill>
                  <a:srgbClr val="FFFFFF"/>
                </a:solidFill>
                <a:latin typeface="Calibri"/>
                <a:cs typeface="Calibri"/>
              </a:rPr>
              <a:t> </a:t>
            </a:r>
            <a:r>
              <a:rPr sz="1279" spc="-9" dirty="0">
                <a:solidFill>
                  <a:srgbClr val="FFFFFF"/>
                </a:solidFill>
                <a:latin typeface="Calibri"/>
                <a:cs typeface="Calibri"/>
              </a:rPr>
              <a:t>thrombectomy)</a:t>
            </a:r>
            <a:endParaRPr sz="1279">
              <a:latin typeface="Calibri"/>
              <a:cs typeface="Calibri"/>
            </a:endParaRPr>
          </a:p>
        </p:txBody>
      </p:sp>
      <p:grpSp>
        <p:nvGrpSpPr>
          <p:cNvPr id="33" name="object 33"/>
          <p:cNvGrpSpPr/>
          <p:nvPr/>
        </p:nvGrpSpPr>
        <p:grpSpPr>
          <a:xfrm>
            <a:off x="1969769" y="2356597"/>
            <a:ext cx="1390650" cy="314885"/>
            <a:chOff x="352805" y="2670810"/>
            <a:chExt cx="1576070" cy="356870"/>
          </a:xfrm>
        </p:grpSpPr>
        <p:sp>
          <p:nvSpPr>
            <p:cNvPr id="34" name="object 34"/>
            <p:cNvSpPr/>
            <p:nvPr/>
          </p:nvSpPr>
          <p:spPr>
            <a:xfrm>
              <a:off x="358139" y="2676144"/>
              <a:ext cx="1565275" cy="346075"/>
            </a:xfrm>
            <a:custGeom>
              <a:avLst/>
              <a:gdLst/>
              <a:ahLst/>
              <a:cxnLst/>
              <a:rect l="l" t="t" r="r" b="b"/>
              <a:pathLst>
                <a:path w="1565275" h="346075">
                  <a:moveTo>
                    <a:pt x="1508759" y="345948"/>
                  </a:moveTo>
                  <a:lnTo>
                    <a:pt x="57912" y="345948"/>
                  </a:lnTo>
                  <a:lnTo>
                    <a:pt x="35361" y="341399"/>
                  </a:lnTo>
                  <a:lnTo>
                    <a:pt x="16954" y="328993"/>
                  </a:lnTo>
                  <a:lnTo>
                    <a:pt x="4548" y="310586"/>
                  </a:lnTo>
                  <a:lnTo>
                    <a:pt x="0" y="288036"/>
                  </a:lnTo>
                  <a:lnTo>
                    <a:pt x="0" y="57912"/>
                  </a:lnTo>
                  <a:lnTo>
                    <a:pt x="4548" y="35361"/>
                  </a:lnTo>
                  <a:lnTo>
                    <a:pt x="16954" y="16954"/>
                  </a:lnTo>
                  <a:lnTo>
                    <a:pt x="35361" y="4548"/>
                  </a:lnTo>
                  <a:lnTo>
                    <a:pt x="57912" y="0"/>
                  </a:lnTo>
                  <a:lnTo>
                    <a:pt x="1508759" y="0"/>
                  </a:lnTo>
                  <a:lnTo>
                    <a:pt x="1531072" y="4548"/>
                  </a:lnTo>
                  <a:lnTo>
                    <a:pt x="1548955" y="16954"/>
                  </a:lnTo>
                  <a:lnTo>
                    <a:pt x="1560837" y="35361"/>
                  </a:lnTo>
                  <a:lnTo>
                    <a:pt x="1565148" y="57912"/>
                  </a:lnTo>
                  <a:lnTo>
                    <a:pt x="1565148" y="288036"/>
                  </a:lnTo>
                  <a:lnTo>
                    <a:pt x="1560837" y="310586"/>
                  </a:lnTo>
                  <a:lnTo>
                    <a:pt x="1548955" y="328993"/>
                  </a:lnTo>
                  <a:lnTo>
                    <a:pt x="1531072" y="341399"/>
                  </a:lnTo>
                  <a:lnTo>
                    <a:pt x="1508759" y="345948"/>
                  </a:lnTo>
                  <a:close/>
                </a:path>
              </a:pathLst>
            </a:custGeom>
            <a:solidFill>
              <a:srgbClr val="4472C3"/>
            </a:solidFill>
          </p:spPr>
          <p:txBody>
            <a:bodyPr wrap="square" lIns="0" tIns="0" rIns="0" bIns="0" rtlCol="0"/>
            <a:lstStyle/>
            <a:p>
              <a:endParaRPr sz="1588"/>
            </a:p>
          </p:txBody>
        </p:sp>
        <p:sp>
          <p:nvSpPr>
            <p:cNvPr id="35" name="object 35"/>
            <p:cNvSpPr/>
            <p:nvPr/>
          </p:nvSpPr>
          <p:spPr>
            <a:xfrm>
              <a:off x="358139" y="2676144"/>
              <a:ext cx="1565275" cy="346075"/>
            </a:xfrm>
            <a:custGeom>
              <a:avLst/>
              <a:gdLst/>
              <a:ahLst/>
              <a:cxnLst/>
              <a:rect l="l" t="t" r="r" b="b"/>
              <a:pathLst>
                <a:path w="1565275" h="346075">
                  <a:moveTo>
                    <a:pt x="0" y="57912"/>
                  </a:moveTo>
                  <a:lnTo>
                    <a:pt x="4548" y="35361"/>
                  </a:lnTo>
                  <a:lnTo>
                    <a:pt x="16954" y="16954"/>
                  </a:lnTo>
                  <a:lnTo>
                    <a:pt x="35361" y="4548"/>
                  </a:lnTo>
                  <a:lnTo>
                    <a:pt x="57912" y="0"/>
                  </a:lnTo>
                  <a:lnTo>
                    <a:pt x="1508759" y="0"/>
                  </a:lnTo>
                  <a:lnTo>
                    <a:pt x="1531072" y="4548"/>
                  </a:lnTo>
                  <a:lnTo>
                    <a:pt x="1548955" y="16954"/>
                  </a:lnTo>
                  <a:lnTo>
                    <a:pt x="1560837" y="35361"/>
                  </a:lnTo>
                  <a:lnTo>
                    <a:pt x="1565148" y="57912"/>
                  </a:lnTo>
                  <a:lnTo>
                    <a:pt x="1565148" y="288036"/>
                  </a:lnTo>
                  <a:lnTo>
                    <a:pt x="1560837" y="310586"/>
                  </a:lnTo>
                  <a:lnTo>
                    <a:pt x="1548955" y="328993"/>
                  </a:lnTo>
                  <a:lnTo>
                    <a:pt x="1531072" y="341399"/>
                  </a:lnTo>
                  <a:lnTo>
                    <a:pt x="1508759" y="345948"/>
                  </a:lnTo>
                  <a:lnTo>
                    <a:pt x="57912" y="345948"/>
                  </a:lnTo>
                  <a:lnTo>
                    <a:pt x="35361" y="341399"/>
                  </a:lnTo>
                  <a:lnTo>
                    <a:pt x="16954" y="328993"/>
                  </a:lnTo>
                  <a:lnTo>
                    <a:pt x="4548" y="310586"/>
                  </a:lnTo>
                  <a:lnTo>
                    <a:pt x="0" y="288036"/>
                  </a:lnTo>
                  <a:lnTo>
                    <a:pt x="0" y="57912"/>
                  </a:lnTo>
                  <a:close/>
                </a:path>
              </a:pathLst>
            </a:custGeom>
            <a:ln w="10668">
              <a:solidFill>
                <a:srgbClr val="162B50"/>
              </a:solidFill>
            </a:ln>
          </p:spPr>
          <p:txBody>
            <a:bodyPr wrap="square" lIns="0" tIns="0" rIns="0" bIns="0" rtlCol="0"/>
            <a:lstStyle/>
            <a:p>
              <a:endParaRPr sz="1588"/>
            </a:p>
          </p:txBody>
        </p:sp>
      </p:grpSp>
      <p:sp>
        <p:nvSpPr>
          <p:cNvPr id="36" name="object 36"/>
          <p:cNvSpPr txBox="1"/>
          <p:nvPr/>
        </p:nvSpPr>
        <p:spPr>
          <a:xfrm>
            <a:off x="2156940" y="2390459"/>
            <a:ext cx="1013572"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Blood</a:t>
            </a:r>
            <a:r>
              <a:rPr sz="1279" spc="49"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p:txBody>
      </p:sp>
      <p:grpSp>
        <p:nvGrpSpPr>
          <p:cNvPr id="37" name="object 37"/>
          <p:cNvGrpSpPr/>
          <p:nvPr/>
        </p:nvGrpSpPr>
        <p:grpSpPr>
          <a:xfrm>
            <a:off x="9368341" y="1910154"/>
            <a:ext cx="308162" cy="434787"/>
            <a:chOff x="8737853" y="2164841"/>
            <a:chExt cx="349250" cy="492759"/>
          </a:xfrm>
        </p:grpSpPr>
        <p:sp>
          <p:nvSpPr>
            <p:cNvPr id="38" name="object 38"/>
            <p:cNvSpPr/>
            <p:nvPr/>
          </p:nvSpPr>
          <p:spPr>
            <a:xfrm>
              <a:off x="8743187" y="2170175"/>
              <a:ext cx="338455" cy="481965"/>
            </a:xfrm>
            <a:custGeom>
              <a:avLst/>
              <a:gdLst/>
              <a:ahLst/>
              <a:cxnLst/>
              <a:rect l="l" t="t" r="r" b="b"/>
              <a:pathLst>
                <a:path w="338454" h="481964">
                  <a:moveTo>
                    <a:pt x="169164" y="481583"/>
                  </a:moveTo>
                  <a:lnTo>
                    <a:pt x="0" y="312420"/>
                  </a:lnTo>
                  <a:lnTo>
                    <a:pt x="85344" y="312420"/>
                  </a:lnTo>
                  <a:lnTo>
                    <a:pt x="85344" y="0"/>
                  </a:lnTo>
                  <a:lnTo>
                    <a:pt x="252983" y="0"/>
                  </a:lnTo>
                  <a:lnTo>
                    <a:pt x="252983" y="312420"/>
                  </a:lnTo>
                  <a:lnTo>
                    <a:pt x="338328" y="312420"/>
                  </a:lnTo>
                  <a:lnTo>
                    <a:pt x="169164" y="481583"/>
                  </a:lnTo>
                  <a:close/>
                </a:path>
              </a:pathLst>
            </a:custGeom>
            <a:solidFill>
              <a:srgbClr val="4472C3"/>
            </a:solidFill>
          </p:spPr>
          <p:txBody>
            <a:bodyPr wrap="square" lIns="0" tIns="0" rIns="0" bIns="0" rtlCol="0"/>
            <a:lstStyle/>
            <a:p>
              <a:endParaRPr sz="1588"/>
            </a:p>
          </p:txBody>
        </p:sp>
        <p:sp>
          <p:nvSpPr>
            <p:cNvPr id="39" name="object 39"/>
            <p:cNvSpPr/>
            <p:nvPr/>
          </p:nvSpPr>
          <p:spPr>
            <a:xfrm>
              <a:off x="8743187" y="2170175"/>
              <a:ext cx="338455" cy="481965"/>
            </a:xfrm>
            <a:custGeom>
              <a:avLst/>
              <a:gdLst/>
              <a:ahLst/>
              <a:cxnLst/>
              <a:rect l="l" t="t" r="r" b="b"/>
              <a:pathLst>
                <a:path w="338454" h="481964">
                  <a:moveTo>
                    <a:pt x="0" y="312420"/>
                  </a:moveTo>
                  <a:lnTo>
                    <a:pt x="85344" y="312420"/>
                  </a:lnTo>
                  <a:lnTo>
                    <a:pt x="85344" y="0"/>
                  </a:lnTo>
                  <a:lnTo>
                    <a:pt x="252983" y="0"/>
                  </a:lnTo>
                  <a:lnTo>
                    <a:pt x="252983" y="312420"/>
                  </a:lnTo>
                  <a:lnTo>
                    <a:pt x="338328" y="312420"/>
                  </a:lnTo>
                  <a:lnTo>
                    <a:pt x="169164" y="481583"/>
                  </a:lnTo>
                  <a:lnTo>
                    <a:pt x="0" y="312420"/>
                  </a:lnTo>
                  <a:close/>
                </a:path>
              </a:pathLst>
            </a:custGeom>
            <a:ln w="10668">
              <a:solidFill>
                <a:srgbClr val="162B50"/>
              </a:solidFill>
            </a:ln>
          </p:spPr>
          <p:txBody>
            <a:bodyPr wrap="square" lIns="0" tIns="0" rIns="0" bIns="0" rtlCol="0"/>
            <a:lstStyle/>
            <a:p>
              <a:endParaRPr sz="1588"/>
            </a:p>
          </p:txBody>
        </p:sp>
      </p:grpSp>
      <p:grpSp>
        <p:nvGrpSpPr>
          <p:cNvPr id="40" name="object 40"/>
          <p:cNvGrpSpPr/>
          <p:nvPr/>
        </p:nvGrpSpPr>
        <p:grpSpPr>
          <a:xfrm>
            <a:off x="8620685" y="2449382"/>
            <a:ext cx="1769968" cy="761440"/>
            <a:chOff x="7890509" y="2775966"/>
            <a:chExt cx="2005964" cy="862965"/>
          </a:xfrm>
        </p:grpSpPr>
        <p:sp>
          <p:nvSpPr>
            <p:cNvPr id="41" name="object 41"/>
            <p:cNvSpPr/>
            <p:nvPr/>
          </p:nvSpPr>
          <p:spPr>
            <a:xfrm>
              <a:off x="7895843" y="2781300"/>
              <a:ext cx="1995170" cy="852169"/>
            </a:xfrm>
            <a:custGeom>
              <a:avLst/>
              <a:gdLst/>
              <a:ahLst/>
              <a:cxnLst/>
              <a:rect l="l" t="t" r="r" b="b"/>
              <a:pathLst>
                <a:path w="1995170" h="852170">
                  <a:moveTo>
                    <a:pt x="1853183" y="851915"/>
                  </a:moveTo>
                  <a:lnTo>
                    <a:pt x="141732" y="851915"/>
                  </a:lnTo>
                  <a:lnTo>
                    <a:pt x="97145" y="844637"/>
                  </a:lnTo>
                  <a:lnTo>
                    <a:pt x="58265" y="824410"/>
                  </a:lnTo>
                  <a:lnTo>
                    <a:pt x="27505" y="793650"/>
                  </a:lnTo>
                  <a:lnTo>
                    <a:pt x="7278" y="754770"/>
                  </a:lnTo>
                  <a:lnTo>
                    <a:pt x="0" y="710184"/>
                  </a:lnTo>
                  <a:lnTo>
                    <a:pt x="0" y="141732"/>
                  </a:lnTo>
                  <a:lnTo>
                    <a:pt x="7278" y="96560"/>
                  </a:lnTo>
                  <a:lnTo>
                    <a:pt x="27505" y="57607"/>
                  </a:lnTo>
                  <a:lnTo>
                    <a:pt x="58265" y="27066"/>
                  </a:lnTo>
                  <a:lnTo>
                    <a:pt x="97145" y="7132"/>
                  </a:lnTo>
                  <a:lnTo>
                    <a:pt x="141732" y="0"/>
                  </a:lnTo>
                  <a:lnTo>
                    <a:pt x="1853183" y="0"/>
                  </a:lnTo>
                  <a:lnTo>
                    <a:pt x="1897770" y="7132"/>
                  </a:lnTo>
                  <a:lnTo>
                    <a:pt x="1936650" y="27066"/>
                  </a:lnTo>
                  <a:lnTo>
                    <a:pt x="1967410" y="57607"/>
                  </a:lnTo>
                  <a:lnTo>
                    <a:pt x="1987637" y="96560"/>
                  </a:lnTo>
                  <a:lnTo>
                    <a:pt x="1994916" y="141732"/>
                  </a:lnTo>
                  <a:lnTo>
                    <a:pt x="1994916" y="710184"/>
                  </a:lnTo>
                  <a:lnTo>
                    <a:pt x="1987637" y="754770"/>
                  </a:lnTo>
                  <a:lnTo>
                    <a:pt x="1967410" y="793650"/>
                  </a:lnTo>
                  <a:lnTo>
                    <a:pt x="1936650" y="824410"/>
                  </a:lnTo>
                  <a:lnTo>
                    <a:pt x="1897770" y="844637"/>
                  </a:lnTo>
                  <a:lnTo>
                    <a:pt x="1853183" y="851915"/>
                  </a:lnTo>
                  <a:close/>
                </a:path>
              </a:pathLst>
            </a:custGeom>
            <a:solidFill>
              <a:srgbClr val="4472C3"/>
            </a:solidFill>
          </p:spPr>
          <p:txBody>
            <a:bodyPr wrap="square" lIns="0" tIns="0" rIns="0" bIns="0" rtlCol="0"/>
            <a:lstStyle/>
            <a:p>
              <a:endParaRPr sz="1588"/>
            </a:p>
          </p:txBody>
        </p:sp>
        <p:sp>
          <p:nvSpPr>
            <p:cNvPr id="42" name="object 42"/>
            <p:cNvSpPr/>
            <p:nvPr/>
          </p:nvSpPr>
          <p:spPr>
            <a:xfrm>
              <a:off x="7895843" y="2781300"/>
              <a:ext cx="1995170" cy="852169"/>
            </a:xfrm>
            <a:custGeom>
              <a:avLst/>
              <a:gdLst/>
              <a:ahLst/>
              <a:cxnLst/>
              <a:rect l="l" t="t" r="r" b="b"/>
              <a:pathLst>
                <a:path w="1995170" h="852170">
                  <a:moveTo>
                    <a:pt x="0" y="141732"/>
                  </a:moveTo>
                  <a:lnTo>
                    <a:pt x="7278" y="96560"/>
                  </a:lnTo>
                  <a:lnTo>
                    <a:pt x="27505" y="57607"/>
                  </a:lnTo>
                  <a:lnTo>
                    <a:pt x="58265" y="27066"/>
                  </a:lnTo>
                  <a:lnTo>
                    <a:pt x="97145" y="7132"/>
                  </a:lnTo>
                  <a:lnTo>
                    <a:pt x="141732" y="0"/>
                  </a:lnTo>
                  <a:lnTo>
                    <a:pt x="1853183" y="0"/>
                  </a:lnTo>
                  <a:lnTo>
                    <a:pt x="1897770" y="7132"/>
                  </a:lnTo>
                  <a:lnTo>
                    <a:pt x="1936650" y="27066"/>
                  </a:lnTo>
                  <a:lnTo>
                    <a:pt x="1967410" y="57607"/>
                  </a:lnTo>
                  <a:lnTo>
                    <a:pt x="1987637" y="96560"/>
                  </a:lnTo>
                  <a:lnTo>
                    <a:pt x="1994916" y="141732"/>
                  </a:lnTo>
                  <a:lnTo>
                    <a:pt x="1994916" y="710184"/>
                  </a:lnTo>
                  <a:lnTo>
                    <a:pt x="1987637" y="754770"/>
                  </a:lnTo>
                  <a:lnTo>
                    <a:pt x="1967410" y="793650"/>
                  </a:lnTo>
                  <a:lnTo>
                    <a:pt x="1936650" y="824410"/>
                  </a:lnTo>
                  <a:lnTo>
                    <a:pt x="1897770" y="844637"/>
                  </a:lnTo>
                  <a:lnTo>
                    <a:pt x="1853183" y="851915"/>
                  </a:lnTo>
                  <a:lnTo>
                    <a:pt x="141732" y="851915"/>
                  </a:lnTo>
                  <a:lnTo>
                    <a:pt x="97145" y="844637"/>
                  </a:lnTo>
                  <a:lnTo>
                    <a:pt x="58265" y="824410"/>
                  </a:lnTo>
                  <a:lnTo>
                    <a:pt x="27505" y="793650"/>
                  </a:lnTo>
                  <a:lnTo>
                    <a:pt x="7278" y="754770"/>
                  </a:lnTo>
                  <a:lnTo>
                    <a:pt x="0" y="710184"/>
                  </a:lnTo>
                  <a:lnTo>
                    <a:pt x="0" y="141732"/>
                  </a:lnTo>
                  <a:close/>
                </a:path>
              </a:pathLst>
            </a:custGeom>
            <a:ln w="10668">
              <a:solidFill>
                <a:srgbClr val="162B50"/>
              </a:solidFill>
            </a:ln>
          </p:spPr>
          <p:txBody>
            <a:bodyPr wrap="square" lIns="0" tIns="0" rIns="0" bIns="0" rtlCol="0"/>
            <a:lstStyle/>
            <a:p>
              <a:endParaRPr sz="1588"/>
            </a:p>
          </p:txBody>
        </p:sp>
      </p:grpSp>
      <p:sp>
        <p:nvSpPr>
          <p:cNvPr id="43" name="object 43"/>
          <p:cNvSpPr txBox="1"/>
          <p:nvPr/>
        </p:nvSpPr>
        <p:spPr>
          <a:xfrm>
            <a:off x="8841452" y="2507457"/>
            <a:ext cx="1329018" cy="606169"/>
          </a:xfrm>
          <a:prstGeom prst="rect">
            <a:avLst/>
          </a:prstGeom>
        </p:spPr>
        <p:txBody>
          <a:bodyPr vert="horz" wrap="square" lIns="0" tIns="10646" rIns="0" bIns="0" rtlCol="0">
            <a:spAutoFit/>
          </a:bodyPr>
          <a:lstStyle/>
          <a:p>
            <a:pPr marL="11206" marR="4483" indent="-1681" algn="ctr">
              <a:lnSpc>
                <a:spcPct val="102400"/>
              </a:lnSpc>
              <a:spcBef>
                <a:spcPts val="84"/>
              </a:spcBef>
            </a:pPr>
            <a:r>
              <a:rPr sz="1279" dirty="0">
                <a:solidFill>
                  <a:srgbClr val="FFFFFF"/>
                </a:solidFill>
                <a:latin typeface="Calibri"/>
                <a:cs typeface="Calibri"/>
              </a:rPr>
              <a:t>Clot</a:t>
            </a:r>
            <a:r>
              <a:rPr sz="1279" spc="35" dirty="0">
                <a:solidFill>
                  <a:srgbClr val="FFFFFF"/>
                </a:solidFill>
                <a:latin typeface="Calibri"/>
                <a:cs typeface="Calibri"/>
              </a:rPr>
              <a:t> </a:t>
            </a:r>
            <a:r>
              <a:rPr sz="1279" spc="-9" dirty="0">
                <a:solidFill>
                  <a:srgbClr val="FFFFFF"/>
                </a:solidFill>
                <a:latin typeface="Calibri"/>
                <a:cs typeface="Calibri"/>
              </a:rPr>
              <a:t>dissolving </a:t>
            </a:r>
            <a:r>
              <a:rPr sz="1279" dirty="0">
                <a:solidFill>
                  <a:srgbClr val="FFFFFF"/>
                </a:solidFill>
                <a:latin typeface="Calibri"/>
                <a:cs typeface="Calibri"/>
              </a:rPr>
              <a:t>medication</a:t>
            </a:r>
            <a:r>
              <a:rPr sz="1279" spc="49" dirty="0">
                <a:solidFill>
                  <a:srgbClr val="FFFFFF"/>
                </a:solidFill>
                <a:latin typeface="Calibri"/>
                <a:cs typeface="Calibri"/>
              </a:rPr>
              <a:t> </a:t>
            </a:r>
            <a:r>
              <a:rPr sz="1279" dirty="0">
                <a:solidFill>
                  <a:srgbClr val="FFFFFF"/>
                </a:solidFill>
                <a:latin typeface="Calibri"/>
                <a:cs typeface="Calibri"/>
              </a:rPr>
              <a:t>+</a:t>
            </a:r>
            <a:r>
              <a:rPr sz="1279" spc="49" dirty="0">
                <a:solidFill>
                  <a:srgbClr val="FFFFFF"/>
                </a:solidFill>
                <a:latin typeface="Calibri"/>
                <a:cs typeface="Calibri"/>
              </a:rPr>
              <a:t> </a:t>
            </a:r>
            <a:r>
              <a:rPr sz="1279" spc="-18" dirty="0">
                <a:solidFill>
                  <a:srgbClr val="FFFFFF"/>
                </a:solidFill>
                <a:latin typeface="Calibri"/>
                <a:cs typeface="Calibri"/>
              </a:rPr>
              <a:t>blood </a:t>
            </a:r>
            <a:r>
              <a:rPr sz="1279" spc="-9" dirty="0">
                <a:solidFill>
                  <a:srgbClr val="FFFFFF"/>
                </a:solidFill>
                <a:latin typeface="Calibri"/>
                <a:cs typeface="Calibri"/>
              </a:rPr>
              <a:t>thinners</a:t>
            </a:r>
            <a:endParaRPr sz="1279">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5079" y="1475817"/>
            <a:ext cx="7217709" cy="1395325"/>
          </a:xfrm>
          <a:prstGeom prst="rect">
            <a:avLst/>
          </a:prstGeom>
        </p:spPr>
        <p:txBody>
          <a:bodyPr vert="horz" wrap="square" lIns="0" tIns="59951" rIns="0" bIns="0" rtlCol="0" anchor="ctr">
            <a:spAutoFit/>
          </a:bodyPr>
          <a:lstStyle/>
          <a:p>
            <a:pPr marL="11206" marR="4483">
              <a:lnSpc>
                <a:spcPct val="90700"/>
              </a:lnSpc>
              <a:spcBef>
                <a:spcPts val="472"/>
              </a:spcBef>
            </a:pPr>
            <a:r>
              <a:rPr dirty="0"/>
              <a:t>So</a:t>
            </a:r>
            <a:r>
              <a:rPr spc="-62" dirty="0"/>
              <a:t> </a:t>
            </a:r>
            <a:r>
              <a:rPr dirty="0"/>
              <a:t>we</a:t>
            </a:r>
            <a:r>
              <a:rPr spc="-71" dirty="0"/>
              <a:t> </a:t>
            </a:r>
            <a:r>
              <a:rPr dirty="0"/>
              <a:t>have</a:t>
            </a:r>
            <a:r>
              <a:rPr spc="-66" dirty="0"/>
              <a:t> </a:t>
            </a:r>
            <a:r>
              <a:rPr dirty="0"/>
              <a:t>an</a:t>
            </a:r>
            <a:r>
              <a:rPr spc="-57" dirty="0"/>
              <a:t> </a:t>
            </a:r>
            <a:r>
              <a:rPr spc="-9" dirty="0"/>
              <a:t>intermediate</a:t>
            </a:r>
            <a:r>
              <a:rPr spc="-66" dirty="0"/>
              <a:t> </a:t>
            </a:r>
            <a:r>
              <a:rPr dirty="0"/>
              <a:t>high</a:t>
            </a:r>
            <a:r>
              <a:rPr spc="-57" dirty="0"/>
              <a:t> </a:t>
            </a:r>
            <a:r>
              <a:rPr dirty="0"/>
              <a:t>risk</a:t>
            </a:r>
            <a:r>
              <a:rPr spc="-62" dirty="0"/>
              <a:t> </a:t>
            </a:r>
            <a:r>
              <a:rPr dirty="0"/>
              <a:t>PE</a:t>
            </a:r>
            <a:r>
              <a:rPr spc="-79" dirty="0"/>
              <a:t> </a:t>
            </a:r>
            <a:r>
              <a:rPr spc="-22" dirty="0"/>
              <a:t>and </a:t>
            </a:r>
            <a:r>
              <a:rPr spc="-18" dirty="0"/>
              <a:t>we’ve</a:t>
            </a:r>
            <a:r>
              <a:rPr spc="-75" dirty="0"/>
              <a:t> </a:t>
            </a:r>
            <a:r>
              <a:rPr dirty="0"/>
              <a:t>decided</a:t>
            </a:r>
            <a:r>
              <a:rPr spc="-66" dirty="0"/>
              <a:t> </a:t>
            </a:r>
            <a:r>
              <a:rPr dirty="0"/>
              <a:t>to</a:t>
            </a:r>
            <a:r>
              <a:rPr spc="-66" dirty="0"/>
              <a:t> </a:t>
            </a:r>
            <a:r>
              <a:rPr spc="-9" dirty="0"/>
              <a:t>intervene….</a:t>
            </a:r>
            <a:r>
              <a:rPr spc="-75" dirty="0"/>
              <a:t> </a:t>
            </a:r>
            <a:r>
              <a:rPr dirty="0"/>
              <a:t>What</a:t>
            </a:r>
            <a:r>
              <a:rPr spc="-88" dirty="0"/>
              <a:t> </a:t>
            </a:r>
            <a:r>
              <a:rPr dirty="0"/>
              <a:t>are</a:t>
            </a:r>
            <a:r>
              <a:rPr spc="-75" dirty="0"/>
              <a:t> </a:t>
            </a:r>
            <a:r>
              <a:rPr spc="-22" dirty="0"/>
              <a:t>our </a:t>
            </a:r>
            <a:r>
              <a:rPr spc="-9" dirty="0"/>
              <a:t>options???</a:t>
            </a:r>
          </a:p>
        </p:txBody>
      </p:sp>
      <p:pic>
        <p:nvPicPr>
          <p:cNvPr id="3" name="object 3"/>
          <p:cNvPicPr/>
          <p:nvPr/>
        </p:nvPicPr>
        <p:blipFill>
          <a:blip r:embed="rId2" cstate="print"/>
          <a:stretch>
            <a:fillRect/>
          </a:stretch>
        </p:blipFill>
        <p:spPr>
          <a:xfrm>
            <a:off x="4751295" y="2642348"/>
            <a:ext cx="4667473" cy="29892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5079" y="728441"/>
            <a:ext cx="4621306" cy="1369493"/>
          </a:xfrm>
          <a:prstGeom prst="rect">
            <a:avLst/>
          </a:prstGeom>
        </p:spPr>
        <p:txBody>
          <a:bodyPr vert="horz" wrap="square" lIns="0" tIns="15128" rIns="0" bIns="0" rtlCol="0" anchor="ctr">
            <a:spAutoFit/>
          </a:bodyPr>
          <a:lstStyle/>
          <a:p>
            <a:pPr marL="11206">
              <a:lnSpc>
                <a:spcPct val="100000"/>
              </a:lnSpc>
              <a:spcBef>
                <a:spcPts val="119"/>
              </a:spcBef>
            </a:pPr>
            <a:r>
              <a:rPr dirty="0"/>
              <a:t>Pharmacologic</a:t>
            </a:r>
            <a:r>
              <a:rPr spc="-172" dirty="0"/>
              <a:t> </a:t>
            </a:r>
            <a:r>
              <a:rPr spc="-9" dirty="0"/>
              <a:t>thrombolysis</a:t>
            </a:r>
          </a:p>
        </p:txBody>
      </p:sp>
      <p:sp>
        <p:nvSpPr>
          <p:cNvPr id="3" name="object 3"/>
          <p:cNvSpPr txBox="1"/>
          <p:nvPr/>
        </p:nvSpPr>
        <p:spPr>
          <a:xfrm>
            <a:off x="2380100" y="2067674"/>
            <a:ext cx="2076450" cy="325405"/>
          </a:xfrm>
          <a:prstGeom prst="rect">
            <a:avLst/>
          </a:prstGeom>
        </p:spPr>
        <p:txBody>
          <a:bodyPr vert="horz" wrap="square" lIns="0" tIns="12886" rIns="0" bIns="0" rtlCol="0">
            <a:spAutoFit/>
          </a:bodyPr>
          <a:lstStyle/>
          <a:p>
            <a:pPr marL="177062" indent="-165856">
              <a:spcBef>
                <a:spcPts val="101"/>
              </a:spcBef>
              <a:buFont typeface="Arial"/>
              <a:buChar char="•"/>
              <a:tabLst>
                <a:tab pos="177062" algn="l"/>
              </a:tabLst>
            </a:pPr>
            <a:r>
              <a:rPr sz="2030" dirty="0">
                <a:latin typeface="Calibri"/>
                <a:cs typeface="Calibri"/>
              </a:rPr>
              <a:t>Infusion</a:t>
            </a:r>
            <a:r>
              <a:rPr sz="2030" spc="-35" dirty="0">
                <a:latin typeface="Calibri"/>
                <a:cs typeface="Calibri"/>
              </a:rPr>
              <a:t> </a:t>
            </a:r>
            <a:r>
              <a:rPr sz="2030" spc="-9" dirty="0">
                <a:latin typeface="Calibri"/>
                <a:cs typeface="Calibri"/>
              </a:rPr>
              <a:t>catheters</a:t>
            </a:r>
            <a:endParaRPr sz="2030">
              <a:latin typeface="Calibri"/>
              <a:cs typeface="Calibri"/>
            </a:endParaRPr>
          </a:p>
        </p:txBody>
      </p:sp>
      <p:grpSp>
        <p:nvGrpSpPr>
          <p:cNvPr id="4" name="object 4"/>
          <p:cNvGrpSpPr/>
          <p:nvPr/>
        </p:nvGrpSpPr>
        <p:grpSpPr>
          <a:xfrm>
            <a:off x="7474323" y="2494429"/>
            <a:ext cx="2795868" cy="3364566"/>
            <a:chOff x="6591300" y="2827019"/>
            <a:chExt cx="3168650" cy="3813175"/>
          </a:xfrm>
        </p:grpSpPr>
        <p:pic>
          <p:nvPicPr>
            <p:cNvPr id="5" name="object 5"/>
            <p:cNvPicPr/>
            <p:nvPr/>
          </p:nvPicPr>
          <p:blipFill>
            <a:blip r:embed="rId2" cstate="print"/>
            <a:stretch>
              <a:fillRect/>
            </a:stretch>
          </p:blipFill>
          <p:spPr>
            <a:xfrm>
              <a:off x="6591300" y="2827019"/>
              <a:ext cx="2714243" cy="3509771"/>
            </a:xfrm>
            <a:prstGeom prst="rect">
              <a:avLst/>
            </a:prstGeom>
          </p:spPr>
        </p:pic>
        <p:pic>
          <p:nvPicPr>
            <p:cNvPr id="6" name="object 6"/>
            <p:cNvPicPr/>
            <p:nvPr/>
          </p:nvPicPr>
          <p:blipFill>
            <a:blip r:embed="rId3" cstate="print"/>
            <a:stretch>
              <a:fillRect/>
            </a:stretch>
          </p:blipFill>
          <p:spPr>
            <a:xfrm>
              <a:off x="6975348" y="3145535"/>
              <a:ext cx="979931" cy="406908"/>
            </a:xfrm>
            <a:prstGeom prst="rect">
              <a:avLst/>
            </a:prstGeom>
          </p:spPr>
        </p:pic>
        <p:pic>
          <p:nvPicPr>
            <p:cNvPr id="7" name="object 7"/>
            <p:cNvPicPr/>
            <p:nvPr/>
          </p:nvPicPr>
          <p:blipFill>
            <a:blip r:embed="rId4" cstate="print"/>
            <a:stretch>
              <a:fillRect/>
            </a:stretch>
          </p:blipFill>
          <p:spPr>
            <a:xfrm>
              <a:off x="8214360" y="5855207"/>
              <a:ext cx="1545335" cy="784860"/>
            </a:xfrm>
            <a:prstGeom prst="rect">
              <a:avLst/>
            </a:prstGeom>
          </p:spPr>
        </p:pic>
      </p:grpSp>
      <p:grpSp>
        <p:nvGrpSpPr>
          <p:cNvPr id="8" name="object 8"/>
          <p:cNvGrpSpPr/>
          <p:nvPr/>
        </p:nvGrpSpPr>
        <p:grpSpPr>
          <a:xfrm>
            <a:off x="1952962" y="2775472"/>
            <a:ext cx="4869516" cy="3099547"/>
            <a:chOff x="333756" y="3145535"/>
            <a:chExt cx="5518785" cy="3512820"/>
          </a:xfrm>
        </p:grpSpPr>
        <p:pic>
          <p:nvPicPr>
            <p:cNvPr id="9" name="object 9"/>
            <p:cNvPicPr/>
            <p:nvPr/>
          </p:nvPicPr>
          <p:blipFill>
            <a:blip r:embed="rId5" cstate="print"/>
            <a:stretch>
              <a:fillRect/>
            </a:stretch>
          </p:blipFill>
          <p:spPr>
            <a:xfrm>
              <a:off x="333756" y="3145535"/>
              <a:ext cx="5518403" cy="1928276"/>
            </a:xfrm>
            <a:prstGeom prst="rect">
              <a:avLst/>
            </a:prstGeom>
          </p:spPr>
        </p:pic>
        <p:pic>
          <p:nvPicPr>
            <p:cNvPr id="10" name="object 10"/>
            <p:cNvPicPr/>
            <p:nvPr/>
          </p:nvPicPr>
          <p:blipFill>
            <a:blip r:embed="rId6" cstate="print"/>
            <a:stretch>
              <a:fillRect/>
            </a:stretch>
          </p:blipFill>
          <p:spPr>
            <a:xfrm>
              <a:off x="1278636" y="5058155"/>
              <a:ext cx="3326891" cy="1600200"/>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81330" y="1608268"/>
            <a:ext cx="4216998" cy="3913094"/>
          </a:xfrm>
          <a:prstGeom prst="rect">
            <a:avLst/>
          </a:prstGeom>
        </p:spPr>
      </p:pic>
      <p:pic>
        <p:nvPicPr>
          <p:cNvPr id="3" name="object 3"/>
          <p:cNvPicPr/>
          <p:nvPr/>
        </p:nvPicPr>
        <p:blipFill>
          <a:blip r:embed="rId3" cstate="print"/>
          <a:stretch>
            <a:fillRect/>
          </a:stretch>
        </p:blipFill>
        <p:spPr>
          <a:xfrm>
            <a:off x="5949427" y="1344706"/>
            <a:ext cx="4541072" cy="4320539"/>
          </a:xfrm>
          <a:prstGeom prst="rect">
            <a:avLst/>
          </a:prstGeom>
        </p:spPr>
      </p:pic>
      <p:grpSp>
        <p:nvGrpSpPr>
          <p:cNvPr id="4" name="object 4"/>
          <p:cNvGrpSpPr/>
          <p:nvPr/>
        </p:nvGrpSpPr>
        <p:grpSpPr>
          <a:xfrm>
            <a:off x="2721461" y="2555614"/>
            <a:ext cx="472328" cy="606799"/>
            <a:chOff x="1204722" y="2896362"/>
            <a:chExt cx="535305" cy="687705"/>
          </a:xfrm>
        </p:grpSpPr>
        <p:sp>
          <p:nvSpPr>
            <p:cNvPr id="5" name="object 5"/>
            <p:cNvSpPr/>
            <p:nvPr/>
          </p:nvSpPr>
          <p:spPr>
            <a:xfrm>
              <a:off x="1210056" y="2901696"/>
              <a:ext cx="524510" cy="676910"/>
            </a:xfrm>
            <a:custGeom>
              <a:avLst/>
              <a:gdLst/>
              <a:ahLst/>
              <a:cxnLst/>
              <a:rect l="l" t="t" r="r" b="b"/>
              <a:pathLst>
                <a:path w="524510" h="676910">
                  <a:moveTo>
                    <a:pt x="489203" y="676655"/>
                  </a:moveTo>
                  <a:lnTo>
                    <a:pt x="307848" y="641603"/>
                  </a:lnTo>
                  <a:lnTo>
                    <a:pt x="361188" y="605027"/>
                  </a:lnTo>
                  <a:lnTo>
                    <a:pt x="0" y="73151"/>
                  </a:lnTo>
                  <a:lnTo>
                    <a:pt x="108203" y="0"/>
                  </a:lnTo>
                  <a:lnTo>
                    <a:pt x="469392" y="531875"/>
                  </a:lnTo>
                  <a:lnTo>
                    <a:pt x="524256" y="493775"/>
                  </a:lnTo>
                  <a:lnTo>
                    <a:pt x="489203" y="676655"/>
                  </a:lnTo>
                  <a:close/>
                </a:path>
              </a:pathLst>
            </a:custGeom>
            <a:solidFill>
              <a:srgbClr val="FFFF00"/>
            </a:solidFill>
          </p:spPr>
          <p:txBody>
            <a:bodyPr wrap="square" lIns="0" tIns="0" rIns="0" bIns="0" rtlCol="0"/>
            <a:lstStyle/>
            <a:p>
              <a:endParaRPr sz="1588"/>
            </a:p>
          </p:txBody>
        </p:sp>
        <p:sp>
          <p:nvSpPr>
            <p:cNvPr id="6" name="object 6"/>
            <p:cNvSpPr/>
            <p:nvPr/>
          </p:nvSpPr>
          <p:spPr>
            <a:xfrm>
              <a:off x="1210056" y="2901696"/>
              <a:ext cx="524510" cy="676910"/>
            </a:xfrm>
            <a:custGeom>
              <a:avLst/>
              <a:gdLst/>
              <a:ahLst/>
              <a:cxnLst/>
              <a:rect l="l" t="t" r="r" b="b"/>
              <a:pathLst>
                <a:path w="524510" h="676910">
                  <a:moveTo>
                    <a:pt x="108203" y="0"/>
                  </a:moveTo>
                  <a:lnTo>
                    <a:pt x="469392" y="531875"/>
                  </a:lnTo>
                  <a:lnTo>
                    <a:pt x="524256" y="493775"/>
                  </a:lnTo>
                  <a:lnTo>
                    <a:pt x="489203" y="676655"/>
                  </a:lnTo>
                  <a:lnTo>
                    <a:pt x="307848" y="641603"/>
                  </a:lnTo>
                  <a:lnTo>
                    <a:pt x="361188" y="605027"/>
                  </a:lnTo>
                  <a:lnTo>
                    <a:pt x="0" y="73151"/>
                  </a:lnTo>
                  <a:lnTo>
                    <a:pt x="108203" y="0"/>
                  </a:lnTo>
                  <a:close/>
                </a:path>
              </a:pathLst>
            </a:custGeom>
            <a:ln w="10668">
              <a:solidFill>
                <a:srgbClr val="FFFF00"/>
              </a:solidFill>
            </a:ln>
          </p:spPr>
          <p:txBody>
            <a:bodyPr wrap="square" lIns="0" tIns="0" rIns="0" bIns="0" rtlCol="0"/>
            <a:lstStyle/>
            <a:p>
              <a:endParaRPr sz="1588"/>
            </a:p>
          </p:txBody>
        </p:sp>
      </p:grpSp>
      <p:grpSp>
        <p:nvGrpSpPr>
          <p:cNvPr id="7" name="object 7"/>
          <p:cNvGrpSpPr/>
          <p:nvPr/>
        </p:nvGrpSpPr>
        <p:grpSpPr>
          <a:xfrm>
            <a:off x="5078730" y="2082277"/>
            <a:ext cx="240926" cy="692524"/>
            <a:chOff x="3876294" y="2359914"/>
            <a:chExt cx="273050" cy="784860"/>
          </a:xfrm>
        </p:grpSpPr>
        <p:sp>
          <p:nvSpPr>
            <p:cNvPr id="8" name="object 8"/>
            <p:cNvSpPr/>
            <p:nvPr/>
          </p:nvSpPr>
          <p:spPr>
            <a:xfrm>
              <a:off x="3881628" y="2365248"/>
              <a:ext cx="262255" cy="774700"/>
            </a:xfrm>
            <a:custGeom>
              <a:avLst/>
              <a:gdLst/>
              <a:ahLst/>
              <a:cxnLst/>
              <a:rect l="l" t="t" r="r" b="b"/>
              <a:pathLst>
                <a:path w="262254" h="774700">
                  <a:moveTo>
                    <a:pt x="131064" y="774191"/>
                  </a:moveTo>
                  <a:lnTo>
                    <a:pt x="0" y="643127"/>
                  </a:lnTo>
                  <a:lnTo>
                    <a:pt x="65532" y="643127"/>
                  </a:lnTo>
                  <a:lnTo>
                    <a:pt x="65532" y="0"/>
                  </a:lnTo>
                  <a:lnTo>
                    <a:pt x="196596" y="0"/>
                  </a:lnTo>
                  <a:lnTo>
                    <a:pt x="196596" y="643127"/>
                  </a:lnTo>
                  <a:lnTo>
                    <a:pt x="262128" y="643127"/>
                  </a:lnTo>
                  <a:lnTo>
                    <a:pt x="131064" y="774191"/>
                  </a:lnTo>
                  <a:close/>
                </a:path>
              </a:pathLst>
            </a:custGeom>
            <a:solidFill>
              <a:srgbClr val="FFFF00"/>
            </a:solidFill>
          </p:spPr>
          <p:txBody>
            <a:bodyPr wrap="square" lIns="0" tIns="0" rIns="0" bIns="0" rtlCol="0"/>
            <a:lstStyle/>
            <a:p>
              <a:endParaRPr sz="1588"/>
            </a:p>
          </p:txBody>
        </p:sp>
        <p:sp>
          <p:nvSpPr>
            <p:cNvPr id="9" name="object 9"/>
            <p:cNvSpPr/>
            <p:nvPr/>
          </p:nvSpPr>
          <p:spPr>
            <a:xfrm>
              <a:off x="3881628" y="2365248"/>
              <a:ext cx="262255" cy="774700"/>
            </a:xfrm>
            <a:custGeom>
              <a:avLst/>
              <a:gdLst/>
              <a:ahLst/>
              <a:cxnLst/>
              <a:rect l="l" t="t" r="r" b="b"/>
              <a:pathLst>
                <a:path w="262254" h="774700">
                  <a:moveTo>
                    <a:pt x="196596" y="0"/>
                  </a:moveTo>
                  <a:lnTo>
                    <a:pt x="196596" y="643127"/>
                  </a:lnTo>
                  <a:lnTo>
                    <a:pt x="262128" y="643127"/>
                  </a:lnTo>
                  <a:lnTo>
                    <a:pt x="131064" y="774191"/>
                  </a:lnTo>
                  <a:lnTo>
                    <a:pt x="0" y="643127"/>
                  </a:lnTo>
                  <a:lnTo>
                    <a:pt x="65532" y="643127"/>
                  </a:lnTo>
                  <a:lnTo>
                    <a:pt x="65532" y="0"/>
                  </a:lnTo>
                  <a:lnTo>
                    <a:pt x="196596" y="0"/>
                  </a:lnTo>
                  <a:close/>
                </a:path>
              </a:pathLst>
            </a:custGeom>
            <a:ln w="10668">
              <a:solidFill>
                <a:srgbClr val="FFFF00"/>
              </a:solidFill>
            </a:ln>
          </p:spPr>
          <p:txBody>
            <a:bodyPr wrap="square" lIns="0" tIns="0" rIns="0" bIns="0" rtlCol="0"/>
            <a:lstStyle/>
            <a:p>
              <a:endParaRPr sz="1588"/>
            </a:p>
          </p:txBody>
        </p:sp>
      </p:grpSp>
      <p:grpSp>
        <p:nvGrpSpPr>
          <p:cNvPr id="10" name="object 10"/>
          <p:cNvGrpSpPr/>
          <p:nvPr/>
        </p:nvGrpSpPr>
        <p:grpSpPr>
          <a:xfrm>
            <a:off x="7080997" y="3244103"/>
            <a:ext cx="472328" cy="606799"/>
            <a:chOff x="6145529" y="3676650"/>
            <a:chExt cx="535305" cy="687705"/>
          </a:xfrm>
        </p:grpSpPr>
        <p:sp>
          <p:nvSpPr>
            <p:cNvPr id="11" name="object 11"/>
            <p:cNvSpPr/>
            <p:nvPr/>
          </p:nvSpPr>
          <p:spPr>
            <a:xfrm>
              <a:off x="6150863" y="3681983"/>
              <a:ext cx="524510" cy="676910"/>
            </a:xfrm>
            <a:custGeom>
              <a:avLst/>
              <a:gdLst/>
              <a:ahLst/>
              <a:cxnLst/>
              <a:rect l="l" t="t" r="r" b="b"/>
              <a:pathLst>
                <a:path w="524509" h="676910">
                  <a:moveTo>
                    <a:pt x="489203" y="676656"/>
                  </a:moveTo>
                  <a:lnTo>
                    <a:pt x="306323" y="643127"/>
                  </a:lnTo>
                  <a:lnTo>
                    <a:pt x="361187" y="606551"/>
                  </a:lnTo>
                  <a:lnTo>
                    <a:pt x="0" y="74675"/>
                  </a:lnTo>
                  <a:lnTo>
                    <a:pt x="108203" y="0"/>
                  </a:lnTo>
                  <a:lnTo>
                    <a:pt x="469391" y="531875"/>
                  </a:lnTo>
                  <a:lnTo>
                    <a:pt x="524255" y="495300"/>
                  </a:lnTo>
                  <a:lnTo>
                    <a:pt x="489203" y="676656"/>
                  </a:lnTo>
                  <a:close/>
                </a:path>
              </a:pathLst>
            </a:custGeom>
            <a:solidFill>
              <a:srgbClr val="FFFF00"/>
            </a:solidFill>
          </p:spPr>
          <p:txBody>
            <a:bodyPr wrap="square" lIns="0" tIns="0" rIns="0" bIns="0" rtlCol="0"/>
            <a:lstStyle/>
            <a:p>
              <a:endParaRPr sz="1588"/>
            </a:p>
          </p:txBody>
        </p:sp>
        <p:sp>
          <p:nvSpPr>
            <p:cNvPr id="12" name="object 12"/>
            <p:cNvSpPr/>
            <p:nvPr/>
          </p:nvSpPr>
          <p:spPr>
            <a:xfrm>
              <a:off x="6150863" y="3681983"/>
              <a:ext cx="524510" cy="676910"/>
            </a:xfrm>
            <a:custGeom>
              <a:avLst/>
              <a:gdLst/>
              <a:ahLst/>
              <a:cxnLst/>
              <a:rect l="l" t="t" r="r" b="b"/>
              <a:pathLst>
                <a:path w="524509" h="676910">
                  <a:moveTo>
                    <a:pt x="108203" y="0"/>
                  </a:moveTo>
                  <a:lnTo>
                    <a:pt x="469391" y="531875"/>
                  </a:lnTo>
                  <a:lnTo>
                    <a:pt x="524255" y="495300"/>
                  </a:lnTo>
                  <a:lnTo>
                    <a:pt x="489203" y="676656"/>
                  </a:lnTo>
                  <a:lnTo>
                    <a:pt x="306323" y="643127"/>
                  </a:lnTo>
                  <a:lnTo>
                    <a:pt x="361187" y="606551"/>
                  </a:lnTo>
                  <a:lnTo>
                    <a:pt x="0" y="74675"/>
                  </a:lnTo>
                  <a:lnTo>
                    <a:pt x="108203" y="0"/>
                  </a:lnTo>
                  <a:close/>
                </a:path>
              </a:pathLst>
            </a:custGeom>
            <a:ln w="10668">
              <a:solidFill>
                <a:srgbClr val="FFFF00"/>
              </a:solidFill>
            </a:ln>
          </p:spPr>
          <p:txBody>
            <a:bodyPr wrap="square" lIns="0" tIns="0" rIns="0" bIns="0" rtlCol="0"/>
            <a:lstStyle/>
            <a:p>
              <a:endParaRPr sz="1588"/>
            </a:p>
          </p:txBody>
        </p:sp>
      </p:grpSp>
      <p:grpSp>
        <p:nvGrpSpPr>
          <p:cNvPr id="13" name="object 13"/>
          <p:cNvGrpSpPr/>
          <p:nvPr/>
        </p:nvGrpSpPr>
        <p:grpSpPr>
          <a:xfrm>
            <a:off x="9217735" y="3504975"/>
            <a:ext cx="515471" cy="558053"/>
            <a:chOff x="8567166" y="3972305"/>
            <a:chExt cx="584200" cy="632460"/>
          </a:xfrm>
        </p:grpSpPr>
        <p:sp>
          <p:nvSpPr>
            <p:cNvPr id="14" name="object 14"/>
            <p:cNvSpPr/>
            <p:nvPr/>
          </p:nvSpPr>
          <p:spPr>
            <a:xfrm>
              <a:off x="8572500" y="3977639"/>
              <a:ext cx="573405" cy="622300"/>
            </a:xfrm>
            <a:custGeom>
              <a:avLst/>
              <a:gdLst/>
              <a:ahLst/>
              <a:cxnLst/>
              <a:rect l="l" t="t" r="r" b="b"/>
              <a:pathLst>
                <a:path w="573404" h="622300">
                  <a:moveTo>
                    <a:pt x="12192" y="621791"/>
                  </a:moveTo>
                  <a:lnTo>
                    <a:pt x="0" y="437387"/>
                  </a:lnTo>
                  <a:lnTo>
                    <a:pt x="48767" y="480059"/>
                  </a:lnTo>
                  <a:lnTo>
                    <a:pt x="475487" y="0"/>
                  </a:lnTo>
                  <a:lnTo>
                    <a:pt x="573023" y="86867"/>
                  </a:lnTo>
                  <a:lnTo>
                    <a:pt x="147828" y="566927"/>
                  </a:lnTo>
                  <a:lnTo>
                    <a:pt x="196596" y="611124"/>
                  </a:lnTo>
                  <a:lnTo>
                    <a:pt x="12192" y="621791"/>
                  </a:lnTo>
                  <a:close/>
                </a:path>
              </a:pathLst>
            </a:custGeom>
            <a:solidFill>
              <a:srgbClr val="FFFF00"/>
            </a:solidFill>
          </p:spPr>
          <p:txBody>
            <a:bodyPr wrap="square" lIns="0" tIns="0" rIns="0" bIns="0" rtlCol="0"/>
            <a:lstStyle/>
            <a:p>
              <a:endParaRPr sz="1588"/>
            </a:p>
          </p:txBody>
        </p:sp>
        <p:sp>
          <p:nvSpPr>
            <p:cNvPr id="15" name="object 15"/>
            <p:cNvSpPr/>
            <p:nvPr/>
          </p:nvSpPr>
          <p:spPr>
            <a:xfrm>
              <a:off x="8572500" y="3977639"/>
              <a:ext cx="573405" cy="622300"/>
            </a:xfrm>
            <a:custGeom>
              <a:avLst/>
              <a:gdLst/>
              <a:ahLst/>
              <a:cxnLst/>
              <a:rect l="l" t="t" r="r" b="b"/>
              <a:pathLst>
                <a:path w="573404" h="622300">
                  <a:moveTo>
                    <a:pt x="573023" y="86867"/>
                  </a:moveTo>
                  <a:lnTo>
                    <a:pt x="147828" y="566927"/>
                  </a:lnTo>
                  <a:lnTo>
                    <a:pt x="196596" y="611124"/>
                  </a:lnTo>
                  <a:lnTo>
                    <a:pt x="12192" y="621791"/>
                  </a:lnTo>
                  <a:lnTo>
                    <a:pt x="0" y="437387"/>
                  </a:lnTo>
                  <a:lnTo>
                    <a:pt x="48767" y="480059"/>
                  </a:lnTo>
                  <a:lnTo>
                    <a:pt x="475487" y="0"/>
                  </a:lnTo>
                  <a:lnTo>
                    <a:pt x="573023" y="86867"/>
                  </a:lnTo>
                  <a:close/>
                </a:path>
              </a:pathLst>
            </a:custGeom>
            <a:ln w="10668">
              <a:solidFill>
                <a:srgbClr val="FFFF00"/>
              </a:solidFill>
            </a:ln>
          </p:spPr>
          <p:txBody>
            <a:bodyPr wrap="square" lIns="0" tIns="0" rIns="0" bIns="0" rtlCol="0"/>
            <a:lstStyle/>
            <a:p>
              <a:endParaRPr sz="1588"/>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544290"/>
            <a:ext cx="9278471" cy="725372"/>
          </a:xfrm>
          <a:prstGeom prst="rect">
            <a:avLst/>
          </a:prstGeom>
        </p:spPr>
        <p:txBody>
          <a:bodyPr vert="horz" wrap="square" lIns="0" tIns="234169" rIns="0" bIns="0" rtlCol="0" anchor="ctr">
            <a:spAutoFit/>
          </a:bodyPr>
          <a:lstStyle/>
          <a:p>
            <a:pPr marL="11206">
              <a:lnSpc>
                <a:spcPct val="100000"/>
              </a:lnSpc>
              <a:spcBef>
                <a:spcPts val="119"/>
              </a:spcBef>
            </a:pPr>
            <a:r>
              <a:rPr spc="-9" dirty="0"/>
              <a:t>Accelerated</a:t>
            </a:r>
            <a:r>
              <a:rPr spc="-132" dirty="0"/>
              <a:t> </a:t>
            </a:r>
            <a:r>
              <a:rPr dirty="0"/>
              <a:t>catheter</a:t>
            </a:r>
            <a:r>
              <a:rPr spc="-119" dirty="0"/>
              <a:t> </a:t>
            </a:r>
            <a:r>
              <a:rPr dirty="0"/>
              <a:t>directed</a:t>
            </a:r>
            <a:r>
              <a:rPr spc="-106" dirty="0"/>
              <a:t> </a:t>
            </a:r>
            <a:r>
              <a:rPr spc="-9" dirty="0"/>
              <a:t>thrombolysis</a:t>
            </a:r>
          </a:p>
        </p:txBody>
      </p:sp>
      <p:pic>
        <p:nvPicPr>
          <p:cNvPr id="3" name="object 3"/>
          <p:cNvPicPr/>
          <p:nvPr/>
        </p:nvPicPr>
        <p:blipFill>
          <a:blip r:embed="rId2" cstate="print"/>
          <a:stretch>
            <a:fillRect/>
          </a:stretch>
        </p:blipFill>
        <p:spPr>
          <a:xfrm>
            <a:off x="6956612" y="2441985"/>
            <a:ext cx="2772783" cy="1684916"/>
          </a:xfrm>
          <a:prstGeom prst="rect">
            <a:avLst/>
          </a:prstGeom>
        </p:spPr>
      </p:pic>
      <p:pic>
        <p:nvPicPr>
          <p:cNvPr id="4" name="object 4"/>
          <p:cNvPicPr/>
          <p:nvPr/>
        </p:nvPicPr>
        <p:blipFill>
          <a:blip r:embed="rId3" cstate="print"/>
          <a:stretch>
            <a:fillRect/>
          </a:stretch>
        </p:blipFill>
        <p:spPr>
          <a:xfrm>
            <a:off x="2532367" y="2397481"/>
            <a:ext cx="3930532" cy="290445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50194"/>
            <a:ext cx="9278471" cy="913564"/>
          </a:xfrm>
          <a:prstGeom prst="rect">
            <a:avLst/>
          </a:prstGeom>
        </p:spPr>
        <p:txBody>
          <a:bodyPr vert="horz" wrap="square" lIns="0" tIns="234169" rIns="0" bIns="0" rtlCol="0" anchor="ctr">
            <a:spAutoFit/>
          </a:bodyPr>
          <a:lstStyle/>
          <a:p>
            <a:pPr marL="11206">
              <a:lnSpc>
                <a:spcPct val="100000"/>
              </a:lnSpc>
              <a:spcBef>
                <a:spcPts val="119"/>
              </a:spcBef>
            </a:pPr>
            <a:r>
              <a:rPr spc="-31" dirty="0"/>
              <a:t>SEATTLE</a:t>
            </a:r>
            <a:r>
              <a:rPr spc="-57" dirty="0"/>
              <a:t> </a:t>
            </a:r>
            <a:r>
              <a:rPr dirty="0"/>
              <a:t>II</a:t>
            </a:r>
            <a:r>
              <a:rPr spc="-40" dirty="0"/>
              <a:t> </a:t>
            </a:r>
            <a:r>
              <a:rPr dirty="0"/>
              <a:t>–</a:t>
            </a:r>
            <a:r>
              <a:rPr spc="-53" dirty="0"/>
              <a:t> </a:t>
            </a:r>
            <a:r>
              <a:rPr dirty="0"/>
              <a:t>Study</a:t>
            </a:r>
            <a:r>
              <a:rPr spc="-35" dirty="0"/>
              <a:t> </a:t>
            </a:r>
            <a:r>
              <a:rPr spc="-9" dirty="0"/>
              <a:t>Design</a:t>
            </a:r>
          </a:p>
        </p:txBody>
      </p:sp>
      <p:sp>
        <p:nvSpPr>
          <p:cNvPr id="3" name="object 3"/>
          <p:cNvSpPr txBox="1"/>
          <p:nvPr/>
        </p:nvSpPr>
        <p:spPr>
          <a:xfrm>
            <a:off x="1762901" y="5395990"/>
            <a:ext cx="8189259" cy="88780"/>
          </a:xfrm>
          <a:prstGeom prst="rect">
            <a:avLst/>
          </a:prstGeom>
        </p:spPr>
        <p:txBody>
          <a:bodyPr vert="horz" wrap="square" lIns="0" tIns="14007" rIns="0" bIns="0" rtlCol="0">
            <a:spAutoFit/>
          </a:bodyPr>
          <a:lstStyle/>
          <a:p>
            <a:pPr marL="11206">
              <a:spcBef>
                <a:spcPts val="110"/>
              </a:spcBef>
            </a:pPr>
            <a:r>
              <a:rPr sz="485" spc="9" dirty="0">
                <a:solidFill>
                  <a:srgbClr val="3F3F3F"/>
                </a:solidFill>
                <a:latin typeface="Calibri"/>
                <a:cs typeface="Calibri"/>
              </a:rPr>
              <a:t>Piazza</a:t>
            </a:r>
            <a:r>
              <a:rPr sz="485" spc="4" dirty="0">
                <a:solidFill>
                  <a:srgbClr val="3F3F3F"/>
                </a:solidFill>
                <a:latin typeface="Calibri"/>
                <a:cs typeface="Calibri"/>
              </a:rPr>
              <a:t> </a:t>
            </a:r>
            <a:r>
              <a:rPr sz="485" spc="9" dirty="0">
                <a:solidFill>
                  <a:srgbClr val="3F3F3F"/>
                </a:solidFill>
                <a:latin typeface="Calibri"/>
                <a:cs typeface="Calibri"/>
              </a:rPr>
              <a:t>G,</a:t>
            </a:r>
            <a:r>
              <a:rPr sz="485" spc="13" dirty="0">
                <a:solidFill>
                  <a:srgbClr val="3F3F3F"/>
                </a:solidFill>
                <a:latin typeface="Calibri"/>
                <a:cs typeface="Calibri"/>
              </a:rPr>
              <a:t> </a:t>
            </a:r>
            <a:r>
              <a:rPr sz="485" spc="9" dirty="0">
                <a:solidFill>
                  <a:srgbClr val="3F3F3F"/>
                </a:solidFill>
                <a:latin typeface="Calibri"/>
                <a:cs typeface="Calibri"/>
              </a:rPr>
              <a:t>Hohlfelder</a:t>
            </a:r>
            <a:r>
              <a:rPr sz="485" spc="22" dirty="0">
                <a:solidFill>
                  <a:srgbClr val="3F3F3F"/>
                </a:solidFill>
                <a:latin typeface="Calibri"/>
                <a:cs typeface="Calibri"/>
              </a:rPr>
              <a:t> </a:t>
            </a:r>
            <a:r>
              <a:rPr sz="485" spc="9" dirty="0">
                <a:solidFill>
                  <a:srgbClr val="3F3F3F"/>
                </a:solidFill>
                <a:latin typeface="Calibri"/>
                <a:cs typeface="Calibri"/>
              </a:rPr>
              <a:t>B,</a:t>
            </a:r>
            <a:r>
              <a:rPr sz="485" spc="4" dirty="0">
                <a:solidFill>
                  <a:srgbClr val="3F3F3F"/>
                </a:solidFill>
                <a:latin typeface="Calibri"/>
                <a:cs typeface="Calibri"/>
              </a:rPr>
              <a:t> </a:t>
            </a:r>
            <a:r>
              <a:rPr sz="485" spc="9" dirty="0">
                <a:solidFill>
                  <a:srgbClr val="3F3F3F"/>
                </a:solidFill>
                <a:latin typeface="Calibri"/>
                <a:cs typeface="Calibri"/>
              </a:rPr>
              <a:t>Jaff MR,</a:t>
            </a:r>
            <a:r>
              <a:rPr sz="485" spc="4" dirty="0">
                <a:solidFill>
                  <a:srgbClr val="3F3F3F"/>
                </a:solidFill>
                <a:latin typeface="Calibri"/>
                <a:cs typeface="Calibri"/>
              </a:rPr>
              <a:t> </a:t>
            </a:r>
            <a:r>
              <a:rPr sz="485" spc="9" dirty="0">
                <a:solidFill>
                  <a:srgbClr val="3F3F3F"/>
                </a:solidFill>
                <a:latin typeface="Calibri"/>
                <a:cs typeface="Calibri"/>
              </a:rPr>
              <a:t>et</a:t>
            </a:r>
            <a:r>
              <a:rPr sz="485" spc="13" dirty="0">
                <a:solidFill>
                  <a:srgbClr val="3F3F3F"/>
                </a:solidFill>
                <a:latin typeface="Calibri"/>
                <a:cs typeface="Calibri"/>
              </a:rPr>
              <a:t> </a:t>
            </a:r>
            <a:r>
              <a:rPr sz="485" spc="9" dirty="0">
                <a:solidFill>
                  <a:srgbClr val="3F3F3F"/>
                </a:solidFill>
                <a:latin typeface="Calibri"/>
                <a:cs typeface="Calibri"/>
              </a:rPr>
              <a:t>al.</a:t>
            </a:r>
            <a:r>
              <a:rPr sz="485" spc="4" dirty="0">
                <a:solidFill>
                  <a:srgbClr val="3F3F3F"/>
                </a:solidFill>
                <a:latin typeface="Calibri"/>
                <a:cs typeface="Calibri"/>
              </a:rPr>
              <a:t> </a:t>
            </a:r>
            <a:r>
              <a:rPr sz="485" spc="9" dirty="0">
                <a:solidFill>
                  <a:srgbClr val="3F3F3F"/>
                </a:solidFill>
                <a:latin typeface="Calibri"/>
                <a:cs typeface="Calibri"/>
              </a:rPr>
              <a:t>A</a:t>
            </a:r>
            <a:r>
              <a:rPr sz="485" spc="4" dirty="0">
                <a:solidFill>
                  <a:srgbClr val="3F3F3F"/>
                </a:solidFill>
                <a:latin typeface="Calibri"/>
                <a:cs typeface="Calibri"/>
              </a:rPr>
              <a:t> </a:t>
            </a:r>
            <a:r>
              <a:rPr sz="485" spc="9" dirty="0">
                <a:solidFill>
                  <a:srgbClr val="3F3F3F"/>
                </a:solidFill>
                <a:latin typeface="Calibri"/>
                <a:cs typeface="Calibri"/>
              </a:rPr>
              <a:t>prospective,</a:t>
            </a:r>
            <a:r>
              <a:rPr sz="485" spc="26" dirty="0">
                <a:solidFill>
                  <a:srgbClr val="3F3F3F"/>
                </a:solidFill>
                <a:latin typeface="Calibri"/>
                <a:cs typeface="Calibri"/>
              </a:rPr>
              <a:t> </a:t>
            </a:r>
            <a:r>
              <a:rPr sz="485" spc="9" dirty="0">
                <a:solidFill>
                  <a:srgbClr val="3F3F3F"/>
                </a:solidFill>
                <a:latin typeface="Calibri"/>
                <a:cs typeface="Calibri"/>
              </a:rPr>
              <a:t>single-arm,</a:t>
            </a:r>
            <a:r>
              <a:rPr sz="485" spc="4" dirty="0">
                <a:solidFill>
                  <a:srgbClr val="3F3F3F"/>
                </a:solidFill>
                <a:latin typeface="Calibri"/>
                <a:cs typeface="Calibri"/>
              </a:rPr>
              <a:t> </a:t>
            </a:r>
            <a:r>
              <a:rPr sz="485" spc="9" dirty="0">
                <a:solidFill>
                  <a:srgbClr val="3F3F3F"/>
                </a:solidFill>
                <a:latin typeface="Calibri"/>
                <a:cs typeface="Calibri"/>
              </a:rPr>
              <a:t>multicenter</a:t>
            </a:r>
            <a:r>
              <a:rPr sz="485" spc="35" dirty="0">
                <a:solidFill>
                  <a:srgbClr val="3F3F3F"/>
                </a:solidFill>
                <a:latin typeface="Calibri"/>
                <a:cs typeface="Calibri"/>
              </a:rPr>
              <a:t> </a:t>
            </a:r>
            <a:r>
              <a:rPr sz="485" spc="9" dirty="0">
                <a:solidFill>
                  <a:srgbClr val="3F3F3F"/>
                </a:solidFill>
                <a:latin typeface="Calibri"/>
                <a:cs typeface="Calibri"/>
              </a:rPr>
              <a:t>trial</a:t>
            </a:r>
            <a:r>
              <a:rPr sz="485" spc="18" dirty="0">
                <a:solidFill>
                  <a:srgbClr val="3F3F3F"/>
                </a:solidFill>
                <a:latin typeface="Calibri"/>
                <a:cs typeface="Calibri"/>
              </a:rPr>
              <a:t> </a:t>
            </a:r>
            <a:r>
              <a:rPr sz="485" spc="9" dirty="0">
                <a:solidFill>
                  <a:srgbClr val="3F3F3F"/>
                </a:solidFill>
                <a:latin typeface="Calibri"/>
                <a:cs typeface="Calibri"/>
              </a:rPr>
              <a:t>of</a:t>
            </a:r>
            <a:r>
              <a:rPr sz="485" spc="18" dirty="0">
                <a:solidFill>
                  <a:srgbClr val="3F3F3F"/>
                </a:solidFill>
                <a:latin typeface="Calibri"/>
                <a:cs typeface="Calibri"/>
              </a:rPr>
              <a:t> </a:t>
            </a:r>
            <a:r>
              <a:rPr sz="485" spc="9" dirty="0">
                <a:solidFill>
                  <a:srgbClr val="3F3F3F"/>
                </a:solidFill>
                <a:latin typeface="Calibri"/>
                <a:cs typeface="Calibri"/>
              </a:rPr>
              <a:t>ultrasound-facilitated,</a:t>
            </a:r>
            <a:r>
              <a:rPr sz="485" spc="26" dirty="0">
                <a:solidFill>
                  <a:srgbClr val="3F3F3F"/>
                </a:solidFill>
                <a:latin typeface="Calibri"/>
                <a:cs typeface="Calibri"/>
              </a:rPr>
              <a:t> </a:t>
            </a:r>
            <a:r>
              <a:rPr sz="485" dirty="0">
                <a:solidFill>
                  <a:srgbClr val="3F3F3F"/>
                </a:solidFill>
                <a:latin typeface="Calibri"/>
                <a:cs typeface="Calibri"/>
              </a:rPr>
              <a:t>catheter-</a:t>
            </a:r>
            <a:r>
              <a:rPr sz="485" spc="9" dirty="0">
                <a:solidFill>
                  <a:srgbClr val="3F3F3F"/>
                </a:solidFill>
                <a:latin typeface="Calibri"/>
                <a:cs typeface="Calibri"/>
              </a:rPr>
              <a:t>directed,</a:t>
            </a:r>
            <a:r>
              <a:rPr sz="485" spc="40" dirty="0">
                <a:solidFill>
                  <a:srgbClr val="3F3F3F"/>
                </a:solidFill>
                <a:latin typeface="Calibri"/>
                <a:cs typeface="Calibri"/>
              </a:rPr>
              <a:t> </a:t>
            </a:r>
            <a:r>
              <a:rPr sz="485" spc="9" dirty="0">
                <a:solidFill>
                  <a:srgbClr val="3F3F3F"/>
                </a:solidFill>
                <a:latin typeface="Calibri"/>
                <a:cs typeface="Calibri"/>
              </a:rPr>
              <a:t>low-dose</a:t>
            </a:r>
            <a:r>
              <a:rPr sz="485" spc="26" dirty="0">
                <a:solidFill>
                  <a:srgbClr val="3F3F3F"/>
                </a:solidFill>
                <a:latin typeface="Calibri"/>
                <a:cs typeface="Calibri"/>
              </a:rPr>
              <a:t> </a:t>
            </a:r>
            <a:r>
              <a:rPr sz="485" spc="9" dirty="0">
                <a:solidFill>
                  <a:srgbClr val="3F3F3F"/>
                </a:solidFill>
                <a:latin typeface="Calibri"/>
                <a:cs typeface="Calibri"/>
              </a:rPr>
              <a:t>fibrinolysis</a:t>
            </a:r>
            <a:r>
              <a:rPr sz="485" spc="18" dirty="0">
                <a:solidFill>
                  <a:srgbClr val="3F3F3F"/>
                </a:solidFill>
                <a:latin typeface="Calibri"/>
                <a:cs typeface="Calibri"/>
              </a:rPr>
              <a:t> </a:t>
            </a:r>
            <a:r>
              <a:rPr sz="485" spc="9" dirty="0">
                <a:solidFill>
                  <a:srgbClr val="3F3F3F"/>
                </a:solidFill>
                <a:latin typeface="Calibri"/>
                <a:cs typeface="Calibri"/>
              </a:rPr>
              <a:t>for</a:t>
            </a:r>
            <a:r>
              <a:rPr sz="485" spc="4" dirty="0">
                <a:solidFill>
                  <a:srgbClr val="3F3F3F"/>
                </a:solidFill>
                <a:latin typeface="Calibri"/>
                <a:cs typeface="Calibri"/>
              </a:rPr>
              <a:t> </a:t>
            </a:r>
            <a:r>
              <a:rPr sz="485" spc="9" dirty="0">
                <a:solidFill>
                  <a:srgbClr val="3F3F3F"/>
                </a:solidFill>
                <a:latin typeface="Calibri"/>
                <a:cs typeface="Calibri"/>
              </a:rPr>
              <a:t>acute</a:t>
            </a:r>
            <a:r>
              <a:rPr sz="485" spc="26" dirty="0">
                <a:solidFill>
                  <a:srgbClr val="3F3F3F"/>
                </a:solidFill>
                <a:latin typeface="Calibri"/>
                <a:cs typeface="Calibri"/>
              </a:rPr>
              <a:t> </a:t>
            </a:r>
            <a:r>
              <a:rPr sz="485" spc="9" dirty="0">
                <a:solidFill>
                  <a:srgbClr val="3F3F3F"/>
                </a:solidFill>
                <a:latin typeface="Calibri"/>
                <a:cs typeface="Calibri"/>
              </a:rPr>
              <a:t>massive</a:t>
            </a:r>
            <a:r>
              <a:rPr sz="485" spc="4" dirty="0">
                <a:solidFill>
                  <a:srgbClr val="3F3F3F"/>
                </a:solidFill>
                <a:latin typeface="Calibri"/>
                <a:cs typeface="Calibri"/>
              </a:rPr>
              <a:t> </a:t>
            </a:r>
            <a:r>
              <a:rPr sz="485" spc="9" dirty="0">
                <a:solidFill>
                  <a:srgbClr val="3F3F3F"/>
                </a:solidFill>
                <a:latin typeface="Calibri"/>
                <a:cs typeface="Calibri"/>
              </a:rPr>
              <a:t>and</a:t>
            </a:r>
            <a:r>
              <a:rPr sz="485" spc="4" dirty="0">
                <a:solidFill>
                  <a:srgbClr val="3F3F3F"/>
                </a:solidFill>
                <a:latin typeface="Calibri"/>
                <a:cs typeface="Calibri"/>
              </a:rPr>
              <a:t> </a:t>
            </a:r>
            <a:r>
              <a:rPr sz="485" spc="9" dirty="0">
                <a:solidFill>
                  <a:srgbClr val="3F3F3F"/>
                </a:solidFill>
                <a:latin typeface="Calibri"/>
                <a:cs typeface="Calibri"/>
              </a:rPr>
              <a:t>submassive</a:t>
            </a:r>
            <a:r>
              <a:rPr sz="485" spc="18" dirty="0">
                <a:solidFill>
                  <a:srgbClr val="3F3F3F"/>
                </a:solidFill>
                <a:latin typeface="Calibri"/>
                <a:cs typeface="Calibri"/>
              </a:rPr>
              <a:t> </a:t>
            </a:r>
            <a:r>
              <a:rPr sz="485" spc="9" dirty="0">
                <a:solidFill>
                  <a:srgbClr val="3F3F3F"/>
                </a:solidFill>
                <a:latin typeface="Calibri"/>
                <a:cs typeface="Calibri"/>
              </a:rPr>
              <a:t>pulmonary</a:t>
            </a:r>
            <a:r>
              <a:rPr sz="485" spc="18" dirty="0">
                <a:solidFill>
                  <a:srgbClr val="3F3F3F"/>
                </a:solidFill>
                <a:latin typeface="Calibri"/>
                <a:cs typeface="Calibri"/>
              </a:rPr>
              <a:t> </a:t>
            </a:r>
            <a:r>
              <a:rPr sz="485" spc="9" dirty="0">
                <a:solidFill>
                  <a:srgbClr val="3F3F3F"/>
                </a:solidFill>
                <a:latin typeface="Calibri"/>
                <a:cs typeface="Calibri"/>
              </a:rPr>
              <a:t>embolism:</a:t>
            </a:r>
            <a:r>
              <a:rPr sz="485" spc="35" dirty="0">
                <a:solidFill>
                  <a:srgbClr val="3F3F3F"/>
                </a:solidFill>
                <a:latin typeface="Calibri"/>
                <a:cs typeface="Calibri"/>
              </a:rPr>
              <a:t> </a:t>
            </a:r>
            <a:r>
              <a:rPr sz="485" spc="9" dirty="0">
                <a:solidFill>
                  <a:srgbClr val="3F3F3F"/>
                </a:solidFill>
                <a:latin typeface="Calibri"/>
                <a:cs typeface="Calibri"/>
              </a:rPr>
              <a:t>the</a:t>
            </a:r>
            <a:r>
              <a:rPr sz="485" spc="4" dirty="0">
                <a:solidFill>
                  <a:srgbClr val="3F3F3F"/>
                </a:solidFill>
                <a:latin typeface="Calibri"/>
                <a:cs typeface="Calibri"/>
              </a:rPr>
              <a:t> </a:t>
            </a:r>
            <a:r>
              <a:rPr sz="485" spc="9" dirty="0">
                <a:solidFill>
                  <a:srgbClr val="3F3F3F"/>
                </a:solidFill>
                <a:latin typeface="Calibri"/>
                <a:cs typeface="Calibri"/>
              </a:rPr>
              <a:t>SEATTLE</a:t>
            </a:r>
            <a:r>
              <a:rPr sz="485" spc="22" dirty="0">
                <a:solidFill>
                  <a:srgbClr val="3F3F3F"/>
                </a:solidFill>
                <a:latin typeface="Calibri"/>
                <a:cs typeface="Calibri"/>
              </a:rPr>
              <a:t> </a:t>
            </a:r>
            <a:r>
              <a:rPr sz="485" spc="9" dirty="0">
                <a:solidFill>
                  <a:srgbClr val="3F3F3F"/>
                </a:solidFill>
                <a:latin typeface="Calibri"/>
                <a:cs typeface="Calibri"/>
              </a:rPr>
              <a:t>II</a:t>
            </a:r>
            <a:r>
              <a:rPr sz="485" spc="4" dirty="0">
                <a:solidFill>
                  <a:srgbClr val="3F3F3F"/>
                </a:solidFill>
                <a:latin typeface="Calibri"/>
                <a:cs typeface="Calibri"/>
              </a:rPr>
              <a:t> </a:t>
            </a:r>
            <a:r>
              <a:rPr sz="485" spc="9" dirty="0">
                <a:solidFill>
                  <a:srgbClr val="3F3F3F"/>
                </a:solidFill>
                <a:latin typeface="Calibri"/>
                <a:cs typeface="Calibri"/>
              </a:rPr>
              <a:t>study.</a:t>
            </a:r>
            <a:r>
              <a:rPr sz="485" dirty="0">
                <a:solidFill>
                  <a:srgbClr val="3F3F3F"/>
                </a:solidFill>
                <a:latin typeface="Calibri"/>
                <a:cs typeface="Calibri"/>
              </a:rPr>
              <a:t> </a:t>
            </a:r>
            <a:r>
              <a:rPr sz="485" i="1" spc="9" dirty="0">
                <a:solidFill>
                  <a:srgbClr val="3F3F3F"/>
                </a:solidFill>
                <a:latin typeface="Calibri"/>
                <a:cs typeface="Calibri"/>
              </a:rPr>
              <a:t>JACC</a:t>
            </a:r>
            <a:r>
              <a:rPr sz="485" i="1" spc="4" dirty="0">
                <a:solidFill>
                  <a:srgbClr val="3F3F3F"/>
                </a:solidFill>
                <a:latin typeface="Calibri"/>
                <a:cs typeface="Calibri"/>
              </a:rPr>
              <a:t> </a:t>
            </a:r>
            <a:r>
              <a:rPr sz="485" i="1" spc="9" dirty="0">
                <a:solidFill>
                  <a:srgbClr val="3F3F3F"/>
                </a:solidFill>
                <a:latin typeface="Calibri"/>
                <a:cs typeface="Calibri"/>
              </a:rPr>
              <a:t>Cardiovasc</a:t>
            </a:r>
            <a:r>
              <a:rPr sz="485" i="1" spc="4" dirty="0">
                <a:solidFill>
                  <a:srgbClr val="3F3F3F"/>
                </a:solidFill>
                <a:latin typeface="Calibri"/>
                <a:cs typeface="Calibri"/>
              </a:rPr>
              <a:t> </a:t>
            </a:r>
            <a:r>
              <a:rPr sz="485" i="1" spc="9" dirty="0">
                <a:solidFill>
                  <a:srgbClr val="3F3F3F"/>
                </a:solidFill>
                <a:latin typeface="Calibri"/>
                <a:cs typeface="Calibri"/>
              </a:rPr>
              <a:t>Interv</a:t>
            </a:r>
            <a:r>
              <a:rPr sz="485" spc="9" dirty="0">
                <a:solidFill>
                  <a:srgbClr val="3F3F3F"/>
                </a:solidFill>
                <a:latin typeface="Calibri"/>
                <a:cs typeface="Calibri"/>
              </a:rPr>
              <a:t>.</a:t>
            </a:r>
            <a:r>
              <a:rPr sz="485" spc="13" dirty="0">
                <a:solidFill>
                  <a:srgbClr val="3F3F3F"/>
                </a:solidFill>
                <a:latin typeface="Calibri"/>
                <a:cs typeface="Calibri"/>
              </a:rPr>
              <a:t> </a:t>
            </a:r>
            <a:r>
              <a:rPr sz="485" spc="9" dirty="0">
                <a:solidFill>
                  <a:srgbClr val="3F3F3F"/>
                </a:solidFill>
                <a:latin typeface="Calibri"/>
                <a:cs typeface="Calibri"/>
              </a:rPr>
              <a:t>2015</a:t>
            </a:r>
            <a:r>
              <a:rPr sz="485" spc="13" dirty="0">
                <a:solidFill>
                  <a:srgbClr val="3F3F3F"/>
                </a:solidFill>
                <a:latin typeface="Calibri"/>
                <a:cs typeface="Calibri"/>
              </a:rPr>
              <a:t> </a:t>
            </a:r>
            <a:r>
              <a:rPr sz="485" spc="9" dirty="0">
                <a:solidFill>
                  <a:srgbClr val="3F3F3F"/>
                </a:solidFill>
                <a:latin typeface="Calibri"/>
                <a:cs typeface="Calibri"/>
              </a:rPr>
              <a:t>Aug</a:t>
            </a:r>
            <a:r>
              <a:rPr sz="485" dirty="0">
                <a:solidFill>
                  <a:srgbClr val="3F3F3F"/>
                </a:solidFill>
                <a:latin typeface="Calibri"/>
                <a:cs typeface="Calibri"/>
              </a:rPr>
              <a:t> </a:t>
            </a:r>
            <a:r>
              <a:rPr sz="485" spc="9" dirty="0">
                <a:solidFill>
                  <a:srgbClr val="3F3F3F"/>
                </a:solidFill>
                <a:latin typeface="Calibri"/>
                <a:cs typeface="Calibri"/>
              </a:rPr>
              <a:t>24;9(10):1382–1392.</a:t>
            </a:r>
            <a:r>
              <a:rPr sz="485" spc="4" dirty="0">
                <a:solidFill>
                  <a:srgbClr val="3F3F3F"/>
                </a:solidFill>
                <a:latin typeface="Calibri"/>
                <a:cs typeface="Calibri"/>
              </a:rPr>
              <a:t> </a:t>
            </a:r>
            <a:r>
              <a:rPr sz="485" spc="-9" dirty="0">
                <a:solidFill>
                  <a:srgbClr val="3F3F3F"/>
                </a:solidFill>
                <a:latin typeface="Calibri"/>
                <a:cs typeface="Calibri"/>
              </a:rPr>
              <a:t>doi:10.1016/j.jcin.2015.04.020.</a:t>
            </a:r>
            <a:endParaRPr sz="485">
              <a:latin typeface="Calibri"/>
              <a:cs typeface="Calibri"/>
            </a:endParaRPr>
          </a:p>
        </p:txBody>
      </p:sp>
      <p:sp>
        <p:nvSpPr>
          <p:cNvPr id="4" name="object 4"/>
          <p:cNvSpPr txBox="1"/>
          <p:nvPr/>
        </p:nvSpPr>
        <p:spPr>
          <a:xfrm>
            <a:off x="2563127" y="2312519"/>
            <a:ext cx="110938" cy="237373"/>
          </a:xfrm>
          <a:prstGeom prst="rect">
            <a:avLst/>
          </a:prstGeom>
        </p:spPr>
        <p:txBody>
          <a:bodyPr vert="horz" wrap="square" lIns="0" tIns="0" rIns="0" bIns="0" rtlCol="0">
            <a:spAutoFit/>
          </a:bodyPr>
          <a:lstStyle/>
          <a:p>
            <a:pPr>
              <a:lnSpc>
                <a:spcPts val="1799"/>
              </a:lnSpc>
            </a:pPr>
            <a:r>
              <a:rPr sz="1897" spc="-44" dirty="0">
                <a:latin typeface="Calibri"/>
                <a:cs typeface="Calibri"/>
              </a:rPr>
              <a:t>S</a:t>
            </a:r>
            <a:endParaRPr sz="1897">
              <a:latin typeface="Calibri"/>
              <a:cs typeface="Calibri"/>
            </a:endParaRPr>
          </a:p>
        </p:txBody>
      </p:sp>
      <p:pic>
        <p:nvPicPr>
          <p:cNvPr id="5" name="object 5"/>
          <p:cNvPicPr/>
          <p:nvPr/>
        </p:nvPicPr>
        <p:blipFill>
          <a:blip r:embed="rId2" cstate="print"/>
          <a:stretch>
            <a:fillRect/>
          </a:stretch>
        </p:blipFill>
        <p:spPr>
          <a:xfrm>
            <a:off x="2590351" y="2309638"/>
            <a:ext cx="175864" cy="205103"/>
          </a:xfrm>
          <a:prstGeom prst="rect">
            <a:avLst/>
          </a:prstGeom>
        </p:spPr>
      </p:pic>
      <p:sp>
        <p:nvSpPr>
          <p:cNvPr id="6" name="object 6"/>
          <p:cNvSpPr txBox="1"/>
          <p:nvPr/>
        </p:nvSpPr>
        <p:spPr>
          <a:xfrm>
            <a:off x="1992802" y="2241138"/>
            <a:ext cx="2910728" cy="1781235"/>
          </a:xfrm>
          <a:prstGeom prst="rect">
            <a:avLst/>
          </a:prstGeom>
        </p:spPr>
        <p:txBody>
          <a:bodyPr vert="horz" wrap="square" lIns="0" tIns="10646" rIns="0" bIns="0" rtlCol="0">
            <a:spAutoFit/>
          </a:bodyPr>
          <a:lstStyle/>
          <a:p>
            <a:pPr marL="177623" indent="-166416">
              <a:spcBef>
                <a:spcPts val="84"/>
              </a:spcBef>
              <a:buFont typeface="Arial"/>
              <a:buChar char="•"/>
              <a:tabLst>
                <a:tab pos="177623" algn="l"/>
                <a:tab pos="824237" algn="l"/>
              </a:tabLst>
            </a:pPr>
            <a:r>
              <a:rPr sz="1897" spc="-22" dirty="0">
                <a:latin typeface="Calibri"/>
                <a:cs typeface="Calibri"/>
              </a:rPr>
              <a:t>EKO</a:t>
            </a:r>
            <a:r>
              <a:rPr sz="1897" dirty="0">
                <a:latin typeface="Calibri"/>
                <a:cs typeface="Calibri"/>
              </a:rPr>
              <a:t>	</a:t>
            </a:r>
            <a:r>
              <a:rPr sz="1897" spc="-9" dirty="0">
                <a:latin typeface="Calibri"/>
                <a:cs typeface="Calibri"/>
              </a:rPr>
              <a:t>Safety</a:t>
            </a:r>
            <a:r>
              <a:rPr sz="1897" spc="-49" dirty="0">
                <a:latin typeface="Calibri"/>
                <a:cs typeface="Calibri"/>
              </a:rPr>
              <a:t> </a:t>
            </a:r>
            <a:r>
              <a:rPr sz="1897" dirty="0">
                <a:latin typeface="Calibri"/>
                <a:cs typeface="Calibri"/>
              </a:rPr>
              <a:t>&amp;</a:t>
            </a:r>
            <a:r>
              <a:rPr sz="1897" spc="-44" dirty="0">
                <a:latin typeface="Calibri"/>
                <a:cs typeface="Calibri"/>
              </a:rPr>
              <a:t> </a:t>
            </a:r>
            <a:r>
              <a:rPr sz="1897" spc="-9" dirty="0">
                <a:latin typeface="Calibri"/>
                <a:cs typeface="Calibri"/>
              </a:rPr>
              <a:t>Efficacy</a:t>
            </a:r>
            <a:r>
              <a:rPr sz="1897" spc="-44" dirty="0">
                <a:latin typeface="Calibri"/>
                <a:cs typeface="Calibri"/>
              </a:rPr>
              <a:t> </a:t>
            </a:r>
            <a:r>
              <a:rPr sz="1897" spc="-18" dirty="0">
                <a:latin typeface="Calibri"/>
                <a:cs typeface="Calibri"/>
              </a:rPr>
              <a:t>Trial</a:t>
            </a:r>
            <a:endParaRPr sz="1897">
              <a:latin typeface="Calibri"/>
              <a:cs typeface="Calibri"/>
            </a:endParaRPr>
          </a:p>
          <a:p>
            <a:pPr>
              <a:spcBef>
                <a:spcPts val="485"/>
              </a:spcBef>
              <a:buFont typeface="Arial"/>
              <a:buChar char="•"/>
            </a:pPr>
            <a:endParaRPr sz="1897">
              <a:latin typeface="Calibri"/>
              <a:cs typeface="Calibri"/>
            </a:endParaRPr>
          </a:p>
          <a:p>
            <a:pPr marL="177623" marR="895958" indent="-166977">
              <a:lnSpc>
                <a:spcPts val="2047"/>
              </a:lnSpc>
              <a:buFont typeface="Arial"/>
              <a:buChar char="•"/>
              <a:tabLst>
                <a:tab pos="177623" algn="l"/>
              </a:tabLst>
            </a:pPr>
            <a:r>
              <a:rPr sz="1897" dirty="0">
                <a:latin typeface="Calibri"/>
                <a:cs typeface="Calibri"/>
              </a:rPr>
              <a:t>Acute</a:t>
            </a:r>
            <a:r>
              <a:rPr sz="1897" spc="-75" dirty="0">
                <a:latin typeface="Calibri"/>
                <a:cs typeface="Calibri"/>
              </a:rPr>
              <a:t> </a:t>
            </a:r>
            <a:r>
              <a:rPr sz="1897" dirty="0">
                <a:latin typeface="Calibri"/>
                <a:cs typeface="Calibri"/>
              </a:rPr>
              <a:t>Massive</a:t>
            </a:r>
            <a:r>
              <a:rPr sz="1897" spc="-84" dirty="0">
                <a:latin typeface="Calibri"/>
                <a:cs typeface="Calibri"/>
              </a:rPr>
              <a:t> </a:t>
            </a:r>
            <a:r>
              <a:rPr sz="1897" spc="-22" dirty="0">
                <a:latin typeface="Calibri"/>
                <a:cs typeface="Calibri"/>
              </a:rPr>
              <a:t>and </a:t>
            </a:r>
            <a:r>
              <a:rPr sz="1897" dirty="0">
                <a:latin typeface="Calibri"/>
                <a:cs typeface="Calibri"/>
              </a:rPr>
              <a:t>Submassive</a:t>
            </a:r>
            <a:r>
              <a:rPr sz="1897" spc="-75" dirty="0">
                <a:latin typeface="Calibri"/>
                <a:cs typeface="Calibri"/>
              </a:rPr>
              <a:t> </a:t>
            </a:r>
            <a:r>
              <a:rPr sz="1897" spc="-22" dirty="0">
                <a:latin typeface="Calibri"/>
                <a:cs typeface="Calibri"/>
              </a:rPr>
              <a:t>PE</a:t>
            </a:r>
            <a:endParaRPr sz="1897">
              <a:latin typeface="Calibri"/>
              <a:cs typeface="Calibri"/>
            </a:endParaRPr>
          </a:p>
          <a:p>
            <a:pPr>
              <a:spcBef>
                <a:spcPts val="194"/>
              </a:spcBef>
              <a:buFont typeface="Arial"/>
              <a:buChar char="•"/>
            </a:pPr>
            <a:endParaRPr sz="1897">
              <a:latin typeface="Calibri"/>
              <a:cs typeface="Calibri"/>
            </a:endParaRPr>
          </a:p>
          <a:p>
            <a:pPr marL="177623" indent="-166416">
              <a:buFont typeface="Arial"/>
              <a:buChar char="•"/>
              <a:tabLst>
                <a:tab pos="177623" algn="l"/>
              </a:tabLst>
            </a:pPr>
            <a:r>
              <a:rPr sz="1897" dirty="0">
                <a:latin typeface="Calibri"/>
                <a:cs typeface="Calibri"/>
              </a:rPr>
              <a:t>N=150,</a:t>
            </a:r>
            <a:r>
              <a:rPr sz="1897" spc="-44" dirty="0">
                <a:latin typeface="Calibri"/>
                <a:cs typeface="Calibri"/>
              </a:rPr>
              <a:t> </a:t>
            </a:r>
            <a:r>
              <a:rPr sz="1897" dirty="0">
                <a:latin typeface="Calibri"/>
                <a:cs typeface="Calibri"/>
              </a:rPr>
              <a:t>22</a:t>
            </a:r>
            <a:r>
              <a:rPr sz="1897" spc="-35" dirty="0">
                <a:latin typeface="Calibri"/>
                <a:cs typeface="Calibri"/>
              </a:rPr>
              <a:t> </a:t>
            </a:r>
            <a:r>
              <a:rPr sz="1897" spc="-9" dirty="0">
                <a:latin typeface="Calibri"/>
                <a:cs typeface="Calibri"/>
              </a:rPr>
              <a:t>centers</a:t>
            </a:r>
            <a:endParaRPr sz="1897">
              <a:latin typeface="Calibri"/>
              <a:cs typeface="Calibri"/>
            </a:endParaRPr>
          </a:p>
        </p:txBody>
      </p:sp>
      <p:grpSp>
        <p:nvGrpSpPr>
          <p:cNvPr id="7" name="object 7"/>
          <p:cNvGrpSpPr/>
          <p:nvPr/>
        </p:nvGrpSpPr>
        <p:grpSpPr>
          <a:xfrm>
            <a:off x="5558789" y="2146823"/>
            <a:ext cx="4718797" cy="3071532"/>
            <a:chOff x="4420361" y="2433066"/>
            <a:chExt cx="5347970" cy="3481070"/>
          </a:xfrm>
        </p:grpSpPr>
        <p:pic>
          <p:nvPicPr>
            <p:cNvPr id="8" name="object 8"/>
            <p:cNvPicPr/>
            <p:nvPr/>
          </p:nvPicPr>
          <p:blipFill>
            <a:blip r:embed="rId3" cstate="print"/>
            <a:stretch>
              <a:fillRect/>
            </a:stretch>
          </p:blipFill>
          <p:spPr>
            <a:xfrm>
              <a:off x="4838453" y="2616853"/>
              <a:ext cx="4655491" cy="3258719"/>
            </a:xfrm>
            <a:prstGeom prst="rect">
              <a:avLst/>
            </a:prstGeom>
          </p:spPr>
        </p:pic>
        <p:sp>
          <p:nvSpPr>
            <p:cNvPr id="9" name="object 9"/>
            <p:cNvSpPr/>
            <p:nvPr/>
          </p:nvSpPr>
          <p:spPr>
            <a:xfrm>
              <a:off x="4431791" y="2444496"/>
              <a:ext cx="5325110" cy="3458210"/>
            </a:xfrm>
            <a:custGeom>
              <a:avLst/>
              <a:gdLst/>
              <a:ahLst/>
              <a:cxnLst/>
              <a:rect l="l" t="t" r="r" b="b"/>
              <a:pathLst>
                <a:path w="5325109" h="3458210">
                  <a:moveTo>
                    <a:pt x="0" y="0"/>
                  </a:moveTo>
                  <a:lnTo>
                    <a:pt x="5324855" y="0"/>
                  </a:lnTo>
                  <a:lnTo>
                    <a:pt x="5324855" y="3457955"/>
                  </a:lnTo>
                  <a:lnTo>
                    <a:pt x="0" y="3457955"/>
                  </a:lnTo>
                  <a:lnTo>
                    <a:pt x="0" y="0"/>
                  </a:lnTo>
                  <a:close/>
                </a:path>
              </a:pathLst>
            </a:custGeom>
            <a:ln w="22859">
              <a:solidFill>
                <a:srgbClr val="003F85"/>
              </a:solidFill>
            </a:ln>
          </p:spPr>
          <p:txBody>
            <a:bodyPr wrap="square" lIns="0" tIns="0" rIns="0" bIns="0" rtlCol="0"/>
            <a:lstStyle/>
            <a:p>
              <a:endParaRPr sz="1588"/>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50796"/>
            <a:ext cx="9278471" cy="912360"/>
          </a:xfrm>
          <a:prstGeom prst="rect">
            <a:avLst/>
          </a:prstGeom>
        </p:spPr>
        <p:txBody>
          <a:bodyPr vert="horz" wrap="square" lIns="0" tIns="232976" rIns="0" bIns="0" rtlCol="0" anchor="ctr">
            <a:spAutoFit/>
          </a:bodyPr>
          <a:lstStyle/>
          <a:p>
            <a:pPr marL="9526">
              <a:lnSpc>
                <a:spcPct val="100000"/>
              </a:lnSpc>
              <a:spcBef>
                <a:spcPts val="119"/>
              </a:spcBef>
            </a:pPr>
            <a:r>
              <a:rPr spc="-31" dirty="0"/>
              <a:t>SEATTLE</a:t>
            </a:r>
            <a:r>
              <a:rPr spc="-53" dirty="0"/>
              <a:t> </a:t>
            </a:r>
            <a:r>
              <a:rPr dirty="0"/>
              <a:t>II</a:t>
            </a:r>
            <a:r>
              <a:rPr spc="-35" dirty="0"/>
              <a:t> </a:t>
            </a:r>
            <a:r>
              <a:rPr dirty="0"/>
              <a:t>–</a:t>
            </a:r>
            <a:r>
              <a:rPr spc="-53" dirty="0"/>
              <a:t> </a:t>
            </a:r>
            <a:r>
              <a:rPr spc="-9" dirty="0"/>
              <a:t>Results</a:t>
            </a:r>
          </a:p>
        </p:txBody>
      </p:sp>
      <p:sp>
        <p:nvSpPr>
          <p:cNvPr id="3" name="object 3"/>
          <p:cNvSpPr txBox="1"/>
          <p:nvPr/>
        </p:nvSpPr>
        <p:spPr>
          <a:xfrm>
            <a:off x="1762901" y="5395990"/>
            <a:ext cx="8189259" cy="88780"/>
          </a:xfrm>
          <a:prstGeom prst="rect">
            <a:avLst/>
          </a:prstGeom>
        </p:spPr>
        <p:txBody>
          <a:bodyPr vert="horz" wrap="square" lIns="0" tIns="14007" rIns="0" bIns="0" rtlCol="0">
            <a:spAutoFit/>
          </a:bodyPr>
          <a:lstStyle/>
          <a:p>
            <a:pPr marL="11206">
              <a:spcBef>
                <a:spcPts val="110"/>
              </a:spcBef>
            </a:pPr>
            <a:r>
              <a:rPr sz="485" spc="9" dirty="0">
                <a:solidFill>
                  <a:srgbClr val="3F3F3F"/>
                </a:solidFill>
                <a:latin typeface="Calibri"/>
                <a:cs typeface="Calibri"/>
              </a:rPr>
              <a:t>Piazza</a:t>
            </a:r>
            <a:r>
              <a:rPr sz="485" spc="4" dirty="0">
                <a:solidFill>
                  <a:srgbClr val="3F3F3F"/>
                </a:solidFill>
                <a:latin typeface="Calibri"/>
                <a:cs typeface="Calibri"/>
              </a:rPr>
              <a:t> </a:t>
            </a:r>
            <a:r>
              <a:rPr sz="485" spc="9" dirty="0">
                <a:solidFill>
                  <a:srgbClr val="3F3F3F"/>
                </a:solidFill>
                <a:latin typeface="Calibri"/>
                <a:cs typeface="Calibri"/>
              </a:rPr>
              <a:t>G,</a:t>
            </a:r>
            <a:r>
              <a:rPr sz="485" spc="13" dirty="0">
                <a:solidFill>
                  <a:srgbClr val="3F3F3F"/>
                </a:solidFill>
                <a:latin typeface="Calibri"/>
                <a:cs typeface="Calibri"/>
              </a:rPr>
              <a:t> </a:t>
            </a:r>
            <a:r>
              <a:rPr sz="485" spc="9" dirty="0">
                <a:solidFill>
                  <a:srgbClr val="3F3F3F"/>
                </a:solidFill>
                <a:latin typeface="Calibri"/>
                <a:cs typeface="Calibri"/>
              </a:rPr>
              <a:t>Hohlfelder</a:t>
            </a:r>
            <a:r>
              <a:rPr sz="485" spc="22" dirty="0">
                <a:solidFill>
                  <a:srgbClr val="3F3F3F"/>
                </a:solidFill>
                <a:latin typeface="Calibri"/>
                <a:cs typeface="Calibri"/>
              </a:rPr>
              <a:t> </a:t>
            </a:r>
            <a:r>
              <a:rPr sz="485" spc="9" dirty="0">
                <a:solidFill>
                  <a:srgbClr val="3F3F3F"/>
                </a:solidFill>
                <a:latin typeface="Calibri"/>
                <a:cs typeface="Calibri"/>
              </a:rPr>
              <a:t>B,</a:t>
            </a:r>
            <a:r>
              <a:rPr sz="485" spc="4" dirty="0">
                <a:solidFill>
                  <a:srgbClr val="3F3F3F"/>
                </a:solidFill>
                <a:latin typeface="Calibri"/>
                <a:cs typeface="Calibri"/>
              </a:rPr>
              <a:t> </a:t>
            </a:r>
            <a:r>
              <a:rPr sz="485" spc="9" dirty="0">
                <a:solidFill>
                  <a:srgbClr val="3F3F3F"/>
                </a:solidFill>
                <a:latin typeface="Calibri"/>
                <a:cs typeface="Calibri"/>
              </a:rPr>
              <a:t>Jaff MR,</a:t>
            </a:r>
            <a:r>
              <a:rPr sz="485" spc="4" dirty="0">
                <a:solidFill>
                  <a:srgbClr val="3F3F3F"/>
                </a:solidFill>
                <a:latin typeface="Calibri"/>
                <a:cs typeface="Calibri"/>
              </a:rPr>
              <a:t> </a:t>
            </a:r>
            <a:r>
              <a:rPr sz="485" spc="9" dirty="0">
                <a:solidFill>
                  <a:srgbClr val="3F3F3F"/>
                </a:solidFill>
                <a:latin typeface="Calibri"/>
                <a:cs typeface="Calibri"/>
              </a:rPr>
              <a:t>et</a:t>
            </a:r>
            <a:r>
              <a:rPr sz="485" spc="13" dirty="0">
                <a:solidFill>
                  <a:srgbClr val="3F3F3F"/>
                </a:solidFill>
                <a:latin typeface="Calibri"/>
                <a:cs typeface="Calibri"/>
              </a:rPr>
              <a:t> </a:t>
            </a:r>
            <a:r>
              <a:rPr sz="485" spc="9" dirty="0">
                <a:solidFill>
                  <a:srgbClr val="3F3F3F"/>
                </a:solidFill>
                <a:latin typeface="Calibri"/>
                <a:cs typeface="Calibri"/>
              </a:rPr>
              <a:t>al.</a:t>
            </a:r>
            <a:r>
              <a:rPr sz="485" spc="4" dirty="0">
                <a:solidFill>
                  <a:srgbClr val="3F3F3F"/>
                </a:solidFill>
                <a:latin typeface="Calibri"/>
                <a:cs typeface="Calibri"/>
              </a:rPr>
              <a:t> </a:t>
            </a:r>
            <a:r>
              <a:rPr sz="485" spc="9" dirty="0">
                <a:solidFill>
                  <a:srgbClr val="3F3F3F"/>
                </a:solidFill>
                <a:latin typeface="Calibri"/>
                <a:cs typeface="Calibri"/>
              </a:rPr>
              <a:t>A</a:t>
            </a:r>
            <a:r>
              <a:rPr sz="485" spc="4" dirty="0">
                <a:solidFill>
                  <a:srgbClr val="3F3F3F"/>
                </a:solidFill>
                <a:latin typeface="Calibri"/>
                <a:cs typeface="Calibri"/>
              </a:rPr>
              <a:t> </a:t>
            </a:r>
            <a:r>
              <a:rPr sz="485" spc="9" dirty="0">
                <a:solidFill>
                  <a:srgbClr val="3F3F3F"/>
                </a:solidFill>
                <a:latin typeface="Calibri"/>
                <a:cs typeface="Calibri"/>
              </a:rPr>
              <a:t>prospective,</a:t>
            </a:r>
            <a:r>
              <a:rPr sz="485" spc="26" dirty="0">
                <a:solidFill>
                  <a:srgbClr val="3F3F3F"/>
                </a:solidFill>
                <a:latin typeface="Calibri"/>
                <a:cs typeface="Calibri"/>
              </a:rPr>
              <a:t> </a:t>
            </a:r>
            <a:r>
              <a:rPr sz="485" spc="9" dirty="0">
                <a:solidFill>
                  <a:srgbClr val="3F3F3F"/>
                </a:solidFill>
                <a:latin typeface="Calibri"/>
                <a:cs typeface="Calibri"/>
              </a:rPr>
              <a:t>single-arm,</a:t>
            </a:r>
            <a:r>
              <a:rPr sz="485" spc="4" dirty="0">
                <a:solidFill>
                  <a:srgbClr val="3F3F3F"/>
                </a:solidFill>
                <a:latin typeface="Calibri"/>
                <a:cs typeface="Calibri"/>
              </a:rPr>
              <a:t> </a:t>
            </a:r>
            <a:r>
              <a:rPr sz="485" spc="9" dirty="0">
                <a:solidFill>
                  <a:srgbClr val="3F3F3F"/>
                </a:solidFill>
                <a:latin typeface="Calibri"/>
                <a:cs typeface="Calibri"/>
              </a:rPr>
              <a:t>multicenter</a:t>
            </a:r>
            <a:r>
              <a:rPr sz="485" spc="35" dirty="0">
                <a:solidFill>
                  <a:srgbClr val="3F3F3F"/>
                </a:solidFill>
                <a:latin typeface="Calibri"/>
                <a:cs typeface="Calibri"/>
              </a:rPr>
              <a:t> </a:t>
            </a:r>
            <a:r>
              <a:rPr sz="485" spc="9" dirty="0">
                <a:solidFill>
                  <a:srgbClr val="3F3F3F"/>
                </a:solidFill>
                <a:latin typeface="Calibri"/>
                <a:cs typeface="Calibri"/>
              </a:rPr>
              <a:t>trial</a:t>
            </a:r>
            <a:r>
              <a:rPr sz="485" spc="18" dirty="0">
                <a:solidFill>
                  <a:srgbClr val="3F3F3F"/>
                </a:solidFill>
                <a:latin typeface="Calibri"/>
                <a:cs typeface="Calibri"/>
              </a:rPr>
              <a:t> </a:t>
            </a:r>
            <a:r>
              <a:rPr sz="485" spc="9" dirty="0">
                <a:solidFill>
                  <a:srgbClr val="3F3F3F"/>
                </a:solidFill>
                <a:latin typeface="Calibri"/>
                <a:cs typeface="Calibri"/>
              </a:rPr>
              <a:t>of</a:t>
            </a:r>
            <a:r>
              <a:rPr sz="485" spc="18" dirty="0">
                <a:solidFill>
                  <a:srgbClr val="3F3F3F"/>
                </a:solidFill>
                <a:latin typeface="Calibri"/>
                <a:cs typeface="Calibri"/>
              </a:rPr>
              <a:t> </a:t>
            </a:r>
            <a:r>
              <a:rPr sz="485" spc="9" dirty="0">
                <a:solidFill>
                  <a:srgbClr val="3F3F3F"/>
                </a:solidFill>
                <a:latin typeface="Calibri"/>
                <a:cs typeface="Calibri"/>
              </a:rPr>
              <a:t>ultrasound-facilitated,</a:t>
            </a:r>
            <a:r>
              <a:rPr sz="485" spc="26" dirty="0">
                <a:solidFill>
                  <a:srgbClr val="3F3F3F"/>
                </a:solidFill>
                <a:latin typeface="Calibri"/>
                <a:cs typeface="Calibri"/>
              </a:rPr>
              <a:t> </a:t>
            </a:r>
            <a:r>
              <a:rPr sz="485" dirty="0">
                <a:solidFill>
                  <a:srgbClr val="3F3F3F"/>
                </a:solidFill>
                <a:latin typeface="Calibri"/>
                <a:cs typeface="Calibri"/>
              </a:rPr>
              <a:t>catheter-</a:t>
            </a:r>
            <a:r>
              <a:rPr sz="485" spc="9" dirty="0">
                <a:solidFill>
                  <a:srgbClr val="3F3F3F"/>
                </a:solidFill>
                <a:latin typeface="Calibri"/>
                <a:cs typeface="Calibri"/>
              </a:rPr>
              <a:t>directed,</a:t>
            </a:r>
            <a:r>
              <a:rPr sz="485" spc="40" dirty="0">
                <a:solidFill>
                  <a:srgbClr val="3F3F3F"/>
                </a:solidFill>
                <a:latin typeface="Calibri"/>
                <a:cs typeface="Calibri"/>
              </a:rPr>
              <a:t> </a:t>
            </a:r>
            <a:r>
              <a:rPr sz="485" spc="9" dirty="0">
                <a:solidFill>
                  <a:srgbClr val="3F3F3F"/>
                </a:solidFill>
                <a:latin typeface="Calibri"/>
                <a:cs typeface="Calibri"/>
              </a:rPr>
              <a:t>low-dose</a:t>
            </a:r>
            <a:r>
              <a:rPr sz="485" spc="26" dirty="0">
                <a:solidFill>
                  <a:srgbClr val="3F3F3F"/>
                </a:solidFill>
                <a:latin typeface="Calibri"/>
                <a:cs typeface="Calibri"/>
              </a:rPr>
              <a:t> </a:t>
            </a:r>
            <a:r>
              <a:rPr sz="485" spc="9" dirty="0">
                <a:solidFill>
                  <a:srgbClr val="3F3F3F"/>
                </a:solidFill>
                <a:latin typeface="Calibri"/>
                <a:cs typeface="Calibri"/>
              </a:rPr>
              <a:t>fibrinolysis</a:t>
            </a:r>
            <a:r>
              <a:rPr sz="485" spc="18" dirty="0">
                <a:solidFill>
                  <a:srgbClr val="3F3F3F"/>
                </a:solidFill>
                <a:latin typeface="Calibri"/>
                <a:cs typeface="Calibri"/>
              </a:rPr>
              <a:t> </a:t>
            </a:r>
            <a:r>
              <a:rPr sz="485" spc="9" dirty="0">
                <a:solidFill>
                  <a:srgbClr val="3F3F3F"/>
                </a:solidFill>
                <a:latin typeface="Calibri"/>
                <a:cs typeface="Calibri"/>
              </a:rPr>
              <a:t>for</a:t>
            </a:r>
            <a:r>
              <a:rPr sz="485" spc="4" dirty="0">
                <a:solidFill>
                  <a:srgbClr val="3F3F3F"/>
                </a:solidFill>
                <a:latin typeface="Calibri"/>
                <a:cs typeface="Calibri"/>
              </a:rPr>
              <a:t> </a:t>
            </a:r>
            <a:r>
              <a:rPr sz="485" spc="9" dirty="0">
                <a:solidFill>
                  <a:srgbClr val="3F3F3F"/>
                </a:solidFill>
                <a:latin typeface="Calibri"/>
                <a:cs typeface="Calibri"/>
              </a:rPr>
              <a:t>acute</a:t>
            </a:r>
            <a:r>
              <a:rPr sz="485" spc="26" dirty="0">
                <a:solidFill>
                  <a:srgbClr val="3F3F3F"/>
                </a:solidFill>
                <a:latin typeface="Calibri"/>
                <a:cs typeface="Calibri"/>
              </a:rPr>
              <a:t> </a:t>
            </a:r>
            <a:r>
              <a:rPr sz="485" spc="9" dirty="0">
                <a:solidFill>
                  <a:srgbClr val="3F3F3F"/>
                </a:solidFill>
                <a:latin typeface="Calibri"/>
                <a:cs typeface="Calibri"/>
              </a:rPr>
              <a:t>massive</a:t>
            </a:r>
            <a:r>
              <a:rPr sz="485" spc="4" dirty="0">
                <a:solidFill>
                  <a:srgbClr val="3F3F3F"/>
                </a:solidFill>
                <a:latin typeface="Calibri"/>
                <a:cs typeface="Calibri"/>
              </a:rPr>
              <a:t> </a:t>
            </a:r>
            <a:r>
              <a:rPr sz="485" spc="9" dirty="0">
                <a:solidFill>
                  <a:srgbClr val="3F3F3F"/>
                </a:solidFill>
                <a:latin typeface="Calibri"/>
                <a:cs typeface="Calibri"/>
              </a:rPr>
              <a:t>and</a:t>
            </a:r>
            <a:r>
              <a:rPr sz="485" spc="4" dirty="0">
                <a:solidFill>
                  <a:srgbClr val="3F3F3F"/>
                </a:solidFill>
                <a:latin typeface="Calibri"/>
                <a:cs typeface="Calibri"/>
              </a:rPr>
              <a:t> </a:t>
            </a:r>
            <a:r>
              <a:rPr sz="485" spc="9" dirty="0">
                <a:solidFill>
                  <a:srgbClr val="3F3F3F"/>
                </a:solidFill>
                <a:latin typeface="Calibri"/>
                <a:cs typeface="Calibri"/>
              </a:rPr>
              <a:t>submassive</a:t>
            </a:r>
            <a:r>
              <a:rPr sz="485" spc="18" dirty="0">
                <a:solidFill>
                  <a:srgbClr val="3F3F3F"/>
                </a:solidFill>
                <a:latin typeface="Calibri"/>
                <a:cs typeface="Calibri"/>
              </a:rPr>
              <a:t> </a:t>
            </a:r>
            <a:r>
              <a:rPr sz="485" spc="9" dirty="0">
                <a:solidFill>
                  <a:srgbClr val="3F3F3F"/>
                </a:solidFill>
                <a:latin typeface="Calibri"/>
                <a:cs typeface="Calibri"/>
              </a:rPr>
              <a:t>pulmonary</a:t>
            </a:r>
            <a:r>
              <a:rPr sz="485" spc="18" dirty="0">
                <a:solidFill>
                  <a:srgbClr val="3F3F3F"/>
                </a:solidFill>
                <a:latin typeface="Calibri"/>
                <a:cs typeface="Calibri"/>
              </a:rPr>
              <a:t> </a:t>
            </a:r>
            <a:r>
              <a:rPr sz="485" spc="9" dirty="0">
                <a:solidFill>
                  <a:srgbClr val="3F3F3F"/>
                </a:solidFill>
                <a:latin typeface="Calibri"/>
                <a:cs typeface="Calibri"/>
              </a:rPr>
              <a:t>embolism:</a:t>
            </a:r>
            <a:r>
              <a:rPr sz="485" spc="35" dirty="0">
                <a:solidFill>
                  <a:srgbClr val="3F3F3F"/>
                </a:solidFill>
                <a:latin typeface="Calibri"/>
                <a:cs typeface="Calibri"/>
              </a:rPr>
              <a:t> </a:t>
            </a:r>
            <a:r>
              <a:rPr sz="485" spc="9" dirty="0">
                <a:solidFill>
                  <a:srgbClr val="3F3F3F"/>
                </a:solidFill>
                <a:latin typeface="Calibri"/>
                <a:cs typeface="Calibri"/>
              </a:rPr>
              <a:t>the</a:t>
            </a:r>
            <a:r>
              <a:rPr sz="485" spc="4" dirty="0">
                <a:solidFill>
                  <a:srgbClr val="3F3F3F"/>
                </a:solidFill>
                <a:latin typeface="Calibri"/>
                <a:cs typeface="Calibri"/>
              </a:rPr>
              <a:t> </a:t>
            </a:r>
            <a:r>
              <a:rPr sz="485" spc="9" dirty="0">
                <a:solidFill>
                  <a:srgbClr val="3F3F3F"/>
                </a:solidFill>
                <a:latin typeface="Calibri"/>
                <a:cs typeface="Calibri"/>
              </a:rPr>
              <a:t>SEATTLE</a:t>
            </a:r>
            <a:r>
              <a:rPr sz="485" spc="22" dirty="0">
                <a:solidFill>
                  <a:srgbClr val="3F3F3F"/>
                </a:solidFill>
                <a:latin typeface="Calibri"/>
                <a:cs typeface="Calibri"/>
              </a:rPr>
              <a:t> </a:t>
            </a:r>
            <a:r>
              <a:rPr sz="485" spc="9" dirty="0">
                <a:solidFill>
                  <a:srgbClr val="3F3F3F"/>
                </a:solidFill>
                <a:latin typeface="Calibri"/>
                <a:cs typeface="Calibri"/>
              </a:rPr>
              <a:t>II</a:t>
            </a:r>
            <a:r>
              <a:rPr sz="485" spc="4" dirty="0">
                <a:solidFill>
                  <a:srgbClr val="3F3F3F"/>
                </a:solidFill>
                <a:latin typeface="Calibri"/>
                <a:cs typeface="Calibri"/>
              </a:rPr>
              <a:t> </a:t>
            </a:r>
            <a:r>
              <a:rPr sz="485" spc="9" dirty="0">
                <a:solidFill>
                  <a:srgbClr val="3F3F3F"/>
                </a:solidFill>
                <a:latin typeface="Calibri"/>
                <a:cs typeface="Calibri"/>
              </a:rPr>
              <a:t>study.</a:t>
            </a:r>
            <a:r>
              <a:rPr sz="485" dirty="0">
                <a:solidFill>
                  <a:srgbClr val="3F3F3F"/>
                </a:solidFill>
                <a:latin typeface="Calibri"/>
                <a:cs typeface="Calibri"/>
              </a:rPr>
              <a:t> </a:t>
            </a:r>
            <a:r>
              <a:rPr sz="485" i="1" spc="9" dirty="0">
                <a:solidFill>
                  <a:srgbClr val="3F3F3F"/>
                </a:solidFill>
                <a:latin typeface="Calibri"/>
                <a:cs typeface="Calibri"/>
              </a:rPr>
              <a:t>JACC</a:t>
            </a:r>
            <a:r>
              <a:rPr sz="485" i="1" spc="4" dirty="0">
                <a:solidFill>
                  <a:srgbClr val="3F3F3F"/>
                </a:solidFill>
                <a:latin typeface="Calibri"/>
                <a:cs typeface="Calibri"/>
              </a:rPr>
              <a:t> </a:t>
            </a:r>
            <a:r>
              <a:rPr sz="485" i="1" spc="9" dirty="0">
                <a:solidFill>
                  <a:srgbClr val="3F3F3F"/>
                </a:solidFill>
                <a:latin typeface="Calibri"/>
                <a:cs typeface="Calibri"/>
              </a:rPr>
              <a:t>Cardiovasc</a:t>
            </a:r>
            <a:r>
              <a:rPr sz="485" i="1" spc="4" dirty="0">
                <a:solidFill>
                  <a:srgbClr val="3F3F3F"/>
                </a:solidFill>
                <a:latin typeface="Calibri"/>
                <a:cs typeface="Calibri"/>
              </a:rPr>
              <a:t> </a:t>
            </a:r>
            <a:r>
              <a:rPr sz="485" i="1" spc="9" dirty="0">
                <a:solidFill>
                  <a:srgbClr val="3F3F3F"/>
                </a:solidFill>
                <a:latin typeface="Calibri"/>
                <a:cs typeface="Calibri"/>
              </a:rPr>
              <a:t>Interv</a:t>
            </a:r>
            <a:r>
              <a:rPr sz="485" spc="9" dirty="0">
                <a:solidFill>
                  <a:srgbClr val="3F3F3F"/>
                </a:solidFill>
                <a:latin typeface="Calibri"/>
                <a:cs typeface="Calibri"/>
              </a:rPr>
              <a:t>.</a:t>
            </a:r>
            <a:r>
              <a:rPr sz="485" spc="13" dirty="0">
                <a:solidFill>
                  <a:srgbClr val="3F3F3F"/>
                </a:solidFill>
                <a:latin typeface="Calibri"/>
                <a:cs typeface="Calibri"/>
              </a:rPr>
              <a:t> </a:t>
            </a:r>
            <a:r>
              <a:rPr sz="485" spc="9" dirty="0">
                <a:solidFill>
                  <a:srgbClr val="3F3F3F"/>
                </a:solidFill>
                <a:latin typeface="Calibri"/>
                <a:cs typeface="Calibri"/>
              </a:rPr>
              <a:t>2015</a:t>
            </a:r>
            <a:r>
              <a:rPr sz="485" spc="13" dirty="0">
                <a:solidFill>
                  <a:srgbClr val="3F3F3F"/>
                </a:solidFill>
                <a:latin typeface="Calibri"/>
                <a:cs typeface="Calibri"/>
              </a:rPr>
              <a:t> </a:t>
            </a:r>
            <a:r>
              <a:rPr sz="485" spc="9" dirty="0">
                <a:solidFill>
                  <a:srgbClr val="3F3F3F"/>
                </a:solidFill>
                <a:latin typeface="Calibri"/>
                <a:cs typeface="Calibri"/>
              </a:rPr>
              <a:t>Aug</a:t>
            </a:r>
            <a:r>
              <a:rPr sz="485" dirty="0">
                <a:solidFill>
                  <a:srgbClr val="3F3F3F"/>
                </a:solidFill>
                <a:latin typeface="Calibri"/>
                <a:cs typeface="Calibri"/>
              </a:rPr>
              <a:t> </a:t>
            </a:r>
            <a:r>
              <a:rPr sz="485" spc="9" dirty="0">
                <a:solidFill>
                  <a:srgbClr val="3F3F3F"/>
                </a:solidFill>
                <a:latin typeface="Calibri"/>
                <a:cs typeface="Calibri"/>
              </a:rPr>
              <a:t>24;9(10):1382–1392.</a:t>
            </a:r>
            <a:r>
              <a:rPr sz="485" spc="4" dirty="0">
                <a:solidFill>
                  <a:srgbClr val="3F3F3F"/>
                </a:solidFill>
                <a:latin typeface="Calibri"/>
                <a:cs typeface="Calibri"/>
              </a:rPr>
              <a:t> </a:t>
            </a:r>
            <a:r>
              <a:rPr sz="485" spc="-9" dirty="0">
                <a:solidFill>
                  <a:srgbClr val="3F3F3F"/>
                </a:solidFill>
                <a:latin typeface="Calibri"/>
                <a:cs typeface="Calibri"/>
              </a:rPr>
              <a:t>doi:10.1016/j.jcin.2015.04.020.</a:t>
            </a:r>
            <a:endParaRPr sz="485">
              <a:latin typeface="Calibri"/>
              <a:cs typeface="Calibri"/>
            </a:endParaRPr>
          </a:p>
        </p:txBody>
      </p:sp>
      <p:sp>
        <p:nvSpPr>
          <p:cNvPr id="4" name="object 4"/>
          <p:cNvSpPr txBox="1"/>
          <p:nvPr/>
        </p:nvSpPr>
        <p:spPr>
          <a:xfrm>
            <a:off x="2323708" y="2235836"/>
            <a:ext cx="7205942" cy="611215"/>
          </a:xfrm>
          <a:prstGeom prst="rect">
            <a:avLst/>
          </a:prstGeom>
        </p:spPr>
        <p:txBody>
          <a:bodyPr vert="horz" wrap="square" lIns="0" tIns="46504" rIns="0" bIns="0" rtlCol="0">
            <a:spAutoFit/>
          </a:bodyPr>
          <a:lstStyle/>
          <a:p>
            <a:pPr marL="176502" marR="4483" indent="-165856">
              <a:lnSpc>
                <a:spcPts val="2206"/>
              </a:lnSpc>
              <a:spcBef>
                <a:spcPts val="366"/>
              </a:spcBef>
              <a:buFont typeface="Arial"/>
              <a:buChar char="•"/>
              <a:tabLst>
                <a:tab pos="177623" algn="l"/>
              </a:tabLst>
            </a:pPr>
            <a:r>
              <a:rPr sz="2030" dirty="0">
                <a:latin typeface="Calibri"/>
                <a:cs typeface="Calibri"/>
              </a:rPr>
              <a:t>Ultrasound</a:t>
            </a:r>
            <a:r>
              <a:rPr sz="2030" spc="-40" dirty="0">
                <a:latin typeface="Calibri"/>
                <a:cs typeface="Calibri"/>
              </a:rPr>
              <a:t> </a:t>
            </a:r>
            <a:r>
              <a:rPr sz="2030" dirty="0">
                <a:latin typeface="Calibri"/>
                <a:cs typeface="Calibri"/>
              </a:rPr>
              <a:t>thrombolysis</a:t>
            </a:r>
            <a:r>
              <a:rPr sz="2030" spc="-44" dirty="0">
                <a:latin typeface="Calibri"/>
                <a:cs typeface="Calibri"/>
              </a:rPr>
              <a:t> </a:t>
            </a:r>
            <a:r>
              <a:rPr sz="2030" dirty="0">
                <a:latin typeface="Calibri"/>
                <a:cs typeface="Calibri"/>
              </a:rPr>
              <a:t>was</a:t>
            </a:r>
            <a:r>
              <a:rPr sz="2030" spc="-62" dirty="0">
                <a:latin typeface="Calibri"/>
                <a:cs typeface="Calibri"/>
              </a:rPr>
              <a:t> </a:t>
            </a:r>
            <a:r>
              <a:rPr sz="2030" dirty="0">
                <a:latin typeface="Calibri"/>
                <a:cs typeface="Calibri"/>
              </a:rPr>
              <a:t>safe</a:t>
            </a:r>
            <a:r>
              <a:rPr sz="2030" spc="-57" dirty="0">
                <a:latin typeface="Calibri"/>
                <a:cs typeface="Calibri"/>
              </a:rPr>
              <a:t> </a:t>
            </a:r>
            <a:r>
              <a:rPr sz="2030" dirty="0">
                <a:latin typeface="Calibri"/>
                <a:cs typeface="Calibri"/>
              </a:rPr>
              <a:t>and</a:t>
            </a:r>
            <a:r>
              <a:rPr sz="2030" spc="-35" dirty="0">
                <a:latin typeface="Calibri"/>
                <a:cs typeface="Calibri"/>
              </a:rPr>
              <a:t> </a:t>
            </a:r>
            <a:r>
              <a:rPr sz="2030" spc="-9" dirty="0">
                <a:latin typeface="Calibri"/>
                <a:cs typeface="Calibri"/>
              </a:rPr>
              <a:t>effective</a:t>
            </a:r>
            <a:r>
              <a:rPr sz="2030" spc="-75" dirty="0">
                <a:latin typeface="Calibri"/>
                <a:cs typeface="Calibri"/>
              </a:rPr>
              <a:t> </a:t>
            </a:r>
            <a:r>
              <a:rPr sz="2030" dirty="0">
                <a:latin typeface="Calibri"/>
                <a:cs typeface="Calibri"/>
              </a:rPr>
              <a:t>in</a:t>
            </a:r>
            <a:r>
              <a:rPr sz="2030" spc="-35" dirty="0">
                <a:latin typeface="Calibri"/>
                <a:cs typeface="Calibri"/>
              </a:rPr>
              <a:t> </a:t>
            </a:r>
            <a:r>
              <a:rPr sz="2030" dirty="0">
                <a:latin typeface="Calibri"/>
                <a:cs typeface="Calibri"/>
              </a:rPr>
              <a:t>the</a:t>
            </a:r>
            <a:r>
              <a:rPr sz="2030" spc="-53" dirty="0">
                <a:latin typeface="Calibri"/>
                <a:cs typeface="Calibri"/>
              </a:rPr>
              <a:t> </a:t>
            </a:r>
            <a:r>
              <a:rPr sz="2030" dirty="0">
                <a:latin typeface="Calibri"/>
                <a:cs typeface="Calibri"/>
              </a:rPr>
              <a:t>treatment</a:t>
            </a:r>
            <a:r>
              <a:rPr sz="2030" spc="-53" dirty="0">
                <a:latin typeface="Calibri"/>
                <a:cs typeface="Calibri"/>
              </a:rPr>
              <a:t> </a:t>
            </a:r>
            <a:r>
              <a:rPr sz="2030" spc="-22" dirty="0">
                <a:latin typeface="Calibri"/>
                <a:cs typeface="Calibri"/>
              </a:rPr>
              <a:t>of 	</a:t>
            </a:r>
            <a:r>
              <a:rPr sz="2030" dirty="0">
                <a:latin typeface="Calibri"/>
                <a:cs typeface="Calibri"/>
              </a:rPr>
              <a:t>pulmonary</a:t>
            </a:r>
            <a:r>
              <a:rPr sz="2030" spc="-4" dirty="0">
                <a:latin typeface="Calibri"/>
                <a:cs typeface="Calibri"/>
              </a:rPr>
              <a:t> </a:t>
            </a:r>
            <a:r>
              <a:rPr sz="2030" dirty="0">
                <a:latin typeface="Calibri"/>
                <a:cs typeface="Calibri"/>
              </a:rPr>
              <a:t>embolism,</a:t>
            </a:r>
            <a:r>
              <a:rPr sz="2030" spc="-13" dirty="0">
                <a:latin typeface="Calibri"/>
                <a:cs typeface="Calibri"/>
              </a:rPr>
              <a:t> </a:t>
            </a:r>
            <a:r>
              <a:rPr sz="2030" dirty="0">
                <a:latin typeface="Calibri"/>
                <a:cs typeface="Calibri"/>
              </a:rPr>
              <a:t>but</a:t>
            </a:r>
            <a:r>
              <a:rPr sz="2030" spc="-9" dirty="0">
                <a:latin typeface="Calibri"/>
                <a:cs typeface="Calibri"/>
              </a:rPr>
              <a:t> </a:t>
            </a:r>
            <a:r>
              <a:rPr sz="2030" dirty="0">
                <a:latin typeface="Calibri"/>
                <a:cs typeface="Calibri"/>
              </a:rPr>
              <a:t>has</a:t>
            </a:r>
            <a:r>
              <a:rPr sz="2030" spc="22" dirty="0">
                <a:latin typeface="Calibri"/>
                <a:cs typeface="Calibri"/>
              </a:rPr>
              <a:t> </a:t>
            </a:r>
            <a:r>
              <a:rPr sz="2030" dirty="0">
                <a:latin typeface="Calibri"/>
                <a:cs typeface="Calibri"/>
              </a:rPr>
              <a:t>a</a:t>
            </a:r>
            <a:r>
              <a:rPr sz="2030" spc="-13" dirty="0">
                <a:latin typeface="Calibri"/>
                <a:cs typeface="Calibri"/>
              </a:rPr>
              <a:t> </a:t>
            </a:r>
            <a:r>
              <a:rPr sz="2030" b="1" dirty="0">
                <a:latin typeface="Calibri"/>
                <a:cs typeface="Calibri"/>
              </a:rPr>
              <a:t>10%</a:t>
            </a:r>
            <a:r>
              <a:rPr sz="2030" b="1" spc="-40" dirty="0">
                <a:latin typeface="Calibri"/>
                <a:cs typeface="Calibri"/>
              </a:rPr>
              <a:t> </a:t>
            </a:r>
            <a:r>
              <a:rPr sz="2030" b="1" dirty="0">
                <a:latin typeface="Calibri"/>
                <a:cs typeface="Calibri"/>
              </a:rPr>
              <a:t>major</a:t>
            </a:r>
            <a:r>
              <a:rPr sz="2030" b="1" spc="-4" dirty="0">
                <a:latin typeface="Calibri"/>
                <a:cs typeface="Calibri"/>
              </a:rPr>
              <a:t> </a:t>
            </a:r>
            <a:r>
              <a:rPr sz="2030" b="1" dirty="0">
                <a:latin typeface="Calibri"/>
                <a:cs typeface="Calibri"/>
              </a:rPr>
              <a:t>bleed</a:t>
            </a:r>
            <a:r>
              <a:rPr sz="2030" b="1" spc="-13" dirty="0">
                <a:latin typeface="Calibri"/>
                <a:cs typeface="Calibri"/>
              </a:rPr>
              <a:t> </a:t>
            </a:r>
            <a:r>
              <a:rPr sz="2030" b="1" spc="-18" dirty="0">
                <a:latin typeface="Calibri"/>
                <a:cs typeface="Calibri"/>
              </a:rPr>
              <a:t>rate</a:t>
            </a:r>
            <a:endParaRPr sz="2030">
              <a:latin typeface="Calibri"/>
              <a:cs typeface="Calibri"/>
            </a:endParaRPr>
          </a:p>
        </p:txBody>
      </p:sp>
      <p:pic>
        <p:nvPicPr>
          <p:cNvPr id="5" name="object 5"/>
          <p:cNvPicPr/>
          <p:nvPr/>
        </p:nvPicPr>
        <p:blipFill>
          <a:blip r:embed="rId2" cstate="print"/>
          <a:stretch>
            <a:fillRect/>
          </a:stretch>
        </p:blipFill>
        <p:spPr>
          <a:xfrm>
            <a:off x="3323216" y="3052482"/>
            <a:ext cx="5459505" cy="1922929"/>
          </a:xfrm>
          <a:prstGeom prst="rect">
            <a:avLst/>
          </a:prstGeom>
        </p:spPr>
      </p:pic>
      <p:graphicFrame>
        <p:nvGraphicFramePr>
          <p:cNvPr id="6" name="object 6"/>
          <p:cNvGraphicFramePr>
            <a:graphicFrameLocks noGrp="1"/>
          </p:cNvGraphicFramePr>
          <p:nvPr/>
        </p:nvGraphicFramePr>
        <p:xfrm>
          <a:off x="3102012" y="3047776"/>
          <a:ext cx="5976097" cy="1921808"/>
        </p:xfrm>
        <a:graphic>
          <a:graphicData uri="http://schemas.openxmlformats.org/drawingml/2006/table">
            <a:tbl>
              <a:tblPr firstRow="1" bandRow="1">
                <a:tableStyleId>{2D5ABB26-0587-4C30-8999-92F81FD0307C}</a:tableStyleId>
              </a:tblPr>
              <a:tblGrid>
                <a:gridCol w="207309">
                  <a:extLst>
                    <a:ext uri="{9D8B030D-6E8A-4147-A177-3AD203B41FA5}">
                      <a16:colId xmlns:a16="http://schemas.microsoft.com/office/drawing/2014/main" val="20000"/>
                    </a:ext>
                  </a:extLst>
                </a:gridCol>
                <a:gridCol w="2729753">
                  <a:extLst>
                    <a:ext uri="{9D8B030D-6E8A-4147-A177-3AD203B41FA5}">
                      <a16:colId xmlns:a16="http://schemas.microsoft.com/office/drawing/2014/main" val="20001"/>
                    </a:ext>
                  </a:extLst>
                </a:gridCol>
                <a:gridCol w="2729753">
                  <a:extLst>
                    <a:ext uri="{9D8B030D-6E8A-4147-A177-3AD203B41FA5}">
                      <a16:colId xmlns:a16="http://schemas.microsoft.com/office/drawing/2014/main" val="20002"/>
                    </a:ext>
                  </a:extLst>
                </a:gridCol>
                <a:gridCol w="309282">
                  <a:extLst>
                    <a:ext uri="{9D8B030D-6E8A-4147-A177-3AD203B41FA5}">
                      <a16:colId xmlns:a16="http://schemas.microsoft.com/office/drawing/2014/main" val="20003"/>
                    </a:ext>
                  </a:extLst>
                </a:gridCol>
              </a:tblGrid>
              <a:tr h="420780">
                <a:tc rowSpan="3">
                  <a:txBody>
                    <a:bodyPr/>
                    <a:lstStyle/>
                    <a:p>
                      <a:pPr>
                        <a:lnSpc>
                          <a:spcPct val="100000"/>
                        </a:lnSpc>
                      </a:pPr>
                      <a:endParaRPr sz="1100">
                        <a:latin typeface="Times New Roman"/>
                        <a:cs typeface="Times New Roman"/>
                      </a:endParaRPr>
                    </a:p>
                  </a:txBody>
                  <a:tcPr marL="0" marR="0" marT="0" marB="0">
                    <a:lnR w="12700">
                      <a:solidFill>
                        <a:srgbClr val="FFFFFF"/>
                      </a:solidFill>
                      <a:prstDash val="solid"/>
                    </a:lnR>
                    <a:lnB w="38100">
                      <a:solidFill>
                        <a:srgbClr val="FFFF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algn="ctr">
                        <a:lnSpc>
                          <a:spcPct val="100000"/>
                        </a:lnSpc>
                        <a:spcBef>
                          <a:spcPts val="225"/>
                        </a:spcBef>
                      </a:pPr>
                      <a:r>
                        <a:rPr sz="1100" b="1" dirty="0">
                          <a:solidFill>
                            <a:srgbClr val="FFFFFF"/>
                          </a:solidFill>
                          <a:latin typeface="Calibri"/>
                          <a:cs typeface="Calibri"/>
                        </a:rPr>
                        <a:t>SEATTLE</a:t>
                      </a:r>
                      <a:r>
                        <a:rPr sz="1100" b="1" spc="-75" dirty="0">
                          <a:solidFill>
                            <a:srgbClr val="FFFFFF"/>
                          </a:solidFill>
                          <a:latin typeface="Calibri"/>
                          <a:cs typeface="Calibri"/>
                        </a:rPr>
                        <a:t> </a:t>
                      </a:r>
                      <a:r>
                        <a:rPr sz="1100" b="1" spc="-25" dirty="0">
                          <a:solidFill>
                            <a:srgbClr val="FFFFFF"/>
                          </a:solidFill>
                          <a:latin typeface="Calibri"/>
                          <a:cs typeface="Calibri"/>
                        </a:rPr>
                        <a:t>ll</a:t>
                      </a:r>
                      <a:endParaRPr sz="1100">
                        <a:latin typeface="Calibri"/>
                        <a:cs typeface="Calibri"/>
                      </a:endParaRPr>
                    </a:p>
                    <a:p>
                      <a:pPr algn="ctr">
                        <a:lnSpc>
                          <a:spcPct val="100000"/>
                        </a:lnSpc>
                        <a:spcBef>
                          <a:spcPts val="20"/>
                        </a:spcBef>
                      </a:pPr>
                      <a:r>
                        <a:rPr sz="1100" spc="-10" dirty="0">
                          <a:solidFill>
                            <a:srgbClr val="FFFFFF"/>
                          </a:solidFill>
                          <a:latin typeface="Calibri"/>
                          <a:cs typeface="Calibri"/>
                        </a:rPr>
                        <a:t>(N=150)</a:t>
                      </a:r>
                      <a:endParaRPr sz="1100">
                        <a:latin typeface="Calibri"/>
                        <a:cs typeface="Calibri"/>
                      </a:endParaRPr>
                    </a:p>
                  </a:txBody>
                  <a:tcPr marL="0" marR="0" marT="2521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rowSpan="3">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B w="38100">
                      <a:solidFill>
                        <a:srgbClr val="FFFF00"/>
                      </a:solidFill>
                      <a:prstDash val="solid"/>
                    </a:lnB>
                  </a:tcPr>
                </a:tc>
                <a:extLst>
                  <a:ext uri="{0D108BD9-81ED-4DB2-BD59-A6C34878D82A}">
                    <a16:rowId xmlns:a16="http://schemas.microsoft.com/office/drawing/2014/main" val="10000"/>
                  </a:ext>
                </a:extLst>
              </a:tr>
              <a:tr h="421901">
                <a:tc vMerge="1">
                  <a:txBody>
                    <a:bodyPr/>
                    <a:lstStyle/>
                    <a:p>
                      <a:endParaRPr/>
                    </a:p>
                  </a:txBody>
                  <a:tcPr marL="0" marR="0" marT="0" marB="0">
                    <a:lnR w="12700">
                      <a:solidFill>
                        <a:srgbClr val="FFFFFF"/>
                      </a:solidFill>
                      <a:prstDash val="solid"/>
                    </a:lnR>
                    <a:lnB w="38100">
                      <a:solidFill>
                        <a:srgbClr val="FFFF00"/>
                      </a:solidFill>
                      <a:prstDash val="solid"/>
                    </a:lnB>
                  </a:tcPr>
                </a:tc>
                <a:tc>
                  <a:txBody>
                    <a:bodyPr/>
                    <a:lstStyle/>
                    <a:p>
                      <a:pPr marL="80645">
                        <a:lnSpc>
                          <a:spcPct val="100000"/>
                        </a:lnSpc>
                        <a:spcBef>
                          <a:spcPts val="220"/>
                        </a:spcBef>
                      </a:pPr>
                      <a:r>
                        <a:rPr sz="1100" b="1" dirty="0">
                          <a:latin typeface="Calibri"/>
                          <a:cs typeface="Calibri"/>
                        </a:rPr>
                        <a:t>Primary</a:t>
                      </a:r>
                      <a:r>
                        <a:rPr sz="1100" b="1" spc="55" dirty="0">
                          <a:latin typeface="Calibri"/>
                          <a:cs typeface="Calibri"/>
                        </a:rPr>
                        <a:t> </a:t>
                      </a:r>
                      <a:r>
                        <a:rPr sz="1100" b="1" spc="-10" dirty="0">
                          <a:latin typeface="Calibri"/>
                          <a:cs typeface="Calibri"/>
                        </a:rPr>
                        <a:t>Efficacy</a:t>
                      </a:r>
                      <a:endParaRPr sz="1100">
                        <a:latin typeface="Calibri"/>
                        <a:cs typeface="Calibri"/>
                      </a:endParaRPr>
                    </a:p>
                    <a:p>
                      <a:pPr marL="80645">
                        <a:lnSpc>
                          <a:spcPct val="100000"/>
                        </a:lnSpc>
                        <a:spcBef>
                          <a:spcPts val="25"/>
                        </a:spcBef>
                      </a:pPr>
                      <a:r>
                        <a:rPr sz="1100" dirty="0">
                          <a:latin typeface="Calibri"/>
                          <a:cs typeface="Calibri"/>
                        </a:rPr>
                        <a:t>(reduction</a:t>
                      </a:r>
                      <a:r>
                        <a:rPr sz="1100" spc="-30" dirty="0">
                          <a:latin typeface="Calibri"/>
                          <a:cs typeface="Calibri"/>
                        </a:rPr>
                        <a:t> </a:t>
                      </a:r>
                      <a:r>
                        <a:rPr sz="1100" dirty="0">
                          <a:latin typeface="Calibri"/>
                          <a:cs typeface="Calibri"/>
                        </a:rPr>
                        <a:t>in </a:t>
                      </a:r>
                      <a:r>
                        <a:rPr sz="1100" spc="-25" dirty="0">
                          <a:latin typeface="Calibri"/>
                          <a:cs typeface="Calibri"/>
                        </a:rPr>
                        <a:t>RV/LV</a:t>
                      </a:r>
                      <a:r>
                        <a:rPr sz="1100" spc="10" dirty="0">
                          <a:latin typeface="Calibri"/>
                          <a:cs typeface="Calibri"/>
                        </a:rPr>
                        <a:t> </a:t>
                      </a:r>
                      <a:r>
                        <a:rPr sz="1100" dirty="0">
                          <a:latin typeface="Calibri"/>
                          <a:cs typeface="Calibri"/>
                        </a:rPr>
                        <a:t>ratio</a:t>
                      </a:r>
                      <a:r>
                        <a:rPr sz="1100" spc="10" dirty="0">
                          <a:latin typeface="Calibri"/>
                          <a:cs typeface="Calibri"/>
                        </a:rPr>
                        <a:t> </a:t>
                      </a:r>
                      <a:r>
                        <a:rPr sz="1100" dirty="0">
                          <a:latin typeface="Calibri"/>
                          <a:cs typeface="Calibri"/>
                        </a:rPr>
                        <a:t>at</a:t>
                      </a:r>
                      <a:r>
                        <a:rPr sz="1100" spc="-25" dirty="0">
                          <a:latin typeface="Calibri"/>
                          <a:cs typeface="Calibri"/>
                        </a:rPr>
                        <a:t> </a:t>
                      </a:r>
                      <a:r>
                        <a:rPr sz="1100" dirty="0">
                          <a:latin typeface="Calibri"/>
                          <a:cs typeface="Calibri"/>
                        </a:rPr>
                        <a:t>48</a:t>
                      </a:r>
                      <a:r>
                        <a:rPr sz="1100" spc="-15" dirty="0">
                          <a:latin typeface="Calibri"/>
                          <a:cs typeface="Calibri"/>
                        </a:rPr>
                        <a:t> </a:t>
                      </a:r>
                      <a:r>
                        <a:rPr sz="1100" spc="-10" dirty="0">
                          <a:latin typeface="Calibri"/>
                          <a:cs typeface="Calibri"/>
                        </a:rPr>
                        <a:t>hours)</a:t>
                      </a:r>
                      <a:endParaRPr sz="1100">
                        <a:latin typeface="Calibri"/>
                        <a:cs typeface="Calibri"/>
                      </a:endParaRPr>
                    </a:p>
                  </a:txBody>
                  <a:tcPr marL="0" marR="0" marT="2465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algn="ctr">
                        <a:lnSpc>
                          <a:spcPct val="100000"/>
                        </a:lnSpc>
                        <a:spcBef>
                          <a:spcPts val="1015"/>
                        </a:spcBef>
                      </a:pPr>
                      <a:r>
                        <a:rPr sz="1100" b="1" dirty="0">
                          <a:latin typeface="Calibri"/>
                          <a:cs typeface="Calibri"/>
                        </a:rPr>
                        <a:t>0.42,</a:t>
                      </a:r>
                      <a:r>
                        <a:rPr sz="1100" b="1" spc="-10" dirty="0">
                          <a:latin typeface="Calibri"/>
                          <a:cs typeface="Calibri"/>
                        </a:rPr>
                        <a:t> </a:t>
                      </a:r>
                      <a:r>
                        <a:rPr sz="1100" b="1" dirty="0">
                          <a:latin typeface="Calibri"/>
                          <a:cs typeface="Calibri"/>
                        </a:rPr>
                        <a:t>p</a:t>
                      </a:r>
                      <a:r>
                        <a:rPr sz="1100" b="1" spc="10" dirty="0">
                          <a:latin typeface="Calibri"/>
                          <a:cs typeface="Calibri"/>
                        </a:rPr>
                        <a:t> </a:t>
                      </a:r>
                      <a:r>
                        <a:rPr sz="1100" b="1" spc="-10" dirty="0">
                          <a:latin typeface="Calibri"/>
                          <a:cs typeface="Calibri"/>
                        </a:rPr>
                        <a:t>&lt;0.0001</a:t>
                      </a:r>
                      <a:endParaRPr sz="1100">
                        <a:latin typeface="Calibri"/>
                        <a:cs typeface="Calibri"/>
                      </a:endParaRPr>
                    </a:p>
                  </a:txBody>
                  <a:tcPr marL="0" marR="0" marT="1137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vMerge="1">
                  <a:txBody>
                    <a:bodyPr/>
                    <a:lstStyle/>
                    <a:p>
                      <a:endParaRPr/>
                    </a:p>
                  </a:txBody>
                  <a:tcPr marL="0" marR="0" marT="0" marB="0">
                    <a:lnL w="12700">
                      <a:solidFill>
                        <a:srgbClr val="FFFFFF"/>
                      </a:solidFill>
                      <a:prstDash val="solid"/>
                    </a:lnL>
                    <a:lnB w="38100">
                      <a:solidFill>
                        <a:srgbClr val="FFFF00"/>
                      </a:solidFill>
                      <a:prstDash val="solid"/>
                    </a:lnB>
                  </a:tcPr>
                </a:tc>
                <a:extLst>
                  <a:ext uri="{0D108BD9-81ED-4DB2-BD59-A6C34878D82A}">
                    <a16:rowId xmlns:a16="http://schemas.microsoft.com/office/drawing/2014/main" val="10001"/>
                  </a:ext>
                </a:extLst>
              </a:tr>
              <a:tr h="248771">
                <a:tc vMerge="1">
                  <a:txBody>
                    <a:bodyPr/>
                    <a:lstStyle/>
                    <a:p>
                      <a:endParaRPr/>
                    </a:p>
                  </a:txBody>
                  <a:tcPr marL="0" marR="0" marT="0" marB="0">
                    <a:lnR w="12700">
                      <a:solidFill>
                        <a:srgbClr val="FFFFFF"/>
                      </a:solidFill>
                      <a:prstDash val="solid"/>
                    </a:lnR>
                    <a:lnB w="38100">
                      <a:solidFill>
                        <a:srgbClr val="FFFF00"/>
                      </a:solidFill>
                      <a:prstDash val="solid"/>
                    </a:lnB>
                  </a:tcPr>
                </a:tc>
                <a:tc>
                  <a:txBody>
                    <a:bodyPr/>
                    <a:lstStyle/>
                    <a:p>
                      <a:pPr marL="80645">
                        <a:lnSpc>
                          <a:spcPct val="100000"/>
                        </a:lnSpc>
                        <a:spcBef>
                          <a:spcPts val="345"/>
                        </a:spcBef>
                      </a:pPr>
                      <a:r>
                        <a:rPr sz="1100" b="1" dirty="0">
                          <a:latin typeface="Calibri"/>
                          <a:cs typeface="Calibri"/>
                        </a:rPr>
                        <a:t>Primary</a:t>
                      </a:r>
                      <a:r>
                        <a:rPr sz="1100" b="1" spc="55" dirty="0">
                          <a:latin typeface="Calibri"/>
                          <a:cs typeface="Calibri"/>
                        </a:rPr>
                        <a:t> </a:t>
                      </a:r>
                      <a:r>
                        <a:rPr sz="1100" b="1" spc="-10" dirty="0">
                          <a:latin typeface="Calibri"/>
                          <a:cs typeface="Calibri"/>
                        </a:rPr>
                        <a:t>Safety</a:t>
                      </a:r>
                      <a:endParaRPr sz="1100">
                        <a:latin typeface="Calibri"/>
                        <a:cs typeface="Calibri"/>
                      </a:endParaRPr>
                    </a:p>
                  </a:txBody>
                  <a:tcPr marL="0" marR="0" marT="38660" marB="0">
                    <a:lnL w="12700">
                      <a:solidFill>
                        <a:srgbClr val="FFFFFF"/>
                      </a:solidFill>
                      <a:prstDash val="solid"/>
                    </a:lnL>
                    <a:lnR w="12700">
                      <a:solidFill>
                        <a:srgbClr val="FFFFFF"/>
                      </a:solidFill>
                      <a:prstDash val="solid"/>
                    </a:lnR>
                    <a:lnT w="12700">
                      <a:solidFill>
                        <a:srgbClr val="FFFFFF"/>
                      </a:solidFill>
                      <a:prstDash val="solid"/>
                    </a:lnT>
                    <a:lnB w="38100">
                      <a:solidFill>
                        <a:srgbClr val="FFFF00"/>
                      </a:solidFill>
                      <a:prstDash val="solid"/>
                    </a:lnB>
                  </a:tcPr>
                </a:tc>
                <a:tc>
                  <a:txBody>
                    <a:bodyPr/>
                    <a:lstStyle/>
                    <a:p>
                      <a:pPr algn="ctr">
                        <a:lnSpc>
                          <a:spcPct val="100000"/>
                        </a:lnSpc>
                        <a:spcBef>
                          <a:spcPts val="345"/>
                        </a:spcBef>
                      </a:pPr>
                      <a:r>
                        <a:rPr sz="1100" dirty="0">
                          <a:latin typeface="Calibri"/>
                          <a:cs typeface="Calibri"/>
                        </a:rPr>
                        <a:t>Major</a:t>
                      </a:r>
                      <a:r>
                        <a:rPr sz="1100" spc="20" dirty="0">
                          <a:latin typeface="Calibri"/>
                          <a:cs typeface="Calibri"/>
                        </a:rPr>
                        <a:t> </a:t>
                      </a:r>
                      <a:r>
                        <a:rPr sz="1100" dirty="0">
                          <a:latin typeface="Calibri"/>
                          <a:cs typeface="Calibri"/>
                        </a:rPr>
                        <a:t>bleeding</a:t>
                      </a:r>
                      <a:r>
                        <a:rPr sz="1100" spc="-15" dirty="0">
                          <a:latin typeface="Calibri"/>
                          <a:cs typeface="Calibri"/>
                        </a:rPr>
                        <a:t> </a:t>
                      </a:r>
                      <a:r>
                        <a:rPr sz="1100" dirty="0">
                          <a:latin typeface="Calibri"/>
                          <a:cs typeface="Calibri"/>
                        </a:rPr>
                        <a:t>within</a:t>
                      </a:r>
                      <a:r>
                        <a:rPr sz="1100" spc="-5" dirty="0">
                          <a:latin typeface="Calibri"/>
                          <a:cs typeface="Calibri"/>
                        </a:rPr>
                        <a:t> </a:t>
                      </a:r>
                      <a:r>
                        <a:rPr sz="1100" dirty="0">
                          <a:latin typeface="Calibri"/>
                          <a:cs typeface="Calibri"/>
                        </a:rPr>
                        <a:t>72</a:t>
                      </a:r>
                      <a:r>
                        <a:rPr sz="1100" spc="10" dirty="0">
                          <a:latin typeface="Calibri"/>
                          <a:cs typeface="Calibri"/>
                        </a:rPr>
                        <a:t> </a:t>
                      </a:r>
                      <a:r>
                        <a:rPr sz="1100" dirty="0">
                          <a:latin typeface="Calibri"/>
                          <a:cs typeface="Calibri"/>
                        </a:rPr>
                        <a:t>hours:</a:t>
                      </a:r>
                      <a:r>
                        <a:rPr sz="1100" spc="20" dirty="0">
                          <a:latin typeface="Calibri"/>
                          <a:cs typeface="Calibri"/>
                        </a:rPr>
                        <a:t> </a:t>
                      </a:r>
                      <a:r>
                        <a:rPr sz="1100" b="1" spc="-25" dirty="0">
                          <a:latin typeface="Calibri"/>
                          <a:cs typeface="Calibri"/>
                        </a:rPr>
                        <a:t>10%</a:t>
                      </a:r>
                      <a:endParaRPr sz="1100">
                        <a:latin typeface="Calibri"/>
                        <a:cs typeface="Calibri"/>
                      </a:endParaRPr>
                    </a:p>
                  </a:txBody>
                  <a:tcPr marL="0" marR="0" marT="38660" marB="0">
                    <a:lnL w="12700">
                      <a:solidFill>
                        <a:srgbClr val="FFFFFF"/>
                      </a:solidFill>
                      <a:prstDash val="solid"/>
                    </a:lnL>
                    <a:lnR w="12700">
                      <a:solidFill>
                        <a:srgbClr val="FFFFFF"/>
                      </a:solidFill>
                      <a:prstDash val="solid"/>
                    </a:lnR>
                    <a:lnT w="12700">
                      <a:solidFill>
                        <a:srgbClr val="FFFFFF"/>
                      </a:solidFill>
                      <a:prstDash val="solid"/>
                    </a:lnT>
                    <a:lnB w="38100">
                      <a:solidFill>
                        <a:srgbClr val="FFFF00"/>
                      </a:solidFill>
                      <a:prstDash val="solid"/>
                    </a:lnB>
                  </a:tcPr>
                </a:tc>
                <a:tc vMerge="1">
                  <a:txBody>
                    <a:bodyPr/>
                    <a:lstStyle/>
                    <a:p>
                      <a:endParaRPr/>
                    </a:p>
                  </a:txBody>
                  <a:tcPr marL="0" marR="0" marT="0" marB="0">
                    <a:lnL w="12700">
                      <a:solidFill>
                        <a:srgbClr val="FFFFFF"/>
                      </a:solidFill>
                      <a:prstDash val="solid"/>
                    </a:lnL>
                    <a:lnB w="38100">
                      <a:solidFill>
                        <a:srgbClr val="FFFF00"/>
                      </a:solidFill>
                      <a:prstDash val="solid"/>
                    </a:lnB>
                  </a:tcPr>
                </a:tc>
                <a:extLst>
                  <a:ext uri="{0D108BD9-81ED-4DB2-BD59-A6C34878D82A}">
                    <a16:rowId xmlns:a16="http://schemas.microsoft.com/office/drawing/2014/main" val="10002"/>
                  </a:ext>
                </a:extLst>
              </a:tr>
              <a:tr h="307041">
                <a:tc>
                  <a:txBody>
                    <a:bodyPr/>
                    <a:lstStyle/>
                    <a:p>
                      <a:pPr>
                        <a:lnSpc>
                          <a:spcPct val="100000"/>
                        </a:lnSpc>
                      </a:pPr>
                      <a:endParaRPr sz="1100">
                        <a:latin typeface="Times New Roman"/>
                        <a:cs typeface="Times New Roman"/>
                      </a:endParaRPr>
                    </a:p>
                  </a:txBody>
                  <a:tcPr marL="0" marR="0" marT="0" marB="0">
                    <a:lnL w="38100">
                      <a:solidFill>
                        <a:srgbClr val="FFFF00"/>
                      </a:solidFill>
                      <a:prstDash val="solid"/>
                    </a:lnL>
                    <a:lnR w="12700">
                      <a:solidFill>
                        <a:srgbClr val="FFFFFF"/>
                      </a:solidFill>
                      <a:prstDash val="solid"/>
                    </a:lnR>
                    <a:lnT w="38100">
                      <a:solidFill>
                        <a:srgbClr val="FFFF00"/>
                      </a:solidFill>
                      <a:prstDash val="solid"/>
                    </a:lnT>
                    <a:lnB w="38100">
                      <a:solidFill>
                        <a:srgbClr val="FFFF00"/>
                      </a:solidFill>
                      <a:prstDash val="solid"/>
                    </a:lnB>
                  </a:tcPr>
                </a:tc>
                <a:tc>
                  <a:txBody>
                    <a:bodyPr/>
                    <a:lstStyle/>
                    <a:p>
                      <a:pPr marL="80645">
                        <a:lnSpc>
                          <a:spcPct val="100000"/>
                        </a:lnSpc>
                        <a:spcBef>
                          <a:spcPts val="520"/>
                        </a:spcBef>
                      </a:pPr>
                      <a:r>
                        <a:rPr sz="1100" b="1" dirty="0">
                          <a:latin typeface="Calibri"/>
                          <a:cs typeface="Calibri"/>
                        </a:rPr>
                        <a:t>Major</a:t>
                      </a:r>
                      <a:r>
                        <a:rPr sz="1100" b="1" spc="35" dirty="0">
                          <a:latin typeface="Calibri"/>
                          <a:cs typeface="Calibri"/>
                        </a:rPr>
                        <a:t> </a:t>
                      </a:r>
                      <a:r>
                        <a:rPr sz="1100" b="1" spc="-10" dirty="0">
                          <a:latin typeface="Calibri"/>
                          <a:cs typeface="Calibri"/>
                        </a:rPr>
                        <a:t>Bleeding</a:t>
                      </a:r>
                      <a:endParaRPr sz="1100">
                        <a:latin typeface="Calibri"/>
                        <a:cs typeface="Calibri"/>
                      </a:endParaRPr>
                    </a:p>
                  </a:txBody>
                  <a:tcPr marL="0" marR="0" marT="58271" marB="0">
                    <a:lnL w="12700">
                      <a:solidFill>
                        <a:srgbClr val="FFFFFF"/>
                      </a:solidFill>
                      <a:prstDash val="solid"/>
                    </a:lnL>
                    <a:lnR w="12700">
                      <a:solidFill>
                        <a:srgbClr val="FFFFFF"/>
                      </a:solidFill>
                      <a:prstDash val="solid"/>
                    </a:lnR>
                    <a:lnT w="38100">
                      <a:solidFill>
                        <a:srgbClr val="FFFF00"/>
                      </a:solidFill>
                      <a:prstDash val="solid"/>
                    </a:lnT>
                    <a:lnB w="38100">
                      <a:solidFill>
                        <a:srgbClr val="FFFF00"/>
                      </a:solidFill>
                      <a:prstDash val="solid"/>
                    </a:lnB>
                  </a:tcPr>
                </a:tc>
                <a:tc>
                  <a:txBody>
                    <a:bodyPr/>
                    <a:lstStyle/>
                    <a:p>
                      <a:pPr algn="ctr">
                        <a:lnSpc>
                          <a:spcPct val="100000"/>
                        </a:lnSpc>
                        <a:spcBef>
                          <a:spcPts val="520"/>
                        </a:spcBef>
                      </a:pPr>
                      <a:r>
                        <a:rPr sz="1100" dirty="0">
                          <a:latin typeface="Calibri"/>
                          <a:cs typeface="Calibri"/>
                        </a:rPr>
                        <a:t>Within</a:t>
                      </a:r>
                      <a:r>
                        <a:rPr sz="1100" spc="-20" dirty="0">
                          <a:latin typeface="Calibri"/>
                          <a:cs typeface="Calibri"/>
                        </a:rPr>
                        <a:t> </a:t>
                      </a:r>
                      <a:r>
                        <a:rPr sz="1100" dirty="0">
                          <a:latin typeface="Calibri"/>
                          <a:cs typeface="Calibri"/>
                        </a:rPr>
                        <a:t>72</a:t>
                      </a:r>
                      <a:r>
                        <a:rPr sz="1100" spc="-5" dirty="0">
                          <a:latin typeface="Calibri"/>
                          <a:cs typeface="Calibri"/>
                        </a:rPr>
                        <a:t> </a:t>
                      </a:r>
                      <a:r>
                        <a:rPr sz="1100" dirty="0">
                          <a:latin typeface="Calibri"/>
                          <a:cs typeface="Calibri"/>
                        </a:rPr>
                        <a:t>hours:</a:t>
                      </a:r>
                      <a:r>
                        <a:rPr sz="1100" spc="10" dirty="0">
                          <a:latin typeface="Calibri"/>
                          <a:cs typeface="Calibri"/>
                        </a:rPr>
                        <a:t> </a:t>
                      </a:r>
                      <a:r>
                        <a:rPr sz="1100" b="1" spc="-25" dirty="0">
                          <a:latin typeface="Calibri"/>
                          <a:cs typeface="Calibri"/>
                        </a:rPr>
                        <a:t>10%</a:t>
                      </a:r>
                      <a:endParaRPr sz="1100">
                        <a:latin typeface="Calibri"/>
                        <a:cs typeface="Calibri"/>
                      </a:endParaRPr>
                    </a:p>
                  </a:txBody>
                  <a:tcPr marL="0" marR="0" marT="58271" marB="0">
                    <a:lnL w="12700">
                      <a:solidFill>
                        <a:srgbClr val="FFFFFF"/>
                      </a:solidFill>
                      <a:prstDash val="solid"/>
                    </a:lnL>
                    <a:lnR w="12700">
                      <a:solidFill>
                        <a:srgbClr val="FFFFFF"/>
                      </a:solidFill>
                      <a:prstDash val="solid"/>
                    </a:lnR>
                    <a:lnT w="38100">
                      <a:solidFill>
                        <a:srgbClr val="FFFF00"/>
                      </a:solidFill>
                      <a:prstDash val="solid"/>
                    </a:lnT>
                    <a:lnB w="38100">
                      <a:solidFill>
                        <a:srgbClr val="FFFF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38100">
                      <a:solidFill>
                        <a:srgbClr val="FFFF00"/>
                      </a:solidFill>
                      <a:prstDash val="solid"/>
                    </a:lnR>
                    <a:lnT w="38100">
                      <a:solidFill>
                        <a:srgbClr val="FFFF00"/>
                      </a:solidFill>
                      <a:prstDash val="solid"/>
                    </a:lnT>
                    <a:lnB w="38100">
                      <a:solidFill>
                        <a:srgbClr val="FFFF00"/>
                      </a:solidFill>
                      <a:prstDash val="solid"/>
                    </a:lnB>
                  </a:tcPr>
                </a:tc>
                <a:extLst>
                  <a:ext uri="{0D108BD9-81ED-4DB2-BD59-A6C34878D82A}">
                    <a16:rowId xmlns:a16="http://schemas.microsoft.com/office/drawing/2014/main" val="10003"/>
                  </a:ext>
                </a:extLst>
              </a:tr>
              <a:tr h="253253">
                <a:tc rowSpan="2">
                  <a:txBody>
                    <a:bodyPr/>
                    <a:lstStyle/>
                    <a:p>
                      <a:pPr>
                        <a:lnSpc>
                          <a:spcPct val="100000"/>
                        </a:lnSpc>
                      </a:pPr>
                      <a:endParaRPr sz="1100">
                        <a:latin typeface="Times New Roman"/>
                        <a:cs typeface="Times New Roman"/>
                      </a:endParaRPr>
                    </a:p>
                  </a:txBody>
                  <a:tcPr marL="0" marR="0" marT="0" marB="0">
                    <a:lnR w="12700">
                      <a:solidFill>
                        <a:srgbClr val="FFFFFF"/>
                      </a:solidFill>
                      <a:prstDash val="solid"/>
                    </a:lnR>
                    <a:lnT w="38100">
                      <a:solidFill>
                        <a:srgbClr val="FFFF00"/>
                      </a:solidFill>
                      <a:prstDash val="solid"/>
                    </a:lnT>
                  </a:tcPr>
                </a:tc>
                <a:tc>
                  <a:txBody>
                    <a:bodyPr/>
                    <a:lstStyle/>
                    <a:p>
                      <a:pPr marL="80645">
                        <a:lnSpc>
                          <a:spcPct val="100000"/>
                        </a:lnSpc>
                        <a:spcBef>
                          <a:spcPts val="190"/>
                        </a:spcBef>
                      </a:pPr>
                      <a:r>
                        <a:rPr sz="1100" b="1" dirty="0">
                          <a:latin typeface="Calibri"/>
                          <a:cs typeface="Calibri"/>
                        </a:rPr>
                        <a:t>All</a:t>
                      </a:r>
                      <a:r>
                        <a:rPr sz="1100" b="1" spc="5" dirty="0">
                          <a:latin typeface="Calibri"/>
                          <a:cs typeface="Calibri"/>
                        </a:rPr>
                        <a:t> </a:t>
                      </a:r>
                      <a:r>
                        <a:rPr sz="1100" b="1" dirty="0">
                          <a:latin typeface="Calibri"/>
                          <a:cs typeface="Calibri"/>
                        </a:rPr>
                        <a:t>Cause</a:t>
                      </a:r>
                      <a:r>
                        <a:rPr sz="1100" b="1" spc="25" dirty="0">
                          <a:latin typeface="Calibri"/>
                          <a:cs typeface="Calibri"/>
                        </a:rPr>
                        <a:t> </a:t>
                      </a:r>
                      <a:r>
                        <a:rPr sz="1100" b="1" dirty="0">
                          <a:latin typeface="Calibri"/>
                          <a:cs typeface="Calibri"/>
                        </a:rPr>
                        <a:t>Mortality</a:t>
                      </a:r>
                      <a:r>
                        <a:rPr sz="1100" b="1" spc="5" dirty="0">
                          <a:latin typeface="Calibri"/>
                          <a:cs typeface="Calibri"/>
                        </a:rPr>
                        <a:t> </a:t>
                      </a:r>
                      <a:r>
                        <a:rPr sz="1100" dirty="0">
                          <a:latin typeface="Calibri"/>
                          <a:cs typeface="Calibri"/>
                        </a:rPr>
                        <a:t>(30</a:t>
                      </a:r>
                      <a:r>
                        <a:rPr sz="1100" spc="20" dirty="0">
                          <a:latin typeface="Calibri"/>
                          <a:cs typeface="Calibri"/>
                        </a:rPr>
                        <a:t> </a:t>
                      </a:r>
                      <a:r>
                        <a:rPr sz="1100" spc="-10" dirty="0">
                          <a:latin typeface="Calibri"/>
                          <a:cs typeface="Calibri"/>
                        </a:rPr>
                        <a:t>days)</a:t>
                      </a:r>
                      <a:endParaRPr sz="1100">
                        <a:latin typeface="Calibri"/>
                        <a:cs typeface="Calibri"/>
                      </a:endParaRPr>
                    </a:p>
                  </a:txBody>
                  <a:tcPr marL="0" marR="0" marT="21291" marB="0">
                    <a:lnL w="12700">
                      <a:solidFill>
                        <a:srgbClr val="FFFFFF"/>
                      </a:solidFill>
                      <a:prstDash val="solid"/>
                    </a:lnL>
                    <a:lnR w="12700">
                      <a:solidFill>
                        <a:srgbClr val="FFFFFF"/>
                      </a:solidFill>
                      <a:prstDash val="solid"/>
                    </a:lnR>
                    <a:lnT w="38100">
                      <a:solidFill>
                        <a:srgbClr val="FFFF00"/>
                      </a:solidFill>
                      <a:prstDash val="solid"/>
                    </a:lnT>
                    <a:lnB w="12700">
                      <a:solidFill>
                        <a:srgbClr val="FFFFFF"/>
                      </a:solidFill>
                      <a:prstDash val="solid"/>
                    </a:lnB>
                  </a:tcPr>
                </a:tc>
                <a:tc>
                  <a:txBody>
                    <a:bodyPr/>
                    <a:lstStyle/>
                    <a:p>
                      <a:pPr algn="ctr">
                        <a:lnSpc>
                          <a:spcPct val="100000"/>
                        </a:lnSpc>
                        <a:spcBef>
                          <a:spcPts val="190"/>
                        </a:spcBef>
                      </a:pPr>
                      <a:r>
                        <a:rPr sz="1100" b="1" spc="-20" dirty="0">
                          <a:latin typeface="Calibri"/>
                          <a:cs typeface="Calibri"/>
                        </a:rPr>
                        <a:t>2.7%</a:t>
                      </a:r>
                      <a:endParaRPr sz="1100">
                        <a:latin typeface="Calibri"/>
                        <a:cs typeface="Calibri"/>
                      </a:endParaRPr>
                    </a:p>
                  </a:txBody>
                  <a:tcPr marL="0" marR="0" marT="21291" marB="0">
                    <a:lnL w="12700">
                      <a:solidFill>
                        <a:srgbClr val="FFFFFF"/>
                      </a:solidFill>
                      <a:prstDash val="solid"/>
                    </a:lnL>
                    <a:lnR w="12700">
                      <a:solidFill>
                        <a:srgbClr val="FFFFFF"/>
                      </a:solidFill>
                      <a:prstDash val="solid"/>
                    </a:lnR>
                    <a:lnT w="38100">
                      <a:solidFill>
                        <a:srgbClr val="FFFF00"/>
                      </a:solidFill>
                      <a:prstDash val="solid"/>
                    </a:lnT>
                    <a:lnB w="12700">
                      <a:solidFill>
                        <a:srgbClr val="FFFFFF"/>
                      </a:solidFill>
                      <a:prstDash val="solid"/>
                    </a:lnB>
                  </a:tcPr>
                </a:tc>
                <a:tc rowSpan="2">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T w="38100">
                      <a:solidFill>
                        <a:srgbClr val="FFFF00"/>
                      </a:solidFill>
                      <a:prstDash val="solid"/>
                    </a:lnT>
                  </a:tcPr>
                </a:tc>
                <a:extLst>
                  <a:ext uri="{0D108BD9-81ED-4DB2-BD59-A6C34878D82A}">
                    <a16:rowId xmlns:a16="http://schemas.microsoft.com/office/drawing/2014/main" val="10004"/>
                  </a:ext>
                </a:extLst>
              </a:tr>
              <a:tr h="270062">
                <a:tc vMerge="1">
                  <a:txBody>
                    <a:bodyPr/>
                    <a:lstStyle/>
                    <a:p>
                      <a:endParaRPr/>
                    </a:p>
                  </a:txBody>
                  <a:tcPr marL="0" marR="0" marT="0" marB="0">
                    <a:lnR w="12700">
                      <a:solidFill>
                        <a:srgbClr val="FFFFFF"/>
                      </a:solidFill>
                      <a:prstDash val="solid"/>
                    </a:lnR>
                    <a:lnT w="38100">
                      <a:solidFill>
                        <a:srgbClr val="FFFF00"/>
                      </a:solidFill>
                      <a:prstDash val="solid"/>
                    </a:lnT>
                  </a:tcPr>
                </a:tc>
                <a:tc>
                  <a:txBody>
                    <a:bodyPr/>
                    <a:lstStyle/>
                    <a:p>
                      <a:pPr marL="80645">
                        <a:lnSpc>
                          <a:spcPct val="100000"/>
                        </a:lnSpc>
                        <a:spcBef>
                          <a:spcPts val="345"/>
                        </a:spcBef>
                      </a:pPr>
                      <a:r>
                        <a:rPr sz="1100" b="1" dirty="0">
                          <a:latin typeface="Calibri"/>
                          <a:cs typeface="Calibri"/>
                        </a:rPr>
                        <a:t>Device </a:t>
                      </a:r>
                      <a:r>
                        <a:rPr sz="1100" b="1" spc="-20" dirty="0">
                          <a:latin typeface="Calibri"/>
                          <a:cs typeface="Calibri"/>
                        </a:rPr>
                        <a:t>Time</a:t>
                      </a:r>
                      <a:endParaRPr sz="1100">
                        <a:latin typeface="Calibri"/>
                        <a:cs typeface="Calibri"/>
                      </a:endParaRPr>
                    </a:p>
                  </a:txBody>
                  <a:tcPr marL="0" marR="0" marT="38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gn="ctr">
                        <a:lnSpc>
                          <a:spcPct val="100000"/>
                        </a:lnSpc>
                        <a:spcBef>
                          <a:spcPts val="345"/>
                        </a:spcBef>
                      </a:pPr>
                      <a:r>
                        <a:rPr sz="1100" b="1" dirty="0">
                          <a:latin typeface="Calibri"/>
                          <a:cs typeface="Calibri"/>
                        </a:rPr>
                        <a:t>12</a:t>
                      </a:r>
                      <a:r>
                        <a:rPr sz="1100" b="1" spc="10" dirty="0">
                          <a:latin typeface="Calibri"/>
                          <a:cs typeface="Calibri"/>
                        </a:rPr>
                        <a:t> </a:t>
                      </a:r>
                      <a:r>
                        <a:rPr sz="1100" b="1" dirty="0">
                          <a:latin typeface="Calibri"/>
                          <a:cs typeface="Calibri"/>
                        </a:rPr>
                        <a:t>or 24</a:t>
                      </a:r>
                      <a:r>
                        <a:rPr sz="1100" b="1" spc="10" dirty="0">
                          <a:latin typeface="Calibri"/>
                          <a:cs typeface="Calibri"/>
                        </a:rPr>
                        <a:t> </a:t>
                      </a:r>
                      <a:r>
                        <a:rPr sz="1100" b="1" spc="-10" dirty="0">
                          <a:latin typeface="Calibri"/>
                          <a:cs typeface="Calibri"/>
                        </a:rPr>
                        <a:t>hours</a:t>
                      </a:r>
                      <a:endParaRPr sz="1100">
                        <a:latin typeface="Calibri"/>
                        <a:cs typeface="Calibri"/>
                      </a:endParaRPr>
                    </a:p>
                  </a:txBody>
                  <a:tcPr marL="0" marR="0" marT="38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0" marB="0">
                    <a:lnL w="12700">
                      <a:solidFill>
                        <a:srgbClr val="FFFFFF"/>
                      </a:solidFill>
                      <a:prstDash val="solid"/>
                    </a:lnL>
                    <a:lnT w="38100">
                      <a:solidFill>
                        <a:srgbClr val="FFFF00"/>
                      </a:solidFill>
                      <a:prstDash val="solid"/>
                    </a:lnT>
                  </a:tcPr>
                </a:tc>
                <a:extLst>
                  <a:ext uri="{0D108BD9-81ED-4DB2-BD59-A6C34878D82A}">
                    <a16:rowId xmlns:a16="http://schemas.microsoft.com/office/drawing/2014/main" val="1000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5080" y="947484"/>
            <a:ext cx="2859741" cy="1369493"/>
          </a:xfrm>
          <a:prstGeom prst="rect">
            <a:avLst/>
          </a:prstGeom>
        </p:spPr>
        <p:txBody>
          <a:bodyPr vert="horz" wrap="square" lIns="0" tIns="15128" rIns="0" bIns="0" rtlCol="0" anchor="ctr">
            <a:spAutoFit/>
          </a:bodyPr>
          <a:lstStyle/>
          <a:p>
            <a:pPr marL="11206">
              <a:lnSpc>
                <a:spcPct val="100000"/>
              </a:lnSpc>
              <a:spcBef>
                <a:spcPts val="119"/>
              </a:spcBef>
            </a:pPr>
            <a:r>
              <a:rPr dirty="0"/>
              <a:t>Downsides</a:t>
            </a:r>
            <a:r>
              <a:rPr spc="-119" dirty="0"/>
              <a:t> </a:t>
            </a:r>
            <a:r>
              <a:rPr dirty="0"/>
              <a:t>to</a:t>
            </a:r>
            <a:r>
              <a:rPr spc="-106" dirty="0"/>
              <a:t> </a:t>
            </a:r>
            <a:r>
              <a:rPr spc="-53" dirty="0"/>
              <a:t>tPA</a:t>
            </a:r>
          </a:p>
        </p:txBody>
      </p:sp>
      <p:sp>
        <p:nvSpPr>
          <p:cNvPr id="3" name="object 3"/>
          <p:cNvSpPr txBox="1">
            <a:spLocks noGrp="1"/>
          </p:cNvSpPr>
          <p:nvPr>
            <p:ph type="body" idx="1"/>
          </p:nvPr>
        </p:nvSpPr>
        <p:spPr>
          <a:xfrm>
            <a:off x="2398059" y="1610846"/>
            <a:ext cx="9278471" cy="4784560"/>
          </a:xfrm>
          <a:prstGeom prst="rect">
            <a:avLst/>
          </a:prstGeom>
        </p:spPr>
        <p:txBody>
          <a:bodyPr vert="horz" wrap="square" lIns="0" tIns="73959" rIns="0" bIns="0" rtlCol="0">
            <a:spAutoFit/>
          </a:bodyPr>
          <a:lstStyle/>
          <a:p>
            <a:pPr marL="178183" indent="-165856">
              <a:lnSpc>
                <a:spcPct val="100000"/>
              </a:lnSpc>
              <a:spcBef>
                <a:spcPts val="582"/>
              </a:spcBef>
              <a:buFont typeface="Arial"/>
              <a:buChar char="•"/>
              <a:tabLst>
                <a:tab pos="178183" algn="l"/>
              </a:tabLst>
            </a:pPr>
            <a:r>
              <a:rPr dirty="0"/>
              <a:t>ICU</a:t>
            </a:r>
            <a:r>
              <a:rPr spc="-22" dirty="0"/>
              <a:t> </a:t>
            </a:r>
            <a:r>
              <a:rPr dirty="0"/>
              <a:t>admission</a:t>
            </a:r>
            <a:r>
              <a:rPr spc="-9" dirty="0"/>
              <a:t> (expensive)</a:t>
            </a:r>
          </a:p>
          <a:p>
            <a:pPr marL="178183" indent="-165856">
              <a:lnSpc>
                <a:spcPct val="100000"/>
              </a:lnSpc>
              <a:spcBef>
                <a:spcPts val="499"/>
              </a:spcBef>
              <a:buFont typeface="Arial"/>
              <a:buChar char="•"/>
              <a:tabLst>
                <a:tab pos="178183" algn="l"/>
              </a:tabLst>
            </a:pPr>
            <a:r>
              <a:rPr dirty="0"/>
              <a:t>Multiple</a:t>
            </a:r>
            <a:r>
              <a:rPr spc="-40" dirty="0"/>
              <a:t> </a:t>
            </a:r>
            <a:r>
              <a:rPr dirty="0"/>
              <a:t>procedures</a:t>
            </a:r>
            <a:r>
              <a:rPr spc="-31" dirty="0"/>
              <a:t> </a:t>
            </a:r>
            <a:r>
              <a:rPr dirty="0"/>
              <a:t>(time</a:t>
            </a:r>
            <a:r>
              <a:rPr spc="-57" dirty="0"/>
              <a:t> </a:t>
            </a:r>
            <a:r>
              <a:rPr spc="-9" dirty="0"/>
              <a:t>consuming)</a:t>
            </a:r>
          </a:p>
          <a:p>
            <a:pPr marL="178183" indent="-165856">
              <a:lnSpc>
                <a:spcPct val="100000"/>
              </a:lnSpc>
              <a:spcBef>
                <a:spcPts val="485"/>
              </a:spcBef>
              <a:buFont typeface="Arial"/>
              <a:buChar char="•"/>
              <a:tabLst>
                <a:tab pos="178183" algn="l"/>
              </a:tabLst>
            </a:pPr>
            <a:r>
              <a:rPr dirty="0"/>
              <a:t>Complicated</a:t>
            </a:r>
            <a:r>
              <a:rPr spc="-44" dirty="0"/>
              <a:t> </a:t>
            </a:r>
            <a:r>
              <a:rPr dirty="0"/>
              <a:t>ICU</a:t>
            </a:r>
            <a:r>
              <a:rPr spc="-53" dirty="0"/>
              <a:t> </a:t>
            </a:r>
            <a:r>
              <a:rPr dirty="0"/>
              <a:t>management</a:t>
            </a:r>
            <a:r>
              <a:rPr spc="-44" dirty="0"/>
              <a:t> </a:t>
            </a:r>
            <a:r>
              <a:rPr dirty="0"/>
              <a:t>(3</a:t>
            </a:r>
            <a:r>
              <a:rPr spc="-44" dirty="0"/>
              <a:t> </a:t>
            </a:r>
            <a:r>
              <a:rPr dirty="0"/>
              <a:t>drips</a:t>
            </a:r>
            <a:r>
              <a:rPr spc="-18" dirty="0"/>
              <a:t> plus</a:t>
            </a:r>
          </a:p>
          <a:p>
            <a:pPr marL="345720">
              <a:lnSpc>
                <a:spcPct val="100000"/>
              </a:lnSpc>
              <a:spcBef>
                <a:spcPts val="202"/>
              </a:spcBef>
            </a:pPr>
            <a:r>
              <a:rPr sz="1721" dirty="0"/>
              <a:t>EKOS</a:t>
            </a:r>
            <a:r>
              <a:rPr sz="1721" spc="22" dirty="0"/>
              <a:t> </a:t>
            </a:r>
            <a:r>
              <a:rPr sz="1721" dirty="0"/>
              <a:t>machine</a:t>
            </a:r>
            <a:r>
              <a:rPr sz="1721" spc="-13" dirty="0"/>
              <a:t> </a:t>
            </a:r>
            <a:r>
              <a:rPr sz="1721" dirty="0"/>
              <a:t>PER </a:t>
            </a:r>
            <a:r>
              <a:rPr sz="1721" spc="-18" dirty="0"/>
              <a:t>side)</a:t>
            </a:r>
            <a:endParaRPr sz="1721"/>
          </a:p>
          <a:p>
            <a:pPr marL="178183" indent="-165856">
              <a:lnSpc>
                <a:spcPct val="100000"/>
              </a:lnSpc>
              <a:spcBef>
                <a:spcPts val="485"/>
              </a:spcBef>
              <a:buFont typeface="Arial"/>
              <a:buChar char="•"/>
              <a:tabLst>
                <a:tab pos="178183" algn="l"/>
              </a:tabLst>
            </a:pPr>
            <a:r>
              <a:rPr dirty="0"/>
              <a:t>Bilateral</a:t>
            </a:r>
            <a:r>
              <a:rPr spc="-44" dirty="0"/>
              <a:t> </a:t>
            </a:r>
            <a:r>
              <a:rPr dirty="0"/>
              <a:t>EKOS</a:t>
            </a:r>
            <a:r>
              <a:rPr spc="-40" dirty="0"/>
              <a:t> </a:t>
            </a:r>
            <a:r>
              <a:rPr dirty="0"/>
              <a:t>=</a:t>
            </a:r>
            <a:r>
              <a:rPr spc="-44" dirty="0"/>
              <a:t> </a:t>
            </a:r>
            <a:r>
              <a:rPr dirty="0"/>
              <a:t>8</a:t>
            </a:r>
            <a:r>
              <a:rPr spc="-13" dirty="0"/>
              <a:t> </a:t>
            </a:r>
            <a:r>
              <a:rPr dirty="0"/>
              <a:t>new</a:t>
            </a:r>
            <a:r>
              <a:rPr spc="-57" dirty="0"/>
              <a:t> </a:t>
            </a:r>
            <a:r>
              <a:rPr dirty="0"/>
              <a:t>screens</a:t>
            </a:r>
            <a:r>
              <a:rPr spc="-44" dirty="0"/>
              <a:t> </a:t>
            </a:r>
            <a:r>
              <a:rPr dirty="0"/>
              <a:t>to</a:t>
            </a:r>
            <a:r>
              <a:rPr spc="-35" dirty="0"/>
              <a:t> </a:t>
            </a:r>
            <a:r>
              <a:rPr spc="-9" dirty="0"/>
              <a:t>watch/adjust</a:t>
            </a:r>
            <a:r>
              <a:rPr spc="-35" dirty="0"/>
              <a:t> </a:t>
            </a:r>
            <a:r>
              <a:rPr dirty="0"/>
              <a:t>for</a:t>
            </a:r>
            <a:r>
              <a:rPr spc="-40" dirty="0"/>
              <a:t> </a:t>
            </a:r>
            <a:r>
              <a:rPr dirty="0"/>
              <a:t>the</a:t>
            </a:r>
            <a:r>
              <a:rPr spc="-40" dirty="0"/>
              <a:t> </a:t>
            </a:r>
            <a:r>
              <a:rPr dirty="0"/>
              <a:t>ICU</a:t>
            </a:r>
            <a:r>
              <a:rPr spc="-44" dirty="0"/>
              <a:t> </a:t>
            </a:r>
            <a:r>
              <a:rPr spc="-9" dirty="0"/>
              <a:t>nurse…</a:t>
            </a:r>
          </a:p>
          <a:p>
            <a:pPr marL="1121">
              <a:lnSpc>
                <a:spcPct val="100000"/>
              </a:lnSpc>
              <a:spcBef>
                <a:spcPts val="944"/>
              </a:spcBef>
              <a:buFont typeface="Arial"/>
              <a:buChar char="•"/>
            </a:pPr>
            <a:endParaRPr spc="-9" dirty="0"/>
          </a:p>
          <a:p>
            <a:pPr marL="178183" indent="-165856">
              <a:lnSpc>
                <a:spcPct val="100000"/>
              </a:lnSpc>
              <a:buFont typeface="Arial"/>
              <a:buChar char="•"/>
              <a:tabLst>
                <a:tab pos="178183" algn="l"/>
              </a:tabLst>
            </a:pPr>
            <a:r>
              <a:rPr dirty="0"/>
              <a:t>For</a:t>
            </a:r>
            <a:r>
              <a:rPr spc="-35" dirty="0"/>
              <a:t> </a:t>
            </a:r>
            <a:r>
              <a:rPr dirty="0"/>
              <a:t>example…</a:t>
            </a:r>
            <a:r>
              <a:rPr spc="-35" dirty="0"/>
              <a:t> </a:t>
            </a:r>
            <a:r>
              <a:rPr dirty="0"/>
              <a:t>ICU</a:t>
            </a:r>
            <a:r>
              <a:rPr spc="-40" dirty="0"/>
              <a:t> </a:t>
            </a:r>
            <a:r>
              <a:rPr dirty="0"/>
              <a:t>bed</a:t>
            </a:r>
            <a:r>
              <a:rPr spc="-4" dirty="0"/>
              <a:t> </a:t>
            </a:r>
            <a:r>
              <a:rPr dirty="0"/>
              <a:t>$4,300</a:t>
            </a:r>
            <a:r>
              <a:rPr spc="-31" dirty="0"/>
              <a:t> </a:t>
            </a:r>
            <a:r>
              <a:rPr dirty="0"/>
              <a:t>per</a:t>
            </a:r>
            <a:r>
              <a:rPr spc="-31" dirty="0"/>
              <a:t> </a:t>
            </a:r>
            <a:r>
              <a:rPr spc="-22" dirty="0"/>
              <a:t>day</a:t>
            </a:r>
          </a:p>
          <a:p>
            <a:pPr marL="177623" marR="4483" indent="-165856">
              <a:lnSpc>
                <a:spcPts val="2188"/>
              </a:lnSpc>
              <a:spcBef>
                <a:spcPts val="777"/>
              </a:spcBef>
              <a:buFont typeface="Arial"/>
              <a:buChar char="•"/>
              <a:tabLst>
                <a:tab pos="178743" algn="l"/>
              </a:tabLst>
            </a:pPr>
            <a:r>
              <a:rPr dirty="0"/>
              <a:t>In</a:t>
            </a:r>
            <a:r>
              <a:rPr spc="-22" dirty="0"/>
              <a:t> </a:t>
            </a:r>
            <a:r>
              <a:rPr spc="-9" dirty="0"/>
              <a:t>SEATTLE</a:t>
            </a:r>
            <a:r>
              <a:rPr spc="-44" dirty="0"/>
              <a:t> </a:t>
            </a:r>
            <a:r>
              <a:rPr dirty="0"/>
              <a:t>II</a:t>
            </a:r>
            <a:r>
              <a:rPr spc="-18" dirty="0"/>
              <a:t> </a:t>
            </a:r>
            <a:r>
              <a:rPr dirty="0"/>
              <a:t>trial</a:t>
            </a:r>
            <a:r>
              <a:rPr spc="-49" dirty="0"/>
              <a:t> </a:t>
            </a:r>
            <a:r>
              <a:rPr dirty="0"/>
              <a:t>the</a:t>
            </a:r>
            <a:r>
              <a:rPr spc="-22" dirty="0"/>
              <a:t> </a:t>
            </a:r>
            <a:r>
              <a:rPr dirty="0"/>
              <a:t>mean</a:t>
            </a:r>
            <a:r>
              <a:rPr spc="-22" dirty="0"/>
              <a:t> </a:t>
            </a:r>
            <a:r>
              <a:rPr dirty="0"/>
              <a:t>ICU</a:t>
            </a:r>
            <a:r>
              <a:rPr spc="-31" dirty="0"/>
              <a:t> </a:t>
            </a:r>
            <a:r>
              <a:rPr dirty="0"/>
              <a:t>stay</a:t>
            </a:r>
            <a:r>
              <a:rPr spc="-35" dirty="0"/>
              <a:t> </a:t>
            </a:r>
            <a:r>
              <a:rPr dirty="0"/>
              <a:t>was</a:t>
            </a:r>
            <a:r>
              <a:rPr spc="-13" dirty="0"/>
              <a:t> </a:t>
            </a:r>
            <a:r>
              <a:rPr dirty="0"/>
              <a:t>4.7</a:t>
            </a:r>
            <a:r>
              <a:rPr spc="-22" dirty="0"/>
              <a:t> </a:t>
            </a:r>
            <a:r>
              <a:rPr dirty="0"/>
              <a:t>days</a:t>
            </a:r>
            <a:r>
              <a:rPr spc="4" dirty="0"/>
              <a:t> </a:t>
            </a:r>
            <a:r>
              <a:rPr dirty="0"/>
              <a:t>if</a:t>
            </a:r>
            <a:r>
              <a:rPr spc="-18" dirty="0"/>
              <a:t> </a:t>
            </a:r>
            <a:r>
              <a:rPr dirty="0"/>
              <a:t>no</a:t>
            </a:r>
            <a:r>
              <a:rPr spc="-26" dirty="0"/>
              <a:t> </a:t>
            </a:r>
            <a:r>
              <a:rPr dirty="0"/>
              <a:t>major</a:t>
            </a:r>
            <a:r>
              <a:rPr spc="-26" dirty="0"/>
              <a:t> </a:t>
            </a:r>
            <a:r>
              <a:rPr spc="-9" dirty="0"/>
              <a:t>bleeding 	</a:t>
            </a:r>
            <a:r>
              <a:rPr dirty="0"/>
              <a:t>and</a:t>
            </a:r>
            <a:r>
              <a:rPr spc="9" dirty="0"/>
              <a:t> </a:t>
            </a:r>
            <a:r>
              <a:rPr dirty="0"/>
              <a:t>6.8</a:t>
            </a:r>
            <a:r>
              <a:rPr spc="-13" dirty="0"/>
              <a:t> </a:t>
            </a:r>
            <a:r>
              <a:rPr dirty="0"/>
              <a:t>days</a:t>
            </a:r>
            <a:r>
              <a:rPr spc="18" dirty="0"/>
              <a:t> </a:t>
            </a:r>
            <a:r>
              <a:rPr dirty="0"/>
              <a:t>with</a:t>
            </a:r>
            <a:r>
              <a:rPr spc="-31" dirty="0"/>
              <a:t> </a:t>
            </a:r>
            <a:r>
              <a:rPr dirty="0"/>
              <a:t>major</a:t>
            </a:r>
            <a:r>
              <a:rPr spc="-13" dirty="0"/>
              <a:t> </a:t>
            </a:r>
            <a:r>
              <a:rPr dirty="0"/>
              <a:t>bleeding =</a:t>
            </a:r>
            <a:r>
              <a:rPr spc="-18" dirty="0"/>
              <a:t> </a:t>
            </a:r>
            <a:r>
              <a:rPr spc="-9" dirty="0"/>
              <a:t>$20,000-30,000</a:t>
            </a:r>
          </a:p>
        </p:txBody>
      </p:sp>
      <p:pic>
        <p:nvPicPr>
          <p:cNvPr id="4" name="object 4"/>
          <p:cNvPicPr/>
          <p:nvPr/>
        </p:nvPicPr>
        <p:blipFill>
          <a:blip r:embed="rId2" cstate="print"/>
          <a:stretch>
            <a:fillRect/>
          </a:stretch>
        </p:blipFill>
        <p:spPr>
          <a:xfrm>
            <a:off x="7193280" y="1231236"/>
            <a:ext cx="3234017" cy="220314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112242"/>
            <a:ext cx="9278471" cy="1589468"/>
          </a:xfrm>
          <a:prstGeom prst="rect">
            <a:avLst/>
          </a:prstGeom>
        </p:spPr>
        <p:txBody>
          <a:bodyPr vert="horz" wrap="square" lIns="0" tIns="232976" rIns="0" bIns="0" rtlCol="0" anchor="ctr">
            <a:spAutoFit/>
          </a:bodyPr>
          <a:lstStyle/>
          <a:p>
            <a:pPr marL="9526">
              <a:lnSpc>
                <a:spcPct val="100000"/>
              </a:lnSpc>
              <a:spcBef>
                <a:spcPts val="119"/>
              </a:spcBef>
            </a:pPr>
            <a:r>
              <a:rPr dirty="0"/>
              <a:t>Recent</a:t>
            </a:r>
            <a:r>
              <a:rPr spc="-97" dirty="0"/>
              <a:t> </a:t>
            </a:r>
            <a:r>
              <a:rPr dirty="0"/>
              <a:t>paradigm</a:t>
            </a:r>
            <a:r>
              <a:rPr spc="-71" dirty="0"/>
              <a:t> </a:t>
            </a:r>
            <a:r>
              <a:rPr dirty="0"/>
              <a:t>shift</a:t>
            </a:r>
            <a:r>
              <a:rPr spc="-66" dirty="0"/>
              <a:t> </a:t>
            </a:r>
            <a:r>
              <a:rPr dirty="0"/>
              <a:t>with</a:t>
            </a:r>
            <a:r>
              <a:rPr spc="-97" dirty="0"/>
              <a:t> </a:t>
            </a:r>
            <a:r>
              <a:rPr dirty="0"/>
              <a:t>PE</a:t>
            </a:r>
            <a:r>
              <a:rPr spc="-97" dirty="0"/>
              <a:t> </a:t>
            </a:r>
            <a:r>
              <a:rPr spc="-9" dirty="0"/>
              <a:t>management</a:t>
            </a:r>
          </a:p>
        </p:txBody>
      </p:sp>
      <p:sp>
        <p:nvSpPr>
          <p:cNvPr id="3" name="object 3"/>
          <p:cNvSpPr txBox="1"/>
          <p:nvPr/>
        </p:nvSpPr>
        <p:spPr>
          <a:xfrm>
            <a:off x="2323708" y="2211631"/>
            <a:ext cx="5833221" cy="3083724"/>
          </a:xfrm>
          <a:prstGeom prst="rect">
            <a:avLst/>
          </a:prstGeom>
        </p:spPr>
        <p:txBody>
          <a:bodyPr vert="horz" wrap="square" lIns="0" tIns="12886" rIns="0" bIns="0" rtlCol="0">
            <a:spAutoFit/>
          </a:bodyPr>
          <a:lstStyle/>
          <a:p>
            <a:pPr marL="177062" indent="-165856">
              <a:spcBef>
                <a:spcPts val="101"/>
              </a:spcBef>
              <a:buFont typeface="Arial"/>
              <a:buChar char="•"/>
              <a:tabLst>
                <a:tab pos="177062" algn="l"/>
              </a:tabLst>
            </a:pPr>
            <a:r>
              <a:rPr sz="2030" dirty="0">
                <a:latin typeface="Calibri"/>
                <a:cs typeface="Calibri"/>
              </a:rPr>
              <a:t>Single</a:t>
            </a:r>
            <a:r>
              <a:rPr sz="2030" spc="-22" dirty="0">
                <a:latin typeface="Calibri"/>
                <a:cs typeface="Calibri"/>
              </a:rPr>
              <a:t> </a:t>
            </a:r>
            <a:r>
              <a:rPr sz="2030" dirty="0">
                <a:latin typeface="Calibri"/>
                <a:cs typeface="Calibri"/>
              </a:rPr>
              <a:t>session</a:t>
            </a:r>
            <a:r>
              <a:rPr sz="2030" spc="-13" dirty="0">
                <a:latin typeface="Calibri"/>
                <a:cs typeface="Calibri"/>
              </a:rPr>
              <a:t> </a:t>
            </a:r>
            <a:r>
              <a:rPr sz="2030" spc="-9" dirty="0">
                <a:latin typeface="Calibri"/>
                <a:cs typeface="Calibri"/>
              </a:rPr>
              <a:t>treatment</a:t>
            </a:r>
            <a:endParaRPr sz="2030">
              <a:latin typeface="Calibri"/>
              <a:cs typeface="Calibri"/>
            </a:endParaRPr>
          </a:p>
          <a:p>
            <a:pPr>
              <a:spcBef>
                <a:spcPts val="454"/>
              </a:spcBef>
              <a:buFont typeface="Arial"/>
              <a:buChar char="•"/>
            </a:pPr>
            <a:endParaRPr sz="2030">
              <a:latin typeface="Calibri"/>
              <a:cs typeface="Calibri"/>
            </a:endParaRPr>
          </a:p>
          <a:p>
            <a:pPr marL="177062" indent="-165856">
              <a:lnSpc>
                <a:spcPts val="2427"/>
              </a:lnSpc>
              <a:buFont typeface="Arial"/>
              <a:buChar char="•"/>
              <a:tabLst>
                <a:tab pos="177062" algn="l"/>
              </a:tabLst>
            </a:pPr>
            <a:r>
              <a:rPr sz="2030" dirty="0">
                <a:latin typeface="Calibri"/>
                <a:cs typeface="Calibri"/>
              </a:rPr>
              <a:t>Rapid</a:t>
            </a:r>
            <a:r>
              <a:rPr sz="2030" spc="-18" dirty="0">
                <a:latin typeface="Calibri"/>
                <a:cs typeface="Calibri"/>
              </a:rPr>
              <a:t> </a:t>
            </a:r>
            <a:r>
              <a:rPr sz="2030" spc="-9" dirty="0">
                <a:latin typeface="Calibri"/>
                <a:cs typeface="Calibri"/>
              </a:rPr>
              <a:t>restoration</a:t>
            </a:r>
            <a:r>
              <a:rPr sz="2030" spc="-18" dirty="0">
                <a:latin typeface="Calibri"/>
                <a:cs typeface="Calibri"/>
              </a:rPr>
              <a:t> </a:t>
            </a:r>
            <a:r>
              <a:rPr sz="2030" dirty="0">
                <a:latin typeface="Calibri"/>
                <a:cs typeface="Calibri"/>
              </a:rPr>
              <a:t>of</a:t>
            </a:r>
            <a:r>
              <a:rPr sz="2030" spc="-35" dirty="0">
                <a:latin typeface="Calibri"/>
                <a:cs typeface="Calibri"/>
              </a:rPr>
              <a:t> </a:t>
            </a:r>
            <a:r>
              <a:rPr sz="2030" dirty="0">
                <a:latin typeface="Calibri"/>
                <a:cs typeface="Calibri"/>
              </a:rPr>
              <a:t>pulmonary</a:t>
            </a:r>
            <a:r>
              <a:rPr sz="2030" spc="-13" dirty="0">
                <a:latin typeface="Calibri"/>
                <a:cs typeface="Calibri"/>
              </a:rPr>
              <a:t> </a:t>
            </a:r>
            <a:r>
              <a:rPr sz="2030" dirty="0">
                <a:latin typeface="Calibri"/>
                <a:cs typeface="Calibri"/>
              </a:rPr>
              <a:t>blood</a:t>
            </a:r>
            <a:r>
              <a:rPr sz="2030" spc="-18" dirty="0">
                <a:latin typeface="Calibri"/>
                <a:cs typeface="Calibri"/>
              </a:rPr>
              <a:t> </a:t>
            </a:r>
            <a:r>
              <a:rPr sz="2030" dirty="0">
                <a:latin typeface="Calibri"/>
                <a:cs typeface="Calibri"/>
              </a:rPr>
              <a:t>flow</a:t>
            </a:r>
            <a:r>
              <a:rPr sz="2030" spc="-35" dirty="0">
                <a:latin typeface="Calibri"/>
                <a:cs typeface="Calibri"/>
              </a:rPr>
              <a:t> </a:t>
            </a:r>
            <a:r>
              <a:rPr sz="2030" dirty="0">
                <a:latin typeface="Calibri"/>
                <a:cs typeface="Calibri"/>
              </a:rPr>
              <a:t>leading</a:t>
            </a:r>
            <a:r>
              <a:rPr sz="2030" spc="-31" dirty="0">
                <a:latin typeface="Calibri"/>
                <a:cs typeface="Calibri"/>
              </a:rPr>
              <a:t> </a:t>
            </a:r>
            <a:r>
              <a:rPr sz="2030" spc="-22" dirty="0">
                <a:latin typeface="Calibri"/>
                <a:cs typeface="Calibri"/>
              </a:rPr>
              <a:t>to:</a:t>
            </a:r>
            <a:endParaRPr sz="2030">
              <a:latin typeface="Calibri"/>
              <a:cs typeface="Calibri"/>
            </a:endParaRPr>
          </a:p>
          <a:p>
            <a:pPr marL="509335" lvl="1" indent="-164735">
              <a:lnSpc>
                <a:spcPts val="2043"/>
              </a:lnSpc>
              <a:buFont typeface="Arial"/>
              <a:buChar char="•"/>
              <a:tabLst>
                <a:tab pos="509335" algn="l"/>
              </a:tabLst>
            </a:pPr>
            <a:r>
              <a:rPr sz="1721" dirty="0">
                <a:latin typeface="Calibri"/>
                <a:cs typeface="Calibri"/>
              </a:rPr>
              <a:t>On table lowering</a:t>
            </a:r>
            <a:r>
              <a:rPr sz="1721" spc="-26" dirty="0">
                <a:latin typeface="Calibri"/>
                <a:cs typeface="Calibri"/>
              </a:rPr>
              <a:t> </a:t>
            </a:r>
            <a:r>
              <a:rPr sz="1721" dirty="0">
                <a:latin typeface="Calibri"/>
                <a:cs typeface="Calibri"/>
              </a:rPr>
              <a:t>of</a:t>
            </a:r>
            <a:r>
              <a:rPr sz="1721" spc="4" dirty="0">
                <a:latin typeface="Calibri"/>
                <a:cs typeface="Calibri"/>
              </a:rPr>
              <a:t> </a:t>
            </a:r>
            <a:r>
              <a:rPr sz="1721" spc="-9" dirty="0">
                <a:latin typeface="Calibri"/>
                <a:cs typeface="Calibri"/>
              </a:rPr>
              <a:t>PA</a:t>
            </a:r>
            <a:r>
              <a:rPr sz="1721" spc="-4" dirty="0">
                <a:latin typeface="Calibri"/>
                <a:cs typeface="Calibri"/>
              </a:rPr>
              <a:t> </a:t>
            </a:r>
            <a:r>
              <a:rPr sz="1721" spc="-9" dirty="0">
                <a:latin typeface="Calibri"/>
                <a:cs typeface="Calibri"/>
              </a:rPr>
              <a:t>pressures</a:t>
            </a:r>
            <a:endParaRPr sz="1721">
              <a:latin typeface="Calibri"/>
              <a:cs typeface="Calibri"/>
            </a:endParaRPr>
          </a:p>
          <a:p>
            <a:pPr marL="509335" lvl="1" indent="-164735">
              <a:lnSpc>
                <a:spcPts val="2043"/>
              </a:lnSpc>
              <a:buFont typeface="Arial"/>
              <a:buChar char="•"/>
              <a:tabLst>
                <a:tab pos="509335" algn="l"/>
              </a:tabLst>
            </a:pPr>
            <a:r>
              <a:rPr sz="1721" dirty="0">
                <a:latin typeface="Calibri"/>
                <a:cs typeface="Calibri"/>
              </a:rPr>
              <a:t>Increased</a:t>
            </a:r>
            <a:r>
              <a:rPr sz="1721" spc="4" dirty="0">
                <a:latin typeface="Calibri"/>
                <a:cs typeface="Calibri"/>
              </a:rPr>
              <a:t> </a:t>
            </a:r>
            <a:r>
              <a:rPr sz="1721" dirty="0">
                <a:latin typeface="Calibri"/>
                <a:cs typeface="Calibri"/>
              </a:rPr>
              <a:t>intraprocedural</a:t>
            </a:r>
            <a:r>
              <a:rPr sz="1721" spc="4" dirty="0">
                <a:latin typeface="Calibri"/>
                <a:cs typeface="Calibri"/>
              </a:rPr>
              <a:t> </a:t>
            </a:r>
            <a:r>
              <a:rPr sz="1721" dirty="0">
                <a:latin typeface="Calibri"/>
                <a:cs typeface="Calibri"/>
              </a:rPr>
              <a:t>O2</a:t>
            </a:r>
            <a:r>
              <a:rPr sz="1721" spc="26" dirty="0">
                <a:latin typeface="Calibri"/>
                <a:cs typeface="Calibri"/>
              </a:rPr>
              <a:t> </a:t>
            </a:r>
            <a:r>
              <a:rPr sz="1721" spc="-9" dirty="0">
                <a:latin typeface="Calibri"/>
                <a:cs typeface="Calibri"/>
              </a:rPr>
              <a:t>saturation</a:t>
            </a:r>
            <a:endParaRPr sz="1721">
              <a:latin typeface="Calibri"/>
              <a:cs typeface="Calibri"/>
            </a:endParaRPr>
          </a:p>
          <a:p>
            <a:pPr marL="509335" lvl="1" indent="-164735">
              <a:lnSpc>
                <a:spcPts val="2056"/>
              </a:lnSpc>
              <a:buFont typeface="Arial"/>
              <a:buChar char="•"/>
              <a:tabLst>
                <a:tab pos="509335" algn="l"/>
              </a:tabLst>
            </a:pPr>
            <a:r>
              <a:rPr sz="1721" dirty="0">
                <a:latin typeface="Calibri"/>
                <a:cs typeface="Calibri"/>
              </a:rPr>
              <a:t>Decreasing</a:t>
            </a:r>
            <a:r>
              <a:rPr sz="1721" spc="22" dirty="0">
                <a:latin typeface="Calibri"/>
                <a:cs typeface="Calibri"/>
              </a:rPr>
              <a:t> </a:t>
            </a:r>
            <a:r>
              <a:rPr sz="1721" dirty="0">
                <a:latin typeface="Calibri"/>
                <a:cs typeface="Calibri"/>
              </a:rPr>
              <a:t>right</a:t>
            </a:r>
            <a:r>
              <a:rPr sz="1721" spc="31" dirty="0">
                <a:latin typeface="Calibri"/>
                <a:cs typeface="Calibri"/>
              </a:rPr>
              <a:t> </a:t>
            </a:r>
            <a:r>
              <a:rPr sz="1721" dirty="0">
                <a:latin typeface="Calibri"/>
                <a:cs typeface="Calibri"/>
              </a:rPr>
              <a:t>heart</a:t>
            </a:r>
            <a:r>
              <a:rPr sz="1721" spc="31" dirty="0">
                <a:latin typeface="Calibri"/>
                <a:cs typeface="Calibri"/>
              </a:rPr>
              <a:t> </a:t>
            </a:r>
            <a:r>
              <a:rPr sz="1721" spc="-9" dirty="0">
                <a:latin typeface="Calibri"/>
                <a:cs typeface="Calibri"/>
              </a:rPr>
              <a:t>strain</a:t>
            </a:r>
            <a:endParaRPr sz="1721">
              <a:latin typeface="Calibri"/>
              <a:cs typeface="Calibri"/>
            </a:endParaRPr>
          </a:p>
          <a:p>
            <a:pPr lvl="1">
              <a:spcBef>
                <a:spcPts val="176"/>
              </a:spcBef>
              <a:buFont typeface="Arial"/>
              <a:buChar char="•"/>
            </a:pPr>
            <a:endParaRPr sz="1721">
              <a:latin typeface="Calibri"/>
              <a:cs typeface="Calibri"/>
            </a:endParaRPr>
          </a:p>
          <a:p>
            <a:pPr marL="177062" indent="-165856">
              <a:buFont typeface="Arial"/>
              <a:buChar char="•"/>
              <a:tabLst>
                <a:tab pos="177062" algn="l"/>
              </a:tabLst>
            </a:pPr>
            <a:r>
              <a:rPr sz="2030" dirty="0">
                <a:latin typeface="Calibri"/>
                <a:cs typeface="Calibri"/>
              </a:rPr>
              <a:t>Eliminate</a:t>
            </a:r>
            <a:r>
              <a:rPr sz="2030" spc="-57" dirty="0">
                <a:latin typeface="Calibri"/>
                <a:cs typeface="Calibri"/>
              </a:rPr>
              <a:t> </a:t>
            </a:r>
            <a:r>
              <a:rPr sz="2030" dirty="0">
                <a:latin typeface="Calibri"/>
                <a:cs typeface="Calibri"/>
              </a:rPr>
              <a:t>the</a:t>
            </a:r>
            <a:r>
              <a:rPr sz="2030" spc="-35" dirty="0">
                <a:latin typeface="Calibri"/>
                <a:cs typeface="Calibri"/>
              </a:rPr>
              <a:t> </a:t>
            </a:r>
            <a:r>
              <a:rPr sz="2030" dirty="0">
                <a:latin typeface="Calibri"/>
                <a:cs typeface="Calibri"/>
              </a:rPr>
              <a:t>potential</a:t>
            </a:r>
            <a:r>
              <a:rPr sz="2030" spc="-40" dirty="0">
                <a:latin typeface="Calibri"/>
                <a:cs typeface="Calibri"/>
              </a:rPr>
              <a:t> </a:t>
            </a:r>
            <a:r>
              <a:rPr sz="2030" dirty="0">
                <a:latin typeface="Calibri"/>
                <a:cs typeface="Calibri"/>
              </a:rPr>
              <a:t>risks</a:t>
            </a:r>
            <a:r>
              <a:rPr sz="2030" spc="-22" dirty="0">
                <a:latin typeface="Calibri"/>
                <a:cs typeface="Calibri"/>
              </a:rPr>
              <a:t> </a:t>
            </a:r>
            <a:r>
              <a:rPr sz="2030" dirty="0">
                <a:latin typeface="Calibri"/>
                <a:cs typeface="Calibri"/>
              </a:rPr>
              <a:t>with</a:t>
            </a:r>
            <a:r>
              <a:rPr sz="2030" spc="-49" dirty="0">
                <a:latin typeface="Calibri"/>
                <a:cs typeface="Calibri"/>
              </a:rPr>
              <a:t> </a:t>
            </a:r>
            <a:r>
              <a:rPr sz="2030" spc="-22" dirty="0">
                <a:latin typeface="Calibri"/>
                <a:cs typeface="Calibri"/>
              </a:rPr>
              <a:t>tPA</a:t>
            </a:r>
            <a:endParaRPr sz="2030">
              <a:latin typeface="Calibri"/>
              <a:cs typeface="Calibri"/>
            </a:endParaRPr>
          </a:p>
          <a:p>
            <a:pPr>
              <a:spcBef>
                <a:spcPts val="454"/>
              </a:spcBef>
              <a:buFont typeface="Arial"/>
              <a:buChar char="•"/>
            </a:pPr>
            <a:endParaRPr sz="2030">
              <a:latin typeface="Calibri"/>
              <a:cs typeface="Calibri"/>
            </a:endParaRPr>
          </a:p>
          <a:p>
            <a:pPr marL="177062" indent="-165856">
              <a:buFont typeface="Arial"/>
              <a:buChar char="•"/>
              <a:tabLst>
                <a:tab pos="177062" algn="l"/>
              </a:tabLst>
            </a:pPr>
            <a:r>
              <a:rPr sz="2030" dirty="0">
                <a:latin typeface="Calibri"/>
                <a:cs typeface="Calibri"/>
              </a:rPr>
              <a:t>Decreasing</a:t>
            </a:r>
            <a:r>
              <a:rPr sz="2030" spc="-44" dirty="0">
                <a:latin typeface="Calibri"/>
                <a:cs typeface="Calibri"/>
              </a:rPr>
              <a:t> </a:t>
            </a:r>
            <a:r>
              <a:rPr sz="2030" dirty="0">
                <a:latin typeface="Calibri"/>
                <a:cs typeface="Calibri"/>
              </a:rPr>
              <a:t>ICU</a:t>
            </a:r>
            <a:r>
              <a:rPr sz="2030" spc="-40" dirty="0">
                <a:latin typeface="Calibri"/>
                <a:cs typeface="Calibri"/>
              </a:rPr>
              <a:t> </a:t>
            </a:r>
            <a:r>
              <a:rPr sz="2030" dirty="0">
                <a:latin typeface="Calibri"/>
                <a:cs typeface="Calibri"/>
              </a:rPr>
              <a:t>LOS</a:t>
            </a:r>
            <a:r>
              <a:rPr sz="2030" spc="-35" dirty="0">
                <a:latin typeface="Calibri"/>
                <a:cs typeface="Calibri"/>
              </a:rPr>
              <a:t> </a:t>
            </a:r>
            <a:r>
              <a:rPr sz="2030" dirty="0">
                <a:latin typeface="Calibri"/>
                <a:cs typeface="Calibri"/>
              </a:rPr>
              <a:t>and</a:t>
            </a:r>
            <a:r>
              <a:rPr sz="2030" spc="-9" dirty="0">
                <a:latin typeface="Calibri"/>
                <a:cs typeface="Calibri"/>
              </a:rPr>
              <a:t> utilization</a:t>
            </a:r>
            <a:endParaRPr sz="203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949885"/>
          </a:xfrm>
        </p:spPr>
        <p:txBody>
          <a:bodyPr/>
          <a:lstStyle/>
          <a:p>
            <a:r>
              <a:rPr lang="en-US" dirty="0"/>
              <a:t>Previous Action Items and Status Updates </a:t>
            </a:r>
          </a:p>
        </p:txBody>
      </p:sp>
    </p:spTree>
    <p:extLst>
      <p:ext uri="{BB962C8B-B14F-4D97-AF65-F5344CB8AC3E}">
        <p14:creationId xmlns:p14="http://schemas.microsoft.com/office/powerpoint/2010/main" val="3899673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48927" y="2158252"/>
            <a:ext cx="8251115" cy="3010796"/>
          </a:xfrm>
          <a:prstGeom prst="rect">
            <a:avLst/>
          </a:prstGeom>
        </p:spPr>
      </p:pic>
      <p:graphicFrame>
        <p:nvGraphicFramePr>
          <p:cNvPr id="3" name="object 3"/>
          <p:cNvGraphicFramePr>
            <a:graphicFrameLocks noGrp="1"/>
          </p:cNvGraphicFramePr>
          <p:nvPr/>
        </p:nvGraphicFramePr>
        <p:xfrm>
          <a:off x="3308424" y="1926291"/>
          <a:ext cx="5025836" cy="3433482"/>
        </p:xfrm>
        <a:graphic>
          <a:graphicData uri="http://schemas.openxmlformats.org/drawingml/2006/table">
            <a:tbl>
              <a:tblPr firstRow="1" bandRow="1">
                <a:tableStyleId>{2D5ABB26-0587-4C30-8999-92F81FD0307C}</a:tableStyleId>
              </a:tblPr>
              <a:tblGrid>
                <a:gridCol w="1688726">
                  <a:extLst>
                    <a:ext uri="{9D8B030D-6E8A-4147-A177-3AD203B41FA5}">
                      <a16:colId xmlns:a16="http://schemas.microsoft.com/office/drawing/2014/main" val="20000"/>
                    </a:ext>
                  </a:extLst>
                </a:gridCol>
                <a:gridCol w="1648384">
                  <a:extLst>
                    <a:ext uri="{9D8B030D-6E8A-4147-A177-3AD203B41FA5}">
                      <a16:colId xmlns:a16="http://schemas.microsoft.com/office/drawing/2014/main" val="20001"/>
                    </a:ext>
                  </a:extLst>
                </a:gridCol>
                <a:gridCol w="1688726">
                  <a:extLst>
                    <a:ext uri="{9D8B030D-6E8A-4147-A177-3AD203B41FA5}">
                      <a16:colId xmlns:a16="http://schemas.microsoft.com/office/drawing/2014/main" val="20002"/>
                    </a:ext>
                  </a:extLst>
                </a:gridCol>
              </a:tblGrid>
              <a:tr h="1899957">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76200">
                      <a:solidFill>
                        <a:srgbClr val="FFFF00"/>
                      </a:solidFill>
                      <a:prstDash val="solid"/>
                    </a:lnT>
                    <a:lnB w="57150">
                      <a:solidFill>
                        <a:srgbClr val="FFFF00"/>
                      </a:solidFill>
                      <a:prstDash val="solid"/>
                    </a:lnB>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B w="57150">
                      <a:solidFill>
                        <a:srgbClr val="FFFF00"/>
                      </a:solidFill>
                      <a:prstDash val="solid"/>
                    </a:lnB>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76200">
                      <a:solidFill>
                        <a:srgbClr val="FFFF00"/>
                      </a:solidFill>
                      <a:prstDash val="solid"/>
                    </a:lnT>
                    <a:lnB w="57150">
                      <a:solidFill>
                        <a:srgbClr val="FFFF00"/>
                      </a:solidFill>
                      <a:prstDash val="solid"/>
                    </a:lnB>
                  </a:tcPr>
                </a:tc>
                <a:extLst>
                  <a:ext uri="{0D108BD9-81ED-4DB2-BD59-A6C34878D82A}">
                    <a16:rowId xmlns:a16="http://schemas.microsoft.com/office/drawing/2014/main" val="10000"/>
                  </a:ext>
                </a:extLst>
              </a:tr>
              <a:tr h="475690">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57150">
                      <a:solidFill>
                        <a:srgbClr val="FFFF00"/>
                      </a:solidFill>
                      <a:prstDash val="solid"/>
                    </a:lnT>
                    <a:lnB w="57150">
                      <a:solidFill>
                        <a:srgbClr val="FFFF00"/>
                      </a:solidFill>
                      <a:prstDash val="solid"/>
                    </a:lnB>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57150">
                      <a:solidFill>
                        <a:srgbClr val="FFFF00"/>
                      </a:solidFill>
                      <a:prstDash val="solid"/>
                    </a:lnT>
                    <a:lnB w="57150">
                      <a:solidFill>
                        <a:srgbClr val="FFFF00"/>
                      </a:solidFill>
                      <a:prstDash val="solid"/>
                    </a:lnB>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88392">
                      <a:solidFill>
                        <a:srgbClr val="FFFF00"/>
                      </a:solidFill>
                      <a:prstDash val="solid"/>
                    </a:lnR>
                    <a:lnT w="57150">
                      <a:solidFill>
                        <a:srgbClr val="FFFF00"/>
                      </a:solidFill>
                      <a:prstDash val="solid"/>
                    </a:lnT>
                    <a:lnB w="57150">
                      <a:solidFill>
                        <a:srgbClr val="FFFF00"/>
                      </a:solidFill>
                      <a:prstDash val="solid"/>
                    </a:lnB>
                  </a:tcPr>
                </a:tc>
                <a:extLst>
                  <a:ext uri="{0D108BD9-81ED-4DB2-BD59-A6C34878D82A}">
                    <a16:rowId xmlns:a16="http://schemas.microsoft.com/office/drawing/2014/main" val="10001"/>
                  </a:ext>
                </a:extLst>
              </a:tr>
              <a:tr h="1057835">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57150">
                      <a:solidFill>
                        <a:srgbClr val="FFFF00"/>
                      </a:solidFill>
                      <a:prstDash val="solid"/>
                    </a:lnT>
                    <a:lnB w="76200">
                      <a:solidFill>
                        <a:srgbClr val="FFFF00"/>
                      </a:solidFill>
                      <a:prstDash val="solid"/>
                    </a:lnB>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57150">
                      <a:solidFill>
                        <a:srgbClr val="FFFF00"/>
                      </a:solidFill>
                      <a:prstDash val="solid"/>
                    </a:lnT>
                  </a:tcPr>
                </a:tc>
                <a:tc>
                  <a:txBody>
                    <a:bodyPr/>
                    <a:lstStyle/>
                    <a:p>
                      <a:pPr>
                        <a:lnSpc>
                          <a:spcPct val="100000"/>
                        </a:lnSpc>
                      </a:pPr>
                      <a:endParaRPr sz="100">
                        <a:latin typeface="Times New Roman"/>
                        <a:cs typeface="Times New Roman"/>
                      </a:endParaRPr>
                    </a:p>
                  </a:txBody>
                  <a:tcPr marL="0" marR="0" marT="0" marB="0">
                    <a:lnL w="76200">
                      <a:solidFill>
                        <a:srgbClr val="FFFF00"/>
                      </a:solidFill>
                      <a:prstDash val="solid"/>
                    </a:lnL>
                    <a:lnR w="76200">
                      <a:solidFill>
                        <a:srgbClr val="FFFF00"/>
                      </a:solidFill>
                      <a:prstDash val="solid"/>
                    </a:lnR>
                    <a:lnT w="57150">
                      <a:solidFill>
                        <a:srgbClr val="FFFF00"/>
                      </a:solidFill>
                      <a:prstDash val="solid"/>
                    </a:lnT>
                    <a:lnB w="76200">
                      <a:solidFill>
                        <a:srgbClr val="FFFF00"/>
                      </a:solidFill>
                      <a:prstDash val="soli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5676" y="5428000"/>
            <a:ext cx="60512" cy="490443"/>
          </a:xfrm>
          <a:prstGeom prst="rect">
            <a:avLst/>
          </a:prstGeom>
        </p:spPr>
        <p:txBody>
          <a:bodyPr vert="horz" wrap="square" lIns="0" tIns="10085" rIns="0" bIns="0" rtlCol="0">
            <a:spAutoFit/>
          </a:bodyPr>
          <a:lstStyle/>
          <a:p>
            <a:pPr marL="11206">
              <a:spcBef>
                <a:spcPts val="79"/>
              </a:spcBef>
            </a:pPr>
            <a:r>
              <a:rPr sz="441" spc="-22" dirty="0">
                <a:solidFill>
                  <a:srgbClr val="1C384B"/>
                </a:solidFill>
                <a:latin typeface="Arial Narrow"/>
                <a:cs typeface="Arial Narrow"/>
              </a:rPr>
              <a:t>1.</a:t>
            </a:r>
            <a:endParaRPr sz="441">
              <a:latin typeface="Arial Narrow"/>
              <a:cs typeface="Arial Narrow"/>
            </a:endParaRPr>
          </a:p>
          <a:p>
            <a:pPr marL="11206">
              <a:lnSpc>
                <a:spcPts val="525"/>
              </a:lnSpc>
            </a:pPr>
            <a:r>
              <a:rPr sz="441" spc="-22" dirty="0">
                <a:solidFill>
                  <a:srgbClr val="1C384B"/>
                </a:solidFill>
                <a:latin typeface="Arial Narrow"/>
                <a:cs typeface="Arial Narrow"/>
              </a:rPr>
              <a:t>2.</a:t>
            </a:r>
            <a:endParaRPr sz="441">
              <a:latin typeface="Arial Narrow"/>
              <a:cs typeface="Arial Narrow"/>
            </a:endParaRPr>
          </a:p>
          <a:p>
            <a:pPr marL="11206">
              <a:lnSpc>
                <a:spcPts val="525"/>
              </a:lnSpc>
            </a:pPr>
            <a:r>
              <a:rPr sz="441" spc="-22" dirty="0">
                <a:solidFill>
                  <a:srgbClr val="1C384B"/>
                </a:solidFill>
                <a:latin typeface="Arial Narrow"/>
                <a:cs typeface="Arial Narrow"/>
              </a:rPr>
              <a:t>3.</a:t>
            </a:r>
            <a:endParaRPr sz="441">
              <a:latin typeface="Arial Narrow"/>
              <a:cs typeface="Arial Narrow"/>
            </a:endParaRPr>
          </a:p>
          <a:p>
            <a:pPr marL="11206">
              <a:spcBef>
                <a:spcPts val="75"/>
              </a:spcBef>
            </a:pPr>
            <a:r>
              <a:rPr sz="441" spc="-22" dirty="0">
                <a:solidFill>
                  <a:srgbClr val="1C384B"/>
                </a:solidFill>
                <a:latin typeface="Arial Narrow"/>
                <a:cs typeface="Arial Narrow"/>
              </a:rPr>
              <a:t>4.</a:t>
            </a:r>
            <a:endParaRPr sz="441">
              <a:latin typeface="Arial Narrow"/>
              <a:cs typeface="Arial Narrow"/>
            </a:endParaRPr>
          </a:p>
          <a:p>
            <a:pPr marL="11206"/>
            <a:r>
              <a:rPr sz="441" spc="-22" dirty="0">
                <a:solidFill>
                  <a:srgbClr val="1C384B"/>
                </a:solidFill>
                <a:latin typeface="Arial Narrow"/>
                <a:cs typeface="Arial Narrow"/>
              </a:rPr>
              <a:t>5.</a:t>
            </a:r>
            <a:endParaRPr sz="441">
              <a:latin typeface="Arial Narrow"/>
              <a:cs typeface="Arial Narrow"/>
            </a:endParaRPr>
          </a:p>
          <a:p>
            <a:pPr marL="11206"/>
            <a:r>
              <a:rPr sz="441" spc="-22" dirty="0">
                <a:solidFill>
                  <a:srgbClr val="1C384B"/>
                </a:solidFill>
                <a:latin typeface="Arial Narrow"/>
                <a:cs typeface="Arial Narrow"/>
              </a:rPr>
              <a:t>6.</a:t>
            </a:r>
            <a:endParaRPr sz="441">
              <a:latin typeface="Arial Narrow"/>
              <a:cs typeface="Arial Narrow"/>
            </a:endParaRPr>
          </a:p>
          <a:p>
            <a:pPr marL="11206"/>
            <a:r>
              <a:rPr sz="441" spc="-22" dirty="0">
                <a:solidFill>
                  <a:srgbClr val="1C384B"/>
                </a:solidFill>
                <a:latin typeface="Arial Narrow"/>
                <a:cs typeface="Arial Narrow"/>
              </a:rPr>
              <a:t>7.</a:t>
            </a:r>
            <a:endParaRPr sz="441">
              <a:latin typeface="Arial Narrow"/>
              <a:cs typeface="Arial Narrow"/>
            </a:endParaRPr>
          </a:p>
        </p:txBody>
      </p:sp>
      <p:sp>
        <p:nvSpPr>
          <p:cNvPr id="3" name="object 3"/>
          <p:cNvSpPr txBox="1"/>
          <p:nvPr/>
        </p:nvSpPr>
        <p:spPr>
          <a:xfrm>
            <a:off x="2022173" y="5428000"/>
            <a:ext cx="5274609" cy="483005"/>
          </a:xfrm>
          <a:prstGeom prst="rect">
            <a:avLst/>
          </a:prstGeom>
        </p:spPr>
        <p:txBody>
          <a:bodyPr vert="horz" wrap="square" lIns="0" tIns="10085" rIns="0" bIns="0" rtlCol="0">
            <a:spAutoFit/>
          </a:bodyPr>
          <a:lstStyle/>
          <a:p>
            <a:pPr marL="11206">
              <a:spcBef>
                <a:spcPts val="79"/>
              </a:spcBef>
            </a:pPr>
            <a:r>
              <a:rPr sz="441" dirty="0">
                <a:solidFill>
                  <a:srgbClr val="1C384B"/>
                </a:solidFill>
                <a:latin typeface="Arial Narrow"/>
                <a:cs typeface="Arial Narrow"/>
              </a:rPr>
              <a:t>Sista</a:t>
            </a:r>
            <a:r>
              <a:rPr sz="441" spc="4" dirty="0">
                <a:solidFill>
                  <a:srgbClr val="1C384B"/>
                </a:solidFill>
                <a:latin typeface="Arial Narrow"/>
                <a:cs typeface="Arial Narrow"/>
              </a:rPr>
              <a:t> </a:t>
            </a:r>
            <a:r>
              <a:rPr sz="441" dirty="0">
                <a:solidFill>
                  <a:srgbClr val="1C384B"/>
                </a:solidFill>
                <a:latin typeface="Arial Narrow"/>
                <a:cs typeface="Arial Narrow"/>
              </a:rPr>
              <a:t>AK, et</a:t>
            </a:r>
            <a:r>
              <a:rPr sz="441" spc="-18" dirty="0">
                <a:solidFill>
                  <a:srgbClr val="1C384B"/>
                </a:solidFill>
                <a:latin typeface="Arial Narrow"/>
                <a:cs typeface="Arial Narrow"/>
              </a:rPr>
              <a:t> </a:t>
            </a:r>
            <a:r>
              <a:rPr sz="441" dirty="0">
                <a:solidFill>
                  <a:srgbClr val="1C384B"/>
                </a:solidFill>
                <a:latin typeface="Arial Narrow"/>
                <a:cs typeface="Arial Narrow"/>
              </a:rPr>
              <a:t>al.</a:t>
            </a:r>
            <a:r>
              <a:rPr sz="441" spc="-4" dirty="0">
                <a:solidFill>
                  <a:srgbClr val="1C384B"/>
                </a:solidFill>
                <a:latin typeface="Arial Narrow"/>
                <a:cs typeface="Arial Narrow"/>
              </a:rPr>
              <a:t> </a:t>
            </a:r>
            <a:r>
              <a:rPr sz="441" dirty="0">
                <a:solidFill>
                  <a:srgbClr val="1C384B"/>
                </a:solidFill>
                <a:latin typeface="Arial Narrow"/>
                <a:cs typeface="Arial Narrow"/>
              </a:rPr>
              <a:t>Indigo aspiration</a:t>
            </a:r>
            <a:r>
              <a:rPr sz="441" spc="13" dirty="0">
                <a:solidFill>
                  <a:srgbClr val="1C384B"/>
                </a:solidFill>
                <a:latin typeface="Arial Narrow"/>
                <a:cs typeface="Arial Narrow"/>
              </a:rPr>
              <a:t> </a:t>
            </a:r>
            <a:r>
              <a:rPr sz="441" dirty="0">
                <a:solidFill>
                  <a:srgbClr val="1C384B"/>
                </a:solidFill>
                <a:latin typeface="Arial Narrow"/>
                <a:cs typeface="Arial Narrow"/>
              </a:rPr>
              <a:t>system</a:t>
            </a:r>
            <a:r>
              <a:rPr sz="441" spc="-4" dirty="0">
                <a:solidFill>
                  <a:srgbClr val="1C384B"/>
                </a:solidFill>
                <a:latin typeface="Arial Narrow"/>
                <a:cs typeface="Arial Narrow"/>
              </a:rPr>
              <a:t> </a:t>
            </a:r>
            <a:r>
              <a:rPr sz="441" dirty="0">
                <a:solidFill>
                  <a:srgbClr val="1C384B"/>
                </a:solidFill>
                <a:latin typeface="Arial Narrow"/>
                <a:cs typeface="Arial Narrow"/>
              </a:rPr>
              <a:t>for</a:t>
            </a:r>
            <a:r>
              <a:rPr sz="441" spc="-9" dirty="0">
                <a:solidFill>
                  <a:srgbClr val="1C384B"/>
                </a:solidFill>
                <a:latin typeface="Arial Narrow"/>
                <a:cs typeface="Arial Narrow"/>
              </a:rPr>
              <a:t> </a:t>
            </a:r>
            <a:r>
              <a:rPr sz="441" dirty="0">
                <a:solidFill>
                  <a:srgbClr val="1C384B"/>
                </a:solidFill>
                <a:latin typeface="Arial Narrow"/>
                <a:cs typeface="Arial Narrow"/>
              </a:rPr>
              <a:t>treatment</a:t>
            </a:r>
            <a:r>
              <a:rPr sz="441" spc="-4" dirty="0">
                <a:solidFill>
                  <a:srgbClr val="1C384B"/>
                </a:solidFill>
                <a:latin typeface="Arial Narrow"/>
                <a:cs typeface="Arial Narrow"/>
              </a:rPr>
              <a:t> </a:t>
            </a:r>
            <a:r>
              <a:rPr sz="441" dirty="0">
                <a:solidFill>
                  <a:srgbClr val="1C384B"/>
                </a:solidFill>
                <a:latin typeface="Arial Narrow"/>
                <a:cs typeface="Arial Narrow"/>
              </a:rPr>
              <a:t>of</a:t>
            </a:r>
            <a:r>
              <a:rPr sz="441" spc="-9" dirty="0">
                <a:solidFill>
                  <a:srgbClr val="1C384B"/>
                </a:solidFill>
                <a:latin typeface="Arial Narrow"/>
                <a:cs typeface="Arial Narrow"/>
              </a:rPr>
              <a:t> </a:t>
            </a:r>
            <a:r>
              <a:rPr sz="441" dirty="0">
                <a:solidFill>
                  <a:srgbClr val="1C384B"/>
                </a:solidFill>
                <a:latin typeface="Arial Narrow"/>
                <a:cs typeface="Arial Narrow"/>
              </a:rPr>
              <a:t>pulmonary</a:t>
            </a:r>
            <a:r>
              <a:rPr sz="441" spc="4" dirty="0">
                <a:solidFill>
                  <a:srgbClr val="1C384B"/>
                </a:solidFill>
                <a:latin typeface="Arial Narrow"/>
                <a:cs typeface="Arial Narrow"/>
              </a:rPr>
              <a:t> </a:t>
            </a:r>
            <a:r>
              <a:rPr sz="441" dirty="0">
                <a:solidFill>
                  <a:srgbClr val="1C384B"/>
                </a:solidFill>
                <a:latin typeface="Arial Narrow"/>
                <a:cs typeface="Arial Narrow"/>
              </a:rPr>
              <a:t>embolism:</a:t>
            </a:r>
            <a:r>
              <a:rPr sz="441" spc="4" dirty="0">
                <a:solidFill>
                  <a:srgbClr val="1C384B"/>
                </a:solidFill>
                <a:latin typeface="Arial Narrow"/>
                <a:cs typeface="Arial Narrow"/>
              </a:rPr>
              <a:t> </a:t>
            </a:r>
            <a:r>
              <a:rPr sz="441" dirty="0">
                <a:solidFill>
                  <a:srgbClr val="1C384B"/>
                </a:solidFill>
                <a:latin typeface="Arial Narrow"/>
                <a:cs typeface="Arial Narrow"/>
              </a:rPr>
              <a:t>results</a:t>
            </a:r>
            <a:r>
              <a:rPr sz="441" spc="4" dirty="0">
                <a:solidFill>
                  <a:srgbClr val="1C384B"/>
                </a:solidFill>
                <a:latin typeface="Arial Narrow"/>
                <a:cs typeface="Arial Narrow"/>
              </a:rPr>
              <a:t> </a:t>
            </a:r>
            <a:r>
              <a:rPr sz="441" dirty="0">
                <a:solidFill>
                  <a:srgbClr val="1C384B"/>
                </a:solidFill>
                <a:latin typeface="Arial Narrow"/>
                <a:cs typeface="Arial Narrow"/>
              </a:rPr>
              <a:t>of</a:t>
            </a:r>
            <a:r>
              <a:rPr sz="441" spc="-18" dirty="0">
                <a:solidFill>
                  <a:srgbClr val="1C384B"/>
                </a:solidFill>
                <a:latin typeface="Arial Narrow"/>
                <a:cs typeface="Arial Narrow"/>
              </a:rPr>
              <a:t> </a:t>
            </a:r>
            <a:r>
              <a:rPr sz="441" dirty="0">
                <a:solidFill>
                  <a:srgbClr val="1C384B"/>
                </a:solidFill>
                <a:latin typeface="Arial Narrow"/>
                <a:cs typeface="Arial Narrow"/>
              </a:rPr>
              <a:t>the</a:t>
            </a:r>
            <a:r>
              <a:rPr sz="441" spc="-9" dirty="0">
                <a:solidFill>
                  <a:srgbClr val="1C384B"/>
                </a:solidFill>
                <a:latin typeface="Arial Narrow"/>
                <a:cs typeface="Arial Narrow"/>
              </a:rPr>
              <a:t> </a:t>
            </a:r>
            <a:r>
              <a:rPr sz="441" spc="-18" dirty="0">
                <a:solidFill>
                  <a:srgbClr val="1C384B"/>
                </a:solidFill>
                <a:latin typeface="Arial Narrow"/>
                <a:cs typeface="Arial Narrow"/>
              </a:rPr>
              <a:t>EXTRACT-</a:t>
            </a:r>
            <a:r>
              <a:rPr sz="441" dirty="0">
                <a:solidFill>
                  <a:srgbClr val="1C384B"/>
                </a:solidFill>
                <a:latin typeface="Arial Narrow"/>
                <a:cs typeface="Arial Narrow"/>
              </a:rPr>
              <a:t>PE</a:t>
            </a:r>
            <a:r>
              <a:rPr sz="441" spc="4" dirty="0">
                <a:solidFill>
                  <a:srgbClr val="1C384B"/>
                </a:solidFill>
                <a:latin typeface="Arial Narrow"/>
                <a:cs typeface="Arial Narrow"/>
              </a:rPr>
              <a:t> </a:t>
            </a:r>
            <a:r>
              <a:rPr sz="441" dirty="0">
                <a:solidFill>
                  <a:srgbClr val="1C384B"/>
                </a:solidFill>
                <a:latin typeface="Arial Narrow"/>
                <a:cs typeface="Arial Narrow"/>
              </a:rPr>
              <a:t>trial.</a:t>
            </a:r>
            <a:r>
              <a:rPr sz="441" spc="9" dirty="0">
                <a:solidFill>
                  <a:srgbClr val="1C384B"/>
                </a:solidFill>
                <a:latin typeface="Arial Narrow"/>
                <a:cs typeface="Arial Narrow"/>
              </a:rPr>
              <a:t> </a:t>
            </a:r>
            <a:r>
              <a:rPr sz="441" i="1" spc="-9" dirty="0">
                <a:solidFill>
                  <a:srgbClr val="1C384B"/>
                </a:solidFill>
                <a:latin typeface="Arial Narrow"/>
                <a:cs typeface="Arial Narrow"/>
              </a:rPr>
              <a:t>JACC Cardiovasc</a:t>
            </a:r>
            <a:r>
              <a:rPr sz="441" i="1" spc="-4" dirty="0">
                <a:solidFill>
                  <a:srgbClr val="1C384B"/>
                </a:solidFill>
                <a:latin typeface="Arial Narrow"/>
                <a:cs typeface="Arial Narrow"/>
              </a:rPr>
              <a:t> </a:t>
            </a:r>
            <a:r>
              <a:rPr sz="441" i="1" dirty="0">
                <a:solidFill>
                  <a:srgbClr val="1C384B"/>
                </a:solidFill>
                <a:latin typeface="Arial Narrow"/>
                <a:cs typeface="Arial Narrow"/>
              </a:rPr>
              <a:t>Interv</a:t>
            </a:r>
            <a:r>
              <a:rPr sz="441" dirty="0">
                <a:solidFill>
                  <a:srgbClr val="1C384B"/>
                </a:solidFill>
                <a:latin typeface="Arial Narrow"/>
                <a:cs typeface="Arial Narrow"/>
              </a:rPr>
              <a:t>.</a:t>
            </a:r>
            <a:r>
              <a:rPr sz="441" spc="-4" dirty="0">
                <a:solidFill>
                  <a:srgbClr val="1C384B"/>
                </a:solidFill>
                <a:latin typeface="Arial Narrow"/>
                <a:cs typeface="Arial Narrow"/>
              </a:rPr>
              <a:t> </a:t>
            </a:r>
            <a:r>
              <a:rPr sz="441" dirty="0">
                <a:solidFill>
                  <a:srgbClr val="1C384B"/>
                </a:solidFill>
                <a:latin typeface="Arial Narrow"/>
                <a:cs typeface="Arial Narrow"/>
              </a:rPr>
              <a:t>2021</a:t>
            </a:r>
            <a:r>
              <a:rPr sz="441" spc="-13" dirty="0">
                <a:solidFill>
                  <a:srgbClr val="1C384B"/>
                </a:solidFill>
                <a:latin typeface="Arial Narrow"/>
                <a:cs typeface="Arial Narrow"/>
              </a:rPr>
              <a:t> </a:t>
            </a:r>
            <a:r>
              <a:rPr sz="441" dirty="0">
                <a:solidFill>
                  <a:srgbClr val="1C384B"/>
                </a:solidFill>
                <a:latin typeface="Arial Narrow"/>
                <a:cs typeface="Arial Narrow"/>
              </a:rPr>
              <a:t>Feb</a:t>
            </a:r>
            <a:r>
              <a:rPr sz="441" spc="-13" dirty="0">
                <a:solidFill>
                  <a:srgbClr val="1C384B"/>
                </a:solidFill>
                <a:latin typeface="Arial Narrow"/>
                <a:cs typeface="Arial Narrow"/>
              </a:rPr>
              <a:t> </a:t>
            </a:r>
            <a:r>
              <a:rPr sz="441" spc="-9" dirty="0">
                <a:solidFill>
                  <a:srgbClr val="1C384B"/>
                </a:solidFill>
                <a:latin typeface="Arial Narrow"/>
                <a:cs typeface="Arial Narrow"/>
              </a:rPr>
              <a:t>8;14(3):319–329.</a:t>
            </a:r>
            <a:endParaRPr sz="441">
              <a:latin typeface="Arial Narrow"/>
              <a:cs typeface="Arial Narrow"/>
            </a:endParaRPr>
          </a:p>
          <a:p>
            <a:pPr marL="11206">
              <a:lnSpc>
                <a:spcPts val="525"/>
              </a:lnSpc>
            </a:pPr>
            <a:r>
              <a:rPr sz="441" dirty="0">
                <a:solidFill>
                  <a:srgbClr val="1C384B"/>
                </a:solidFill>
                <a:latin typeface="Arial Narrow"/>
                <a:cs typeface="Arial Narrow"/>
              </a:rPr>
              <a:t>Tu</a:t>
            </a:r>
            <a:r>
              <a:rPr sz="441" spc="-13" dirty="0">
                <a:solidFill>
                  <a:srgbClr val="1C384B"/>
                </a:solidFill>
                <a:latin typeface="Arial Narrow"/>
                <a:cs typeface="Arial Narrow"/>
              </a:rPr>
              <a:t> </a:t>
            </a:r>
            <a:r>
              <a:rPr sz="441" dirty="0">
                <a:solidFill>
                  <a:srgbClr val="1C384B"/>
                </a:solidFill>
                <a:latin typeface="Arial Narrow"/>
                <a:cs typeface="Arial Narrow"/>
              </a:rPr>
              <a:t>T,</a:t>
            </a:r>
            <a:r>
              <a:rPr sz="441" spc="-4" dirty="0">
                <a:solidFill>
                  <a:srgbClr val="1C384B"/>
                </a:solidFill>
                <a:latin typeface="Arial Narrow"/>
                <a:cs typeface="Arial Narrow"/>
              </a:rPr>
              <a:t> </a:t>
            </a:r>
            <a:r>
              <a:rPr sz="441" dirty="0">
                <a:solidFill>
                  <a:srgbClr val="1C384B"/>
                </a:solidFill>
                <a:latin typeface="Arial Narrow"/>
                <a:cs typeface="Arial Narrow"/>
              </a:rPr>
              <a:t>et</a:t>
            </a:r>
            <a:r>
              <a:rPr sz="441" spc="-13" dirty="0">
                <a:solidFill>
                  <a:srgbClr val="1C384B"/>
                </a:solidFill>
                <a:latin typeface="Arial Narrow"/>
                <a:cs typeface="Arial Narrow"/>
              </a:rPr>
              <a:t> </a:t>
            </a:r>
            <a:r>
              <a:rPr sz="441" dirty="0">
                <a:solidFill>
                  <a:srgbClr val="1C384B"/>
                </a:solidFill>
                <a:latin typeface="Arial Narrow"/>
                <a:cs typeface="Arial Narrow"/>
              </a:rPr>
              <a:t>al. A</a:t>
            </a:r>
            <a:r>
              <a:rPr sz="441" spc="-9" dirty="0">
                <a:solidFill>
                  <a:srgbClr val="1C384B"/>
                </a:solidFill>
                <a:latin typeface="Arial Narrow"/>
                <a:cs typeface="Arial Narrow"/>
              </a:rPr>
              <a:t> </a:t>
            </a:r>
            <a:r>
              <a:rPr sz="441" dirty="0">
                <a:solidFill>
                  <a:srgbClr val="1C384B"/>
                </a:solidFill>
                <a:latin typeface="Arial Narrow"/>
                <a:cs typeface="Arial Narrow"/>
              </a:rPr>
              <a:t>prospective, </a:t>
            </a:r>
            <a:r>
              <a:rPr sz="441" spc="-9" dirty="0">
                <a:solidFill>
                  <a:srgbClr val="1C384B"/>
                </a:solidFill>
                <a:latin typeface="Arial Narrow"/>
                <a:cs typeface="Arial Narrow"/>
              </a:rPr>
              <a:t>single-</a:t>
            </a:r>
            <a:r>
              <a:rPr sz="441" dirty="0">
                <a:solidFill>
                  <a:srgbClr val="1C384B"/>
                </a:solidFill>
                <a:latin typeface="Arial Narrow"/>
                <a:cs typeface="Arial Narrow"/>
              </a:rPr>
              <a:t>arm,</a:t>
            </a:r>
            <a:r>
              <a:rPr sz="441" spc="13" dirty="0">
                <a:solidFill>
                  <a:srgbClr val="1C384B"/>
                </a:solidFill>
                <a:latin typeface="Arial Narrow"/>
                <a:cs typeface="Arial Narrow"/>
              </a:rPr>
              <a:t> </a:t>
            </a:r>
            <a:r>
              <a:rPr sz="441" dirty="0">
                <a:solidFill>
                  <a:srgbClr val="1C384B"/>
                </a:solidFill>
                <a:latin typeface="Arial Narrow"/>
                <a:cs typeface="Arial Narrow"/>
              </a:rPr>
              <a:t>multicenter</a:t>
            </a:r>
            <a:r>
              <a:rPr sz="441" spc="13" dirty="0">
                <a:solidFill>
                  <a:srgbClr val="1C384B"/>
                </a:solidFill>
                <a:latin typeface="Arial Narrow"/>
                <a:cs typeface="Arial Narrow"/>
              </a:rPr>
              <a:t> </a:t>
            </a:r>
            <a:r>
              <a:rPr sz="441" dirty="0">
                <a:solidFill>
                  <a:srgbClr val="1C384B"/>
                </a:solidFill>
                <a:latin typeface="Arial Narrow"/>
                <a:cs typeface="Arial Narrow"/>
              </a:rPr>
              <a:t>trial</a:t>
            </a:r>
            <a:r>
              <a:rPr sz="441" spc="13" dirty="0">
                <a:solidFill>
                  <a:srgbClr val="1C384B"/>
                </a:solidFill>
                <a:latin typeface="Arial Narrow"/>
                <a:cs typeface="Arial Narrow"/>
              </a:rPr>
              <a:t> </a:t>
            </a:r>
            <a:r>
              <a:rPr sz="441" dirty="0">
                <a:solidFill>
                  <a:srgbClr val="1C384B"/>
                </a:solidFill>
                <a:latin typeface="Arial Narrow"/>
                <a:cs typeface="Arial Narrow"/>
              </a:rPr>
              <a:t>of</a:t>
            </a:r>
            <a:r>
              <a:rPr sz="441" spc="-18" dirty="0">
                <a:solidFill>
                  <a:srgbClr val="1C384B"/>
                </a:solidFill>
                <a:latin typeface="Arial Narrow"/>
                <a:cs typeface="Arial Narrow"/>
              </a:rPr>
              <a:t> </a:t>
            </a:r>
            <a:r>
              <a:rPr sz="441" spc="-9" dirty="0">
                <a:solidFill>
                  <a:srgbClr val="1C384B"/>
                </a:solidFill>
                <a:latin typeface="Arial Narrow"/>
                <a:cs typeface="Arial Narrow"/>
              </a:rPr>
              <a:t>catheter-</a:t>
            </a:r>
            <a:r>
              <a:rPr sz="441" dirty="0">
                <a:solidFill>
                  <a:srgbClr val="1C384B"/>
                </a:solidFill>
                <a:latin typeface="Arial Narrow"/>
                <a:cs typeface="Arial Narrow"/>
              </a:rPr>
              <a:t>directed</a:t>
            </a:r>
            <a:r>
              <a:rPr sz="441" spc="18" dirty="0">
                <a:solidFill>
                  <a:srgbClr val="1C384B"/>
                </a:solidFill>
                <a:latin typeface="Arial Narrow"/>
                <a:cs typeface="Arial Narrow"/>
              </a:rPr>
              <a:t> </a:t>
            </a:r>
            <a:r>
              <a:rPr sz="441" dirty="0">
                <a:solidFill>
                  <a:srgbClr val="1C384B"/>
                </a:solidFill>
                <a:latin typeface="Arial Narrow"/>
                <a:cs typeface="Arial Narrow"/>
              </a:rPr>
              <a:t>mechanical thrombectomy</a:t>
            </a:r>
            <a:r>
              <a:rPr sz="441" spc="4" dirty="0">
                <a:solidFill>
                  <a:srgbClr val="1C384B"/>
                </a:solidFill>
                <a:latin typeface="Arial Narrow"/>
                <a:cs typeface="Arial Narrow"/>
              </a:rPr>
              <a:t> </a:t>
            </a:r>
            <a:r>
              <a:rPr sz="441" dirty="0">
                <a:solidFill>
                  <a:srgbClr val="1C384B"/>
                </a:solidFill>
                <a:latin typeface="Arial Narrow"/>
                <a:cs typeface="Arial Narrow"/>
              </a:rPr>
              <a:t>for </a:t>
            </a:r>
            <a:r>
              <a:rPr sz="441" spc="-9" dirty="0">
                <a:solidFill>
                  <a:srgbClr val="1C384B"/>
                </a:solidFill>
                <a:latin typeface="Arial Narrow"/>
                <a:cs typeface="Arial Narrow"/>
              </a:rPr>
              <a:t>intermediate-</a:t>
            </a:r>
            <a:r>
              <a:rPr sz="441" dirty="0">
                <a:solidFill>
                  <a:srgbClr val="1C384B"/>
                </a:solidFill>
                <a:latin typeface="Arial Narrow"/>
                <a:cs typeface="Arial Narrow"/>
              </a:rPr>
              <a:t>risk</a:t>
            </a:r>
            <a:r>
              <a:rPr sz="441" spc="31" dirty="0">
                <a:solidFill>
                  <a:srgbClr val="1C384B"/>
                </a:solidFill>
                <a:latin typeface="Arial Narrow"/>
                <a:cs typeface="Arial Narrow"/>
              </a:rPr>
              <a:t> </a:t>
            </a:r>
            <a:r>
              <a:rPr sz="441" dirty="0">
                <a:solidFill>
                  <a:srgbClr val="1C384B"/>
                </a:solidFill>
                <a:latin typeface="Arial Narrow"/>
                <a:cs typeface="Arial Narrow"/>
              </a:rPr>
              <a:t>acute</a:t>
            </a:r>
            <a:r>
              <a:rPr sz="441" spc="-9" dirty="0">
                <a:solidFill>
                  <a:srgbClr val="1C384B"/>
                </a:solidFill>
                <a:latin typeface="Arial Narrow"/>
                <a:cs typeface="Arial Narrow"/>
              </a:rPr>
              <a:t> </a:t>
            </a:r>
            <a:r>
              <a:rPr sz="441" dirty="0">
                <a:solidFill>
                  <a:srgbClr val="1C384B"/>
                </a:solidFill>
                <a:latin typeface="Arial Narrow"/>
                <a:cs typeface="Arial Narrow"/>
              </a:rPr>
              <a:t>pulmonary</a:t>
            </a:r>
            <a:r>
              <a:rPr sz="441" spc="4" dirty="0">
                <a:solidFill>
                  <a:srgbClr val="1C384B"/>
                </a:solidFill>
                <a:latin typeface="Arial Narrow"/>
                <a:cs typeface="Arial Narrow"/>
              </a:rPr>
              <a:t> </a:t>
            </a:r>
            <a:r>
              <a:rPr sz="441" dirty="0">
                <a:solidFill>
                  <a:srgbClr val="1C384B"/>
                </a:solidFill>
                <a:latin typeface="Arial Narrow"/>
                <a:cs typeface="Arial Narrow"/>
              </a:rPr>
              <a:t>embolism:</a:t>
            </a:r>
            <a:r>
              <a:rPr sz="441" spc="13" dirty="0">
                <a:solidFill>
                  <a:srgbClr val="1C384B"/>
                </a:solidFill>
                <a:latin typeface="Arial Narrow"/>
                <a:cs typeface="Arial Narrow"/>
              </a:rPr>
              <a:t> </a:t>
            </a:r>
            <a:r>
              <a:rPr sz="441" dirty="0">
                <a:solidFill>
                  <a:srgbClr val="1C384B"/>
                </a:solidFill>
                <a:latin typeface="Arial Narrow"/>
                <a:cs typeface="Arial Narrow"/>
              </a:rPr>
              <a:t>the </a:t>
            </a:r>
            <a:r>
              <a:rPr sz="441" spc="-9" dirty="0">
                <a:solidFill>
                  <a:srgbClr val="1C384B"/>
                </a:solidFill>
                <a:latin typeface="Arial Narrow"/>
                <a:cs typeface="Arial Narrow"/>
              </a:rPr>
              <a:t>FLARE</a:t>
            </a:r>
            <a:r>
              <a:rPr sz="441" spc="-18" dirty="0">
                <a:solidFill>
                  <a:srgbClr val="1C384B"/>
                </a:solidFill>
                <a:latin typeface="Arial Narrow"/>
                <a:cs typeface="Arial Narrow"/>
              </a:rPr>
              <a:t> </a:t>
            </a:r>
            <a:r>
              <a:rPr sz="441" dirty="0">
                <a:solidFill>
                  <a:srgbClr val="1C384B"/>
                </a:solidFill>
                <a:latin typeface="Arial Narrow"/>
                <a:cs typeface="Arial Narrow"/>
              </a:rPr>
              <a:t>study.</a:t>
            </a:r>
            <a:r>
              <a:rPr sz="441" spc="4" dirty="0">
                <a:solidFill>
                  <a:srgbClr val="1C384B"/>
                </a:solidFill>
                <a:latin typeface="Arial Narrow"/>
                <a:cs typeface="Arial Narrow"/>
              </a:rPr>
              <a:t> </a:t>
            </a:r>
            <a:r>
              <a:rPr sz="441" i="1" spc="-9" dirty="0">
                <a:solidFill>
                  <a:srgbClr val="1C384B"/>
                </a:solidFill>
                <a:latin typeface="Arial Narrow"/>
                <a:cs typeface="Arial Narrow"/>
              </a:rPr>
              <a:t>JACC </a:t>
            </a:r>
            <a:r>
              <a:rPr sz="441" i="1" dirty="0">
                <a:solidFill>
                  <a:srgbClr val="1C384B"/>
                </a:solidFill>
                <a:latin typeface="Arial Narrow"/>
                <a:cs typeface="Arial Narrow"/>
              </a:rPr>
              <a:t>Cardiovasc</a:t>
            </a:r>
            <a:r>
              <a:rPr sz="441" i="1" spc="9" dirty="0">
                <a:solidFill>
                  <a:srgbClr val="1C384B"/>
                </a:solidFill>
                <a:latin typeface="Arial Narrow"/>
                <a:cs typeface="Arial Narrow"/>
              </a:rPr>
              <a:t> </a:t>
            </a:r>
            <a:r>
              <a:rPr sz="441" i="1" dirty="0">
                <a:solidFill>
                  <a:srgbClr val="1C384B"/>
                </a:solidFill>
                <a:latin typeface="Arial Narrow"/>
                <a:cs typeface="Arial Narrow"/>
              </a:rPr>
              <a:t>Interv</a:t>
            </a:r>
            <a:r>
              <a:rPr sz="441" dirty="0">
                <a:solidFill>
                  <a:srgbClr val="1C384B"/>
                </a:solidFill>
                <a:latin typeface="Arial Narrow"/>
                <a:cs typeface="Arial Narrow"/>
              </a:rPr>
              <a:t>. 2019</a:t>
            </a:r>
            <a:r>
              <a:rPr sz="441" spc="-9" dirty="0">
                <a:solidFill>
                  <a:srgbClr val="1C384B"/>
                </a:solidFill>
                <a:latin typeface="Arial Narrow"/>
                <a:cs typeface="Arial Narrow"/>
              </a:rPr>
              <a:t> </a:t>
            </a:r>
            <a:r>
              <a:rPr sz="441" dirty="0">
                <a:solidFill>
                  <a:srgbClr val="1C384B"/>
                </a:solidFill>
                <a:latin typeface="Arial Narrow"/>
                <a:cs typeface="Arial Narrow"/>
              </a:rPr>
              <a:t>May</a:t>
            </a:r>
            <a:r>
              <a:rPr sz="441" spc="-4" dirty="0">
                <a:solidFill>
                  <a:srgbClr val="1C384B"/>
                </a:solidFill>
                <a:latin typeface="Arial Narrow"/>
                <a:cs typeface="Arial Narrow"/>
              </a:rPr>
              <a:t> </a:t>
            </a:r>
            <a:r>
              <a:rPr sz="441" spc="-9" dirty="0">
                <a:solidFill>
                  <a:srgbClr val="1C384B"/>
                </a:solidFill>
                <a:latin typeface="Arial Narrow"/>
                <a:cs typeface="Arial Narrow"/>
              </a:rPr>
              <a:t>13;12(9): 859–869.</a:t>
            </a:r>
            <a:endParaRPr sz="441">
              <a:latin typeface="Arial Narrow"/>
              <a:cs typeface="Arial Narrow"/>
            </a:endParaRPr>
          </a:p>
          <a:p>
            <a:pPr marL="11206">
              <a:lnSpc>
                <a:spcPts val="525"/>
              </a:lnSpc>
            </a:pPr>
            <a:r>
              <a:rPr sz="441" dirty="0">
                <a:solidFill>
                  <a:srgbClr val="1C384B"/>
                </a:solidFill>
                <a:latin typeface="Arial Narrow"/>
                <a:cs typeface="Arial Narrow"/>
              </a:rPr>
              <a:t>Piazza</a:t>
            </a:r>
            <a:r>
              <a:rPr sz="441" spc="9" dirty="0">
                <a:solidFill>
                  <a:srgbClr val="1C384B"/>
                </a:solidFill>
                <a:latin typeface="Arial Narrow"/>
                <a:cs typeface="Arial Narrow"/>
              </a:rPr>
              <a:t> </a:t>
            </a:r>
            <a:r>
              <a:rPr sz="441" dirty="0">
                <a:solidFill>
                  <a:srgbClr val="1C384B"/>
                </a:solidFill>
                <a:latin typeface="Arial Narrow"/>
                <a:cs typeface="Arial Narrow"/>
              </a:rPr>
              <a:t>G</a:t>
            </a:r>
            <a:r>
              <a:rPr sz="441" spc="75" dirty="0">
                <a:solidFill>
                  <a:srgbClr val="1C384B"/>
                </a:solidFill>
                <a:latin typeface="Arial Narrow"/>
                <a:cs typeface="Arial Narrow"/>
              </a:rPr>
              <a:t> </a:t>
            </a:r>
            <a:r>
              <a:rPr sz="441" dirty="0">
                <a:solidFill>
                  <a:srgbClr val="1C384B"/>
                </a:solidFill>
                <a:latin typeface="Arial Narrow"/>
                <a:cs typeface="Arial Narrow"/>
              </a:rPr>
              <a:t>et</a:t>
            </a:r>
            <a:r>
              <a:rPr sz="441" spc="-9" dirty="0">
                <a:solidFill>
                  <a:srgbClr val="1C384B"/>
                </a:solidFill>
                <a:latin typeface="Arial Narrow"/>
                <a:cs typeface="Arial Narrow"/>
              </a:rPr>
              <a:t> </a:t>
            </a:r>
            <a:r>
              <a:rPr sz="441" dirty="0">
                <a:solidFill>
                  <a:srgbClr val="1C384B"/>
                </a:solidFill>
                <a:latin typeface="Arial Narrow"/>
                <a:cs typeface="Arial Narrow"/>
              </a:rPr>
              <a:t>al. A</a:t>
            </a:r>
            <a:r>
              <a:rPr sz="441" spc="-13" dirty="0">
                <a:solidFill>
                  <a:srgbClr val="1C384B"/>
                </a:solidFill>
                <a:latin typeface="Arial Narrow"/>
                <a:cs typeface="Arial Narrow"/>
              </a:rPr>
              <a:t> </a:t>
            </a:r>
            <a:r>
              <a:rPr sz="441" dirty="0">
                <a:solidFill>
                  <a:srgbClr val="1C384B"/>
                </a:solidFill>
                <a:latin typeface="Arial Narrow"/>
                <a:cs typeface="Arial Narrow"/>
              </a:rPr>
              <a:t>prospective,</a:t>
            </a:r>
            <a:r>
              <a:rPr sz="441" spc="9" dirty="0">
                <a:solidFill>
                  <a:srgbClr val="1C384B"/>
                </a:solidFill>
                <a:latin typeface="Arial Narrow"/>
                <a:cs typeface="Arial Narrow"/>
              </a:rPr>
              <a:t> </a:t>
            </a:r>
            <a:r>
              <a:rPr sz="441" spc="-9" dirty="0">
                <a:solidFill>
                  <a:srgbClr val="1C384B"/>
                </a:solidFill>
                <a:latin typeface="Arial Narrow"/>
                <a:cs typeface="Arial Narrow"/>
              </a:rPr>
              <a:t>single-</a:t>
            </a:r>
            <a:r>
              <a:rPr sz="441" dirty="0">
                <a:solidFill>
                  <a:srgbClr val="1C384B"/>
                </a:solidFill>
                <a:latin typeface="Arial Narrow"/>
                <a:cs typeface="Arial Narrow"/>
              </a:rPr>
              <a:t>arm,</a:t>
            </a:r>
            <a:r>
              <a:rPr sz="441" spc="9" dirty="0">
                <a:solidFill>
                  <a:srgbClr val="1C384B"/>
                </a:solidFill>
                <a:latin typeface="Arial Narrow"/>
                <a:cs typeface="Arial Narrow"/>
              </a:rPr>
              <a:t> </a:t>
            </a:r>
            <a:r>
              <a:rPr sz="441" dirty="0">
                <a:solidFill>
                  <a:srgbClr val="1C384B"/>
                </a:solidFill>
                <a:latin typeface="Arial Narrow"/>
                <a:cs typeface="Arial Narrow"/>
              </a:rPr>
              <a:t>multicenter</a:t>
            </a:r>
            <a:r>
              <a:rPr sz="441" spc="9" dirty="0">
                <a:solidFill>
                  <a:srgbClr val="1C384B"/>
                </a:solidFill>
                <a:latin typeface="Arial Narrow"/>
                <a:cs typeface="Arial Narrow"/>
              </a:rPr>
              <a:t> </a:t>
            </a:r>
            <a:r>
              <a:rPr sz="441" dirty="0">
                <a:solidFill>
                  <a:srgbClr val="1C384B"/>
                </a:solidFill>
                <a:latin typeface="Arial Narrow"/>
                <a:cs typeface="Arial Narrow"/>
              </a:rPr>
              <a:t>trial</a:t>
            </a:r>
            <a:r>
              <a:rPr sz="441" spc="4" dirty="0">
                <a:solidFill>
                  <a:srgbClr val="1C384B"/>
                </a:solidFill>
                <a:latin typeface="Arial Narrow"/>
                <a:cs typeface="Arial Narrow"/>
              </a:rPr>
              <a:t> </a:t>
            </a:r>
            <a:r>
              <a:rPr sz="441" dirty="0">
                <a:solidFill>
                  <a:srgbClr val="1C384B"/>
                </a:solidFill>
                <a:latin typeface="Arial Narrow"/>
                <a:cs typeface="Arial Narrow"/>
              </a:rPr>
              <a:t>of</a:t>
            </a:r>
            <a:r>
              <a:rPr sz="441" spc="-9" dirty="0">
                <a:solidFill>
                  <a:srgbClr val="1C384B"/>
                </a:solidFill>
                <a:latin typeface="Arial Narrow"/>
                <a:cs typeface="Arial Narrow"/>
              </a:rPr>
              <a:t> ultrasound-</a:t>
            </a:r>
            <a:r>
              <a:rPr sz="441" dirty="0">
                <a:solidFill>
                  <a:srgbClr val="1C384B"/>
                </a:solidFill>
                <a:latin typeface="Arial Narrow"/>
                <a:cs typeface="Arial Narrow"/>
              </a:rPr>
              <a:t>facilitated,</a:t>
            </a:r>
            <a:r>
              <a:rPr sz="441" spc="40" dirty="0">
                <a:solidFill>
                  <a:srgbClr val="1C384B"/>
                </a:solidFill>
                <a:latin typeface="Arial Narrow"/>
                <a:cs typeface="Arial Narrow"/>
              </a:rPr>
              <a:t> </a:t>
            </a:r>
            <a:r>
              <a:rPr sz="441" spc="-9" dirty="0">
                <a:solidFill>
                  <a:srgbClr val="1C384B"/>
                </a:solidFill>
                <a:latin typeface="Arial Narrow"/>
                <a:cs typeface="Arial Narrow"/>
              </a:rPr>
              <a:t>catheter-</a:t>
            </a:r>
            <a:r>
              <a:rPr sz="441" dirty="0">
                <a:solidFill>
                  <a:srgbClr val="1C384B"/>
                </a:solidFill>
                <a:latin typeface="Arial Narrow"/>
                <a:cs typeface="Arial Narrow"/>
              </a:rPr>
              <a:t>directed,</a:t>
            </a:r>
            <a:r>
              <a:rPr sz="441" spc="9" dirty="0">
                <a:solidFill>
                  <a:srgbClr val="1C384B"/>
                </a:solidFill>
                <a:latin typeface="Arial Narrow"/>
                <a:cs typeface="Arial Narrow"/>
              </a:rPr>
              <a:t> </a:t>
            </a:r>
            <a:r>
              <a:rPr sz="441" spc="-9" dirty="0">
                <a:solidFill>
                  <a:srgbClr val="1C384B"/>
                </a:solidFill>
                <a:latin typeface="Arial Narrow"/>
                <a:cs typeface="Arial Narrow"/>
              </a:rPr>
              <a:t>low-</a:t>
            </a:r>
            <a:r>
              <a:rPr sz="441" dirty="0">
                <a:solidFill>
                  <a:srgbClr val="1C384B"/>
                </a:solidFill>
                <a:latin typeface="Arial Narrow"/>
                <a:cs typeface="Arial Narrow"/>
              </a:rPr>
              <a:t>dose </a:t>
            </a:r>
            <a:r>
              <a:rPr sz="441" spc="-9" dirty="0">
                <a:solidFill>
                  <a:srgbClr val="1C384B"/>
                </a:solidFill>
                <a:latin typeface="Arial Narrow"/>
                <a:cs typeface="Arial Narrow"/>
              </a:rPr>
              <a:t>fibrinolysis</a:t>
            </a:r>
            <a:r>
              <a:rPr sz="441" spc="26" dirty="0">
                <a:solidFill>
                  <a:srgbClr val="1C384B"/>
                </a:solidFill>
                <a:latin typeface="Arial Narrow"/>
                <a:cs typeface="Arial Narrow"/>
              </a:rPr>
              <a:t> </a:t>
            </a:r>
            <a:r>
              <a:rPr sz="441" dirty="0">
                <a:solidFill>
                  <a:srgbClr val="1C384B"/>
                </a:solidFill>
                <a:latin typeface="Arial Narrow"/>
                <a:cs typeface="Arial Narrow"/>
              </a:rPr>
              <a:t>for</a:t>
            </a:r>
            <a:r>
              <a:rPr sz="441" spc="-4" dirty="0">
                <a:solidFill>
                  <a:srgbClr val="1C384B"/>
                </a:solidFill>
                <a:latin typeface="Arial Narrow"/>
                <a:cs typeface="Arial Narrow"/>
              </a:rPr>
              <a:t> </a:t>
            </a:r>
            <a:r>
              <a:rPr sz="441" dirty="0">
                <a:solidFill>
                  <a:srgbClr val="1C384B"/>
                </a:solidFill>
                <a:latin typeface="Arial Narrow"/>
                <a:cs typeface="Arial Narrow"/>
              </a:rPr>
              <a:t>acute</a:t>
            </a:r>
            <a:r>
              <a:rPr sz="441" spc="-4" dirty="0">
                <a:solidFill>
                  <a:srgbClr val="1C384B"/>
                </a:solidFill>
                <a:latin typeface="Arial Narrow"/>
                <a:cs typeface="Arial Narrow"/>
              </a:rPr>
              <a:t> </a:t>
            </a:r>
            <a:r>
              <a:rPr sz="441" dirty="0">
                <a:solidFill>
                  <a:srgbClr val="1C384B"/>
                </a:solidFill>
                <a:latin typeface="Arial Narrow"/>
                <a:cs typeface="Arial Narrow"/>
              </a:rPr>
              <a:t>massive</a:t>
            </a:r>
            <a:r>
              <a:rPr sz="441" spc="13" dirty="0">
                <a:solidFill>
                  <a:srgbClr val="1C384B"/>
                </a:solidFill>
                <a:latin typeface="Arial Narrow"/>
                <a:cs typeface="Arial Narrow"/>
              </a:rPr>
              <a:t> </a:t>
            </a:r>
            <a:r>
              <a:rPr sz="441" dirty="0">
                <a:solidFill>
                  <a:srgbClr val="1C384B"/>
                </a:solidFill>
                <a:latin typeface="Arial Narrow"/>
                <a:cs typeface="Arial Narrow"/>
              </a:rPr>
              <a:t>and</a:t>
            </a:r>
            <a:r>
              <a:rPr sz="441" spc="-9" dirty="0">
                <a:solidFill>
                  <a:srgbClr val="1C384B"/>
                </a:solidFill>
                <a:latin typeface="Arial Narrow"/>
                <a:cs typeface="Arial Narrow"/>
              </a:rPr>
              <a:t> </a:t>
            </a:r>
            <a:r>
              <a:rPr sz="441" dirty="0">
                <a:solidFill>
                  <a:srgbClr val="1C384B"/>
                </a:solidFill>
                <a:latin typeface="Arial Narrow"/>
                <a:cs typeface="Arial Narrow"/>
              </a:rPr>
              <a:t>submassive</a:t>
            </a:r>
            <a:r>
              <a:rPr sz="441" spc="9" dirty="0">
                <a:solidFill>
                  <a:srgbClr val="1C384B"/>
                </a:solidFill>
                <a:latin typeface="Arial Narrow"/>
                <a:cs typeface="Arial Narrow"/>
              </a:rPr>
              <a:t> </a:t>
            </a:r>
            <a:r>
              <a:rPr sz="441" dirty="0">
                <a:solidFill>
                  <a:srgbClr val="1C384B"/>
                </a:solidFill>
                <a:latin typeface="Arial Narrow"/>
                <a:cs typeface="Arial Narrow"/>
              </a:rPr>
              <a:t>pulmonary</a:t>
            </a:r>
            <a:r>
              <a:rPr sz="441" spc="-4" dirty="0">
                <a:solidFill>
                  <a:srgbClr val="1C384B"/>
                </a:solidFill>
                <a:latin typeface="Arial Narrow"/>
                <a:cs typeface="Arial Narrow"/>
              </a:rPr>
              <a:t> </a:t>
            </a:r>
            <a:r>
              <a:rPr sz="441" dirty="0">
                <a:solidFill>
                  <a:srgbClr val="1C384B"/>
                </a:solidFill>
                <a:latin typeface="Arial Narrow"/>
                <a:cs typeface="Arial Narrow"/>
              </a:rPr>
              <a:t>embolism:</a:t>
            </a:r>
            <a:r>
              <a:rPr sz="441" spc="9" dirty="0">
                <a:solidFill>
                  <a:srgbClr val="1C384B"/>
                </a:solidFill>
                <a:latin typeface="Arial Narrow"/>
                <a:cs typeface="Arial Narrow"/>
              </a:rPr>
              <a:t> </a:t>
            </a:r>
            <a:r>
              <a:rPr sz="441" dirty="0">
                <a:solidFill>
                  <a:srgbClr val="1C384B"/>
                </a:solidFill>
                <a:latin typeface="Arial Narrow"/>
                <a:cs typeface="Arial Narrow"/>
              </a:rPr>
              <a:t>the</a:t>
            </a:r>
            <a:r>
              <a:rPr sz="441" spc="-4" dirty="0">
                <a:solidFill>
                  <a:srgbClr val="1C384B"/>
                </a:solidFill>
                <a:latin typeface="Arial Narrow"/>
                <a:cs typeface="Arial Narrow"/>
              </a:rPr>
              <a:t> </a:t>
            </a:r>
            <a:r>
              <a:rPr sz="441" spc="-9" dirty="0">
                <a:solidFill>
                  <a:srgbClr val="1C384B"/>
                </a:solidFill>
                <a:latin typeface="Arial Narrow"/>
                <a:cs typeface="Arial Narrow"/>
              </a:rPr>
              <a:t>SEATTLE </a:t>
            </a:r>
            <a:r>
              <a:rPr sz="441" dirty="0">
                <a:solidFill>
                  <a:srgbClr val="1C384B"/>
                </a:solidFill>
                <a:latin typeface="Arial Narrow"/>
                <a:cs typeface="Arial Narrow"/>
              </a:rPr>
              <a:t>II</a:t>
            </a:r>
            <a:r>
              <a:rPr sz="441" spc="4" dirty="0">
                <a:solidFill>
                  <a:srgbClr val="1C384B"/>
                </a:solidFill>
                <a:latin typeface="Arial Narrow"/>
                <a:cs typeface="Arial Narrow"/>
              </a:rPr>
              <a:t> </a:t>
            </a:r>
            <a:r>
              <a:rPr sz="441" dirty="0">
                <a:solidFill>
                  <a:srgbClr val="1C384B"/>
                </a:solidFill>
                <a:latin typeface="Arial Narrow"/>
                <a:cs typeface="Arial Narrow"/>
              </a:rPr>
              <a:t>study.</a:t>
            </a:r>
            <a:r>
              <a:rPr sz="441" spc="-9" dirty="0">
                <a:solidFill>
                  <a:srgbClr val="1C384B"/>
                </a:solidFill>
                <a:latin typeface="Arial Narrow"/>
                <a:cs typeface="Arial Narrow"/>
              </a:rPr>
              <a:t> </a:t>
            </a:r>
            <a:r>
              <a:rPr sz="441" i="1" spc="-9" dirty="0">
                <a:solidFill>
                  <a:srgbClr val="1C384B"/>
                </a:solidFill>
                <a:latin typeface="Arial Narrow"/>
                <a:cs typeface="Arial Narrow"/>
              </a:rPr>
              <a:t>JACC </a:t>
            </a:r>
            <a:r>
              <a:rPr sz="441" i="1" dirty="0">
                <a:solidFill>
                  <a:srgbClr val="1C384B"/>
                </a:solidFill>
                <a:latin typeface="Arial Narrow"/>
                <a:cs typeface="Arial Narrow"/>
              </a:rPr>
              <a:t>Cardiovasc</a:t>
            </a:r>
            <a:r>
              <a:rPr sz="441" i="1" spc="9" dirty="0">
                <a:solidFill>
                  <a:srgbClr val="1C384B"/>
                </a:solidFill>
                <a:latin typeface="Arial Narrow"/>
                <a:cs typeface="Arial Narrow"/>
              </a:rPr>
              <a:t> </a:t>
            </a:r>
            <a:r>
              <a:rPr sz="441" i="1" dirty="0">
                <a:solidFill>
                  <a:srgbClr val="1C384B"/>
                </a:solidFill>
                <a:latin typeface="Arial Narrow"/>
                <a:cs typeface="Arial Narrow"/>
              </a:rPr>
              <a:t>Interv</a:t>
            </a:r>
            <a:r>
              <a:rPr sz="441" dirty="0">
                <a:solidFill>
                  <a:srgbClr val="1C384B"/>
                </a:solidFill>
                <a:latin typeface="Arial Narrow"/>
                <a:cs typeface="Arial Narrow"/>
              </a:rPr>
              <a:t>. 2015</a:t>
            </a:r>
            <a:r>
              <a:rPr sz="441" spc="-13" dirty="0">
                <a:solidFill>
                  <a:srgbClr val="1C384B"/>
                </a:solidFill>
                <a:latin typeface="Arial Narrow"/>
                <a:cs typeface="Arial Narrow"/>
              </a:rPr>
              <a:t> </a:t>
            </a:r>
            <a:r>
              <a:rPr sz="441" dirty="0">
                <a:solidFill>
                  <a:srgbClr val="1C384B"/>
                </a:solidFill>
                <a:latin typeface="Arial Narrow"/>
                <a:cs typeface="Arial Narrow"/>
              </a:rPr>
              <a:t>Aug</a:t>
            </a:r>
            <a:r>
              <a:rPr sz="441" spc="-9" dirty="0">
                <a:solidFill>
                  <a:srgbClr val="1C384B"/>
                </a:solidFill>
                <a:latin typeface="Arial Narrow"/>
                <a:cs typeface="Arial Narrow"/>
              </a:rPr>
              <a:t> 24;9(10):1382–1392.</a:t>
            </a:r>
            <a:endParaRPr sz="441">
              <a:latin typeface="Arial Narrow"/>
              <a:cs typeface="Arial Narrow"/>
            </a:endParaRPr>
          </a:p>
          <a:p>
            <a:pPr marL="11206">
              <a:lnSpc>
                <a:spcPts val="578"/>
              </a:lnSpc>
              <a:spcBef>
                <a:spcPts val="31"/>
              </a:spcBef>
            </a:pPr>
            <a:r>
              <a:rPr sz="441" dirty="0">
                <a:solidFill>
                  <a:srgbClr val="1C384B"/>
                </a:solidFill>
                <a:latin typeface="Arial Narrow"/>
                <a:cs typeface="Arial Narrow"/>
              </a:rPr>
              <a:t>Toma</a:t>
            </a:r>
            <a:r>
              <a:rPr sz="441" spc="-4" dirty="0">
                <a:solidFill>
                  <a:srgbClr val="1C384B"/>
                </a:solidFill>
                <a:latin typeface="Arial Narrow"/>
                <a:cs typeface="Arial Narrow"/>
              </a:rPr>
              <a:t> </a:t>
            </a:r>
            <a:r>
              <a:rPr sz="441" dirty="0">
                <a:solidFill>
                  <a:srgbClr val="1C384B"/>
                </a:solidFill>
                <a:latin typeface="Arial Narrow"/>
                <a:cs typeface="Arial Narrow"/>
              </a:rPr>
              <a:t>C,</a:t>
            </a:r>
            <a:r>
              <a:rPr sz="441" spc="4" dirty="0">
                <a:solidFill>
                  <a:srgbClr val="1C384B"/>
                </a:solidFill>
                <a:latin typeface="Arial Narrow"/>
                <a:cs typeface="Arial Narrow"/>
              </a:rPr>
              <a:t> </a:t>
            </a:r>
            <a:r>
              <a:rPr sz="441" dirty="0">
                <a:solidFill>
                  <a:srgbClr val="1C384B"/>
                </a:solidFill>
                <a:latin typeface="Arial Narrow"/>
                <a:cs typeface="Arial Narrow"/>
              </a:rPr>
              <a:t>et</a:t>
            </a:r>
            <a:r>
              <a:rPr sz="441" spc="-9" dirty="0">
                <a:solidFill>
                  <a:srgbClr val="1C384B"/>
                </a:solidFill>
                <a:latin typeface="Arial Narrow"/>
                <a:cs typeface="Arial Narrow"/>
              </a:rPr>
              <a:t> </a:t>
            </a:r>
            <a:r>
              <a:rPr sz="441" dirty="0">
                <a:solidFill>
                  <a:srgbClr val="1C384B"/>
                </a:solidFill>
                <a:latin typeface="Arial Narrow"/>
                <a:cs typeface="Arial Narrow"/>
              </a:rPr>
              <a:t>al.</a:t>
            </a:r>
            <a:r>
              <a:rPr sz="441" spc="4" dirty="0">
                <a:solidFill>
                  <a:srgbClr val="1C384B"/>
                </a:solidFill>
                <a:latin typeface="Arial Narrow"/>
                <a:cs typeface="Arial Narrow"/>
              </a:rPr>
              <a:t> </a:t>
            </a:r>
            <a:r>
              <a:rPr sz="441" dirty="0">
                <a:solidFill>
                  <a:srgbClr val="1C384B"/>
                </a:solidFill>
                <a:latin typeface="Arial Narrow"/>
                <a:cs typeface="Arial Narrow"/>
              </a:rPr>
              <a:t>Acute</a:t>
            </a:r>
            <a:r>
              <a:rPr sz="441" spc="9" dirty="0">
                <a:solidFill>
                  <a:srgbClr val="1C384B"/>
                </a:solidFill>
                <a:latin typeface="Arial Narrow"/>
                <a:cs typeface="Arial Narrow"/>
              </a:rPr>
              <a:t> </a:t>
            </a:r>
            <a:r>
              <a:rPr sz="441" dirty="0">
                <a:solidFill>
                  <a:srgbClr val="1C384B"/>
                </a:solidFill>
                <a:latin typeface="Arial Narrow"/>
                <a:cs typeface="Arial Narrow"/>
              </a:rPr>
              <a:t>outcomes</a:t>
            </a:r>
            <a:r>
              <a:rPr sz="441" spc="4" dirty="0">
                <a:solidFill>
                  <a:srgbClr val="1C384B"/>
                </a:solidFill>
                <a:latin typeface="Arial Narrow"/>
                <a:cs typeface="Arial Narrow"/>
              </a:rPr>
              <a:t> </a:t>
            </a:r>
            <a:r>
              <a:rPr sz="441" dirty="0">
                <a:solidFill>
                  <a:srgbClr val="1C384B"/>
                </a:solidFill>
                <a:latin typeface="Arial Narrow"/>
                <a:cs typeface="Arial Narrow"/>
              </a:rPr>
              <a:t>for</a:t>
            </a:r>
            <a:r>
              <a:rPr sz="441" spc="4" dirty="0">
                <a:solidFill>
                  <a:srgbClr val="1C384B"/>
                </a:solidFill>
                <a:latin typeface="Arial Narrow"/>
                <a:cs typeface="Arial Narrow"/>
              </a:rPr>
              <a:t> </a:t>
            </a:r>
            <a:r>
              <a:rPr sz="441" dirty="0">
                <a:solidFill>
                  <a:srgbClr val="1C384B"/>
                </a:solidFill>
                <a:latin typeface="Arial Narrow"/>
                <a:cs typeface="Arial Narrow"/>
              </a:rPr>
              <a:t>the</a:t>
            </a:r>
            <a:r>
              <a:rPr sz="441" spc="4" dirty="0">
                <a:solidFill>
                  <a:srgbClr val="1C384B"/>
                </a:solidFill>
                <a:latin typeface="Arial Narrow"/>
                <a:cs typeface="Arial Narrow"/>
              </a:rPr>
              <a:t> </a:t>
            </a:r>
            <a:r>
              <a:rPr sz="441" dirty="0">
                <a:solidFill>
                  <a:srgbClr val="1C384B"/>
                </a:solidFill>
                <a:latin typeface="Arial Narrow"/>
                <a:cs typeface="Arial Narrow"/>
              </a:rPr>
              <a:t>full</a:t>
            </a:r>
            <a:r>
              <a:rPr sz="441" spc="9" dirty="0">
                <a:solidFill>
                  <a:srgbClr val="1C384B"/>
                </a:solidFill>
                <a:latin typeface="Arial Narrow"/>
                <a:cs typeface="Arial Narrow"/>
              </a:rPr>
              <a:t> </a:t>
            </a:r>
            <a:r>
              <a:rPr sz="441" dirty="0">
                <a:solidFill>
                  <a:srgbClr val="1C384B"/>
                </a:solidFill>
                <a:latin typeface="Arial Narrow"/>
                <a:cs typeface="Arial Narrow"/>
              </a:rPr>
              <a:t>US cohort of the</a:t>
            </a:r>
            <a:r>
              <a:rPr sz="441" spc="-4" dirty="0">
                <a:solidFill>
                  <a:srgbClr val="1C384B"/>
                </a:solidFill>
                <a:latin typeface="Arial Narrow"/>
                <a:cs typeface="Arial Narrow"/>
              </a:rPr>
              <a:t> </a:t>
            </a:r>
            <a:r>
              <a:rPr sz="441" spc="-9" dirty="0">
                <a:solidFill>
                  <a:srgbClr val="1C384B"/>
                </a:solidFill>
                <a:latin typeface="Arial Narrow"/>
                <a:cs typeface="Arial Narrow"/>
              </a:rPr>
              <a:t>FLASH</a:t>
            </a:r>
            <a:r>
              <a:rPr sz="441" dirty="0">
                <a:solidFill>
                  <a:srgbClr val="1C384B"/>
                </a:solidFill>
                <a:latin typeface="Arial Narrow"/>
                <a:cs typeface="Arial Narrow"/>
              </a:rPr>
              <a:t> mechanical</a:t>
            </a:r>
            <a:r>
              <a:rPr sz="441" spc="9" dirty="0">
                <a:solidFill>
                  <a:srgbClr val="1C384B"/>
                </a:solidFill>
                <a:latin typeface="Arial Narrow"/>
                <a:cs typeface="Arial Narrow"/>
              </a:rPr>
              <a:t> </a:t>
            </a:r>
            <a:r>
              <a:rPr sz="441" dirty="0">
                <a:solidFill>
                  <a:srgbClr val="1C384B"/>
                </a:solidFill>
                <a:latin typeface="Arial Narrow"/>
                <a:cs typeface="Arial Narrow"/>
              </a:rPr>
              <a:t>thrombectomy</a:t>
            </a:r>
            <a:r>
              <a:rPr sz="441" spc="18" dirty="0">
                <a:solidFill>
                  <a:srgbClr val="1C384B"/>
                </a:solidFill>
                <a:latin typeface="Arial Narrow"/>
                <a:cs typeface="Arial Narrow"/>
              </a:rPr>
              <a:t> </a:t>
            </a:r>
            <a:r>
              <a:rPr sz="441" dirty="0">
                <a:solidFill>
                  <a:srgbClr val="1C384B"/>
                </a:solidFill>
                <a:latin typeface="Arial Narrow"/>
                <a:cs typeface="Arial Narrow"/>
              </a:rPr>
              <a:t>registry</a:t>
            </a:r>
            <a:r>
              <a:rPr sz="441" spc="13" dirty="0">
                <a:solidFill>
                  <a:srgbClr val="1C384B"/>
                </a:solidFill>
                <a:latin typeface="Arial Narrow"/>
                <a:cs typeface="Arial Narrow"/>
              </a:rPr>
              <a:t> </a:t>
            </a:r>
            <a:r>
              <a:rPr sz="441" dirty="0">
                <a:solidFill>
                  <a:srgbClr val="1C384B"/>
                </a:solidFill>
                <a:latin typeface="Arial Narrow"/>
                <a:cs typeface="Arial Narrow"/>
              </a:rPr>
              <a:t>in</a:t>
            </a:r>
            <a:r>
              <a:rPr sz="441" spc="9" dirty="0">
                <a:solidFill>
                  <a:srgbClr val="1C384B"/>
                </a:solidFill>
                <a:latin typeface="Arial Narrow"/>
                <a:cs typeface="Arial Narrow"/>
              </a:rPr>
              <a:t> </a:t>
            </a:r>
            <a:r>
              <a:rPr sz="441" dirty="0">
                <a:solidFill>
                  <a:srgbClr val="1C384B"/>
                </a:solidFill>
                <a:latin typeface="Arial Narrow"/>
                <a:cs typeface="Arial Narrow"/>
              </a:rPr>
              <a:t>pulmonary embolism.</a:t>
            </a:r>
            <a:r>
              <a:rPr sz="441" spc="124" dirty="0">
                <a:solidFill>
                  <a:srgbClr val="1C384B"/>
                </a:solidFill>
                <a:latin typeface="Arial Narrow"/>
                <a:cs typeface="Arial Narrow"/>
              </a:rPr>
              <a:t> </a:t>
            </a:r>
            <a:r>
              <a:rPr sz="441" i="1" spc="-9" dirty="0">
                <a:solidFill>
                  <a:srgbClr val="1C384B"/>
                </a:solidFill>
                <a:latin typeface="Arial Narrow"/>
                <a:cs typeface="Arial Narrow"/>
              </a:rPr>
              <a:t>Eurointervention.</a:t>
            </a:r>
            <a:r>
              <a:rPr sz="441" i="1" spc="13" dirty="0">
                <a:solidFill>
                  <a:srgbClr val="1C384B"/>
                </a:solidFill>
                <a:latin typeface="Arial Narrow"/>
                <a:cs typeface="Arial Narrow"/>
              </a:rPr>
              <a:t> </a:t>
            </a:r>
            <a:r>
              <a:rPr sz="485" dirty="0">
                <a:solidFill>
                  <a:srgbClr val="1C384B"/>
                </a:solidFill>
                <a:latin typeface="Arial Narrow"/>
                <a:cs typeface="Arial Narrow"/>
              </a:rPr>
              <a:t>2023</a:t>
            </a:r>
            <a:r>
              <a:rPr sz="485" spc="22" dirty="0">
                <a:solidFill>
                  <a:srgbClr val="1C384B"/>
                </a:solidFill>
                <a:latin typeface="Arial Narrow"/>
                <a:cs typeface="Arial Narrow"/>
              </a:rPr>
              <a:t> </a:t>
            </a:r>
            <a:r>
              <a:rPr sz="485" dirty="0">
                <a:solidFill>
                  <a:srgbClr val="1C384B"/>
                </a:solidFill>
                <a:latin typeface="Arial Narrow"/>
                <a:cs typeface="Arial Narrow"/>
              </a:rPr>
              <a:t>Feb</a:t>
            </a:r>
            <a:r>
              <a:rPr sz="485" spc="18" dirty="0">
                <a:solidFill>
                  <a:srgbClr val="1C384B"/>
                </a:solidFill>
                <a:latin typeface="Arial Narrow"/>
                <a:cs typeface="Arial Narrow"/>
              </a:rPr>
              <a:t> </a:t>
            </a:r>
            <a:r>
              <a:rPr sz="485" dirty="0">
                <a:solidFill>
                  <a:srgbClr val="1C384B"/>
                </a:solidFill>
                <a:latin typeface="Arial Narrow"/>
                <a:cs typeface="Arial Narrow"/>
              </a:rPr>
              <a:t>20;18(14):1201-</a:t>
            </a:r>
            <a:r>
              <a:rPr sz="485" spc="-9" dirty="0">
                <a:solidFill>
                  <a:srgbClr val="1C384B"/>
                </a:solidFill>
                <a:latin typeface="Arial Narrow"/>
                <a:cs typeface="Arial Narrow"/>
              </a:rPr>
              <a:t>1212.</a:t>
            </a:r>
            <a:endParaRPr sz="485">
              <a:latin typeface="Arial Narrow"/>
              <a:cs typeface="Arial Narrow"/>
            </a:endParaRPr>
          </a:p>
          <a:p>
            <a:pPr marL="11206">
              <a:lnSpc>
                <a:spcPts val="525"/>
              </a:lnSpc>
            </a:pPr>
            <a:r>
              <a:rPr sz="441" dirty="0">
                <a:solidFill>
                  <a:srgbClr val="1C384B"/>
                </a:solidFill>
                <a:latin typeface="Arial Narrow"/>
                <a:cs typeface="Arial Narrow"/>
              </a:rPr>
              <a:t>Silver</a:t>
            </a:r>
            <a:r>
              <a:rPr sz="441" spc="18" dirty="0">
                <a:solidFill>
                  <a:srgbClr val="1C384B"/>
                </a:solidFill>
                <a:latin typeface="Arial Narrow"/>
                <a:cs typeface="Arial Narrow"/>
              </a:rPr>
              <a:t> </a:t>
            </a:r>
            <a:r>
              <a:rPr sz="441" dirty="0">
                <a:solidFill>
                  <a:srgbClr val="1C384B"/>
                </a:solidFill>
                <a:latin typeface="Arial Narrow"/>
                <a:cs typeface="Arial Narrow"/>
              </a:rPr>
              <a:t>MJ,</a:t>
            </a:r>
            <a:r>
              <a:rPr sz="441" spc="4" dirty="0">
                <a:solidFill>
                  <a:srgbClr val="1C384B"/>
                </a:solidFill>
                <a:latin typeface="Arial Narrow"/>
                <a:cs typeface="Arial Narrow"/>
              </a:rPr>
              <a:t> </a:t>
            </a:r>
            <a:r>
              <a:rPr sz="441" dirty="0">
                <a:solidFill>
                  <a:srgbClr val="1C384B"/>
                </a:solidFill>
                <a:latin typeface="Arial Narrow"/>
                <a:cs typeface="Arial Narrow"/>
              </a:rPr>
              <a:t>et</a:t>
            </a:r>
            <a:r>
              <a:rPr sz="441" spc="9" dirty="0">
                <a:solidFill>
                  <a:srgbClr val="1C384B"/>
                </a:solidFill>
                <a:latin typeface="Arial Narrow"/>
                <a:cs typeface="Arial Narrow"/>
              </a:rPr>
              <a:t> </a:t>
            </a:r>
            <a:r>
              <a:rPr sz="441" dirty="0">
                <a:solidFill>
                  <a:srgbClr val="1C384B"/>
                </a:solidFill>
                <a:latin typeface="Arial Narrow"/>
                <a:cs typeface="Arial Narrow"/>
              </a:rPr>
              <a:t>al.</a:t>
            </a:r>
            <a:r>
              <a:rPr sz="441" spc="9" dirty="0">
                <a:solidFill>
                  <a:srgbClr val="1C384B"/>
                </a:solidFill>
                <a:latin typeface="Arial Narrow"/>
                <a:cs typeface="Arial Narrow"/>
              </a:rPr>
              <a:t> </a:t>
            </a:r>
            <a:r>
              <a:rPr sz="441" spc="-9" dirty="0">
                <a:solidFill>
                  <a:srgbClr val="1C384B"/>
                </a:solidFill>
                <a:latin typeface="Arial Narrow"/>
                <a:cs typeface="Arial Narrow"/>
              </a:rPr>
              <a:t>Outcomes</a:t>
            </a:r>
            <a:r>
              <a:rPr sz="441" spc="9" dirty="0">
                <a:solidFill>
                  <a:srgbClr val="1C384B"/>
                </a:solidFill>
                <a:latin typeface="Arial Narrow"/>
                <a:cs typeface="Arial Narrow"/>
              </a:rPr>
              <a:t> </a:t>
            </a:r>
            <a:r>
              <a:rPr sz="441" dirty="0">
                <a:solidFill>
                  <a:srgbClr val="1C384B"/>
                </a:solidFill>
                <a:latin typeface="Arial Narrow"/>
                <a:cs typeface="Arial Narrow"/>
              </a:rPr>
              <a:t>in</a:t>
            </a:r>
            <a:r>
              <a:rPr sz="441" spc="13" dirty="0">
                <a:solidFill>
                  <a:srgbClr val="1C384B"/>
                </a:solidFill>
                <a:latin typeface="Arial Narrow"/>
                <a:cs typeface="Arial Narrow"/>
              </a:rPr>
              <a:t> </a:t>
            </a:r>
            <a:r>
              <a:rPr sz="441" spc="-9" dirty="0">
                <a:solidFill>
                  <a:srgbClr val="1C384B"/>
                </a:solidFill>
                <a:latin typeface="Arial Narrow"/>
                <a:cs typeface="Arial Narrow"/>
              </a:rPr>
              <a:t>High-</a:t>
            </a:r>
            <a:r>
              <a:rPr sz="441" dirty="0">
                <a:solidFill>
                  <a:srgbClr val="1C384B"/>
                </a:solidFill>
                <a:latin typeface="Arial Narrow"/>
                <a:cs typeface="Arial Narrow"/>
              </a:rPr>
              <a:t>risk</a:t>
            </a:r>
            <a:r>
              <a:rPr sz="441" spc="22" dirty="0">
                <a:solidFill>
                  <a:srgbClr val="1C384B"/>
                </a:solidFill>
                <a:latin typeface="Arial Narrow"/>
                <a:cs typeface="Arial Narrow"/>
              </a:rPr>
              <a:t> </a:t>
            </a:r>
            <a:r>
              <a:rPr sz="441" spc="-9" dirty="0">
                <a:solidFill>
                  <a:srgbClr val="1C384B"/>
                </a:solidFill>
                <a:latin typeface="Arial Narrow"/>
                <a:cs typeface="Arial Narrow"/>
              </a:rPr>
              <a:t>Pulmonary</a:t>
            </a:r>
            <a:r>
              <a:rPr sz="441" spc="9" dirty="0">
                <a:solidFill>
                  <a:srgbClr val="1C384B"/>
                </a:solidFill>
                <a:latin typeface="Arial Narrow"/>
                <a:cs typeface="Arial Narrow"/>
              </a:rPr>
              <a:t> </a:t>
            </a:r>
            <a:r>
              <a:rPr sz="441" dirty="0">
                <a:solidFill>
                  <a:srgbClr val="1C384B"/>
                </a:solidFill>
                <a:latin typeface="Arial Narrow"/>
                <a:cs typeface="Arial Narrow"/>
              </a:rPr>
              <a:t>Embolism</a:t>
            </a:r>
            <a:r>
              <a:rPr sz="441" spc="31" dirty="0">
                <a:solidFill>
                  <a:srgbClr val="1C384B"/>
                </a:solidFill>
                <a:latin typeface="Arial Narrow"/>
                <a:cs typeface="Arial Narrow"/>
              </a:rPr>
              <a:t> </a:t>
            </a:r>
            <a:r>
              <a:rPr sz="441" spc="-9" dirty="0">
                <a:solidFill>
                  <a:srgbClr val="1C384B"/>
                </a:solidFill>
                <a:latin typeface="Arial Narrow"/>
                <a:cs typeface="Arial Narrow"/>
              </a:rPr>
              <a:t>Patients</a:t>
            </a:r>
            <a:r>
              <a:rPr sz="441" spc="13" dirty="0">
                <a:solidFill>
                  <a:srgbClr val="1C384B"/>
                </a:solidFill>
                <a:latin typeface="Arial Narrow"/>
                <a:cs typeface="Arial Narrow"/>
              </a:rPr>
              <a:t> </a:t>
            </a:r>
            <a:r>
              <a:rPr sz="441" spc="-9" dirty="0">
                <a:solidFill>
                  <a:srgbClr val="1C384B"/>
                </a:solidFill>
                <a:latin typeface="Arial Narrow"/>
                <a:cs typeface="Arial Narrow"/>
              </a:rPr>
              <a:t>Undergoing</a:t>
            </a:r>
            <a:r>
              <a:rPr sz="441" dirty="0">
                <a:solidFill>
                  <a:srgbClr val="1C384B"/>
                </a:solidFill>
                <a:latin typeface="Arial Narrow"/>
                <a:cs typeface="Arial Narrow"/>
              </a:rPr>
              <a:t> </a:t>
            </a:r>
            <a:r>
              <a:rPr sz="441" spc="-9" dirty="0">
                <a:solidFill>
                  <a:srgbClr val="1C384B"/>
                </a:solidFill>
                <a:latin typeface="Arial Narrow"/>
                <a:cs typeface="Arial Narrow"/>
              </a:rPr>
              <a:t>FlowTriever</a:t>
            </a:r>
            <a:r>
              <a:rPr sz="441" spc="9" dirty="0">
                <a:solidFill>
                  <a:srgbClr val="1C384B"/>
                </a:solidFill>
                <a:latin typeface="Arial Narrow"/>
                <a:cs typeface="Arial Narrow"/>
              </a:rPr>
              <a:t> </a:t>
            </a:r>
            <a:r>
              <a:rPr sz="441" dirty="0">
                <a:solidFill>
                  <a:srgbClr val="1C384B"/>
                </a:solidFill>
                <a:latin typeface="Arial Narrow"/>
                <a:cs typeface="Arial Narrow"/>
              </a:rPr>
              <a:t>Mechanical</a:t>
            </a:r>
            <a:r>
              <a:rPr sz="441" spc="13" dirty="0">
                <a:solidFill>
                  <a:srgbClr val="1C384B"/>
                </a:solidFill>
                <a:latin typeface="Arial Narrow"/>
                <a:cs typeface="Arial Narrow"/>
              </a:rPr>
              <a:t> </a:t>
            </a:r>
            <a:r>
              <a:rPr sz="441" spc="-9" dirty="0">
                <a:solidFill>
                  <a:srgbClr val="1C384B"/>
                </a:solidFill>
                <a:latin typeface="Arial Narrow"/>
                <a:cs typeface="Arial Narrow"/>
              </a:rPr>
              <a:t>Thrombectomy:</a:t>
            </a:r>
            <a:r>
              <a:rPr sz="441" dirty="0">
                <a:solidFill>
                  <a:srgbClr val="1C384B"/>
                </a:solidFill>
                <a:latin typeface="Arial Narrow"/>
                <a:cs typeface="Arial Narrow"/>
              </a:rPr>
              <a:t> Results</a:t>
            </a:r>
            <a:r>
              <a:rPr sz="441" spc="22" dirty="0">
                <a:solidFill>
                  <a:srgbClr val="1C384B"/>
                </a:solidFill>
                <a:latin typeface="Arial Narrow"/>
                <a:cs typeface="Arial Narrow"/>
              </a:rPr>
              <a:t> </a:t>
            </a:r>
            <a:r>
              <a:rPr sz="441" dirty="0">
                <a:solidFill>
                  <a:srgbClr val="1C384B"/>
                </a:solidFill>
                <a:latin typeface="Arial Narrow"/>
                <a:cs typeface="Arial Narrow"/>
              </a:rPr>
              <a:t>from</a:t>
            </a:r>
            <a:r>
              <a:rPr sz="441" spc="9" dirty="0">
                <a:solidFill>
                  <a:srgbClr val="1C384B"/>
                </a:solidFill>
                <a:latin typeface="Arial Narrow"/>
                <a:cs typeface="Arial Narrow"/>
              </a:rPr>
              <a:t> </a:t>
            </a:r>
            <a:r>
              <a:rPr sz="441" dirty="0">
                <a:solidFill>
                  <a:srgbClr val="1C384B"/>
                </a:solidFill>
                <a:latin typeface="Arial Narrow"/>
                <a:cs typeface="Arial Narrow"/>
              </a:rPr>
              <a:t>the </a:t>
            </a:r>
            <a:r>
              <a:rPr sz="441" spc="-9" dirty="0">
                <a:solidFill>
                  <a:srgbClr val="1C384B"/>
                </a:solidFill>
                <a:latin typeface="Arial Narrow"/>
                <a:cs typeface="Arial Narrow"/>
              </a:rPr>
              <a:t>FL</a:t>
            </a:r>
            <a:r>
              <a:rPr sz="441" spc="-9" dirty="0">
                <a:solidFill>
                  <a:srgbClr val="1C384B"/>
                </a:solidFill>
                <a:latin typeface="Arial"/>
                <a:cs typeface="Arial"/>
              </a:rPr>
              <a:t>AME</a:t>
            </a:r>
            <a:r>
              <a:rPr sz="441" spc="22" dirty="0">
                <a:solidFill>
                  <a:srgbClr val="1C384B"/>
                </a:solidFill>
                <a:latin typeface="Arial"/>
                <a:cs typeface="Arial"/>
              </a:rPr>
              <a:t> </a:t>
            </a:r>
            <a:r>
              <a:rPr sz="441" spc="-9" dirty="0">
                <a:solidFill>
                  <a:srgbClr val="1C384B"/>
                </a:solidFill>
                <a:latin typeface="Arial"/>
                <a:cs typeface="Arial"/>
              </a:rPr>
              <a:t>Study</a:t>
            </a:r>
            <a:endParaRPr sz="441">
              <a:latin typeface="Arial"/>
              <a:cs typeface="Arial"/>
            </a:endParaRPr>
          </a:p>
          <a:p>
            <a:pPr marL="11206"/>
            <a:r>
              <a:rPr sz="441" dirty="0">
                <a:solidFill>
                  <a:srgbClr val="1C384B"/>
                </a:solidFill>
                <a:latin typeface="Arial Narrow"/>
                <a:cs typeface="Arial Narrow"/>
              </a:rPr>
              <a:t>Bashir R,</a:t>
            </a:r>
            <a:r>
              <a:rPr sz="441" spc="-4" dirty="0">
                <a:solidFill>
                  <a:srgbClr val="1C384B"/>
                </a:solidFill>
                <a:latin typeface="Arial Narrow"/>
                <a:cs typeface="Arial Narrow"/>
              </a:rPr>
              <a:t> </a:t>
            </a:r>
            <a:r>
              <a:rPr sz="441" dirty="0">
                <a:solidFill>
                  <a:srgbClr val="1C384B"/>
                </a:solidFill>
                <a:latin typeface="Arial Narrow"/>
                <a:cs typeface="Arial Narrow"/>
              </a:rPr>
              <a:t>et</a:t>
            </a:r>
            <a:r>
              <a:rPr sz="441" spc="-4" dirty="0">
                <a:solidFill>
                  <a:srgbClr val="1C384B"/>
                </a:solidFill>
                <a:latin typeface="Arial Narrow"/>
                <a:cs typeface="Arial Narrow"/>
              </a:rPr>
              <a:t> </a:t>
            </a:r>
            <a:r>
              <a:rPr sz="441" dirty="0">
                <a:solidFill>
                  <a:srgbClr val="1C384B"/>
                </a:solidFill>
                <a:latin typeface="Arial Narrow"/>
                <a:cs typeface="Arial Narrow"/>
              </a:rPr>
              <a:t>al.</a:t>
            </a:r>
            <a:r>
              <a:rPr sz="441" spc="-4" dirty="0">
                <a:solidFill>
                  <a:srgbClr val="1C384B"/>
                </a:solidFill>
                <a:latin typeface="Arial Narrow"/>
                <a:cs typeface="Arial Narrow"/>
              </a:rPr>
              <a:t> </a:t>
            </a:r>
            <a:r>
              <a:rPr sz="441" spc="-9" dirty="0">
                <a:solidFill>
                  <a:srgbClr val="1C384B"/>
                </a:solidFill>
                <a:latin typeface="Arial Narrow"/>
                <a:cs typeface="Arial Narrow"/>
              </a:rPr>
              <a:t>Pharmacomechanical</a:t>
            </a:r>
            <a:r>
              <a:rPr sz="441" spc="13" dirty="0">
                <a:solidFill>
                  <a:srgbClr val="1C384B"/>
                </a:solidFill>
                <a:latin typeface="Arial Narrow"/>
                <a:cs typeface="Arial Narrow"/>
              </a:rPr>
              <a:t> </a:t>
            </a:r>
            <a:r>
              <a:rPr sz="441" spc="-9" dirty="0">
                <a:solidFill>
                  <a:srgbClr val="1C384B"/>
                </a:solidFill>
                <a:latin typeface="Arial Narrow"/>
                <a:cs typeface="Arial Narrow"/>
              </a:rPr>
              <a:t>Catheter-</a:t>
            </a:r>
            <a:r>
              <a:rPr sz="441" dirty="0">
                <a:solidFill>
                  <a:srgbClr val="1C384B"/>
                </a:solidFill>
                <a:latin typeface="Arial Narrow"/>
                <a:cs typeface="Arial Narrow"/>
              </a:rPr>
              <a:t>Directed</a:t>
            </a:r>
            <a:r>
              <a:rPr sz="441" spc="13" dirty="0">
                <a:solidFill>
                  <a:srgbClr val="1C384B"/>
                </a:solidFill>
                <a:latin typeface="Arial Narrow"/>
                <a:cs typeface="Arial Narrow"/>
              </a:rPr>
              <a:t> </a:t>
            </a:r>
            <a:r>
              <a:rPr sz="441" dirty="0">
                <a:solidFill>
                  <a:srgbClr val="1C384B"/>
                </a:solidFill>
                <a:latin typeface="Arial Narrow"/>
                <a:cs typeface="Arial Narrow"/>
              </a:rPr>
              <a:t>Thrombolysis</a:t>
            </a:r>
            <a:r>
              <a:rPr sz="441" spc="22" dirty="0">
                <a:solidFill>
                  <a:srgbClr val="1C384B"/>
                </a:solidFill>
                <a:latin typeface="Arial Narrow"/>
                <a:cs typeface="Arial Narrow"/>
              </a:rPr>
              <a:t> </a:t>
            </a:r>
            <a:r>
              <a:rPr sz="441" dirty="0">
                <a:solidFill>
                  <a:srgbClr val="1C384B"/>
                </a:solidFill>
                <a:latin typeface="Arial Narrow"/>
                <a:cs typeface="Arial Narrow"/>
              </a:rPr>
              <a:t>With the</a:t>
            </a:r>
            <a:r>
              <a:rPr sz="441" spc="4" dirty="0">
                <a:solidFill>
                  <a:srgbClr val="1C384B"/>
                </a:solidFill>
                <a:latin typeface="Arial Narrow"/>
                <a:cs typeface="Arial Narrow"/>
              </a:rPr>
              <a:t> </a:t>
            </a:r>
            <a:r>
              <a:rPr sz="441" spc="-9" dirty="0">
                <a:solidFill>
                  <a:srgbClr val="1C384B"/>
                </a:solidFill>
                <a:latin typeface="Arial Narrow"/>
                <a:cs typeface="Arial Narrow"/>
              </a:rPr>
              <a:t>Bashir</a:t>
            </a:r>
            <a:r>
              <a:rPr sz="441" spc="-4" dirty="0">
                <a:solidFill>
                  <a:srgbClr val="1C384B"/>
                </a:solidFill>
                <a:latin typeface="Arial Narrow"/>
                <a:cs typeface="Arial Narrow"/>
              </a:rPr>
              <a:t> </a:t>
            </a:r>
            <a:r>
              <a:rPr sz="441" dirty="0">
                <a:solidFill>
                  <a:srgbClr val="1C384B"/>
                </a:solidFill>
                <a:latin typeface="Arial Narrow"/>
                <a:cs typeface="Arial Narrow"/>
              </a:rPr>
              <a:t>Endovascular</a:t>
            </a:r>
            <a:r>
              <a:rPr sz="441" spc="4" dirty="0">
                <a:solidFill>
                  <a:srgbClr val="1C384B"/>
                </a:solidFill>
                <a:latin typeface="Arial Narrow"/>
                <a:cs typeface="Arial Narrow"/>
              </a:rPr>
              <a:t> </a:t>
            </a:r>
            <a:r>
              <a:rPr sz="441" spc="-9" dirty="0">
                <a:solidFill>
                  <a:srgbClr val="1C384B"/>
                </a:solidFill>
                <a:latin typeface="Arial Narrow"/>
                <a:cs typeface="Arial Narrow"/>
              </a:rPr>
              <a:t>Catheter</a:t>
            </a:r>
            <a:r>
              <a:rPr sz="441" spc="-4" dirty="0">
                <a:solidFill>
                  <a:srgbClr val="1C384B"/>
                </a:solidFill>
                <a:latin typeface="Arial Narrow"/>
                <a:cs typeface="Arial Narrow"/>
              </a:rPr>
              <a:t> </a:t>
            </a:r>
            <a:r>
              <a:rPr sz="441" dirty="0">
                <a:solidFill>
                  <a:srgbClr val="1C384B"/>
                </a:solidFill>
                <a:latin typeface="Arial Narrow"/>
                <a:cs typeface="Arial Narrow"/>
              </a:rPr>
              <a:t>for</a:t>
            </a:r>
            <a:r>
              <a:rPr sz="441" spc="-4" dirty="0">
                <a:solidFill>
                  <a:srgbClr val="1C384B"/>
                </a:solidFill>
                <a:latin typeface="Arial Narrow"/>
                <a:cs typeface="Arial Narrow"/>
              </a:rPr>
              <a:t> </a:t>
            </a:r>
            <a:r>
              <a:rPr sz="441" dirty="0">
                <a:solidFill>
                  <a:srgbClr val="1C384B"/>
                </a:solidFill>
                <a:latin typeface="Arial Narrow"/>
                <a:cs typeface="Arial Narrow"/>
              </a:rPr>
              <a:t>Acute</a:t>
            </a:r>
            <a:r>
              <a:rPr sz="441" spc="13" dirty="0">
                <a:solidFill>
                  <a:srgbClr val="1C384B"/>
                </a:solidFill>
                <a:latin typeface="Arial Narrow"/>
                <a:cs typeface="Arial Narrow"/>
              </a:rPr>
              <a:t> </a:t>
            </a:r>
            <a:r>
              <a:rPr sz="441" dirty="0">
                <a:solidFill>
                  <a:srgbClr val="1C384B"/>
                </a:solidFill>
                <a:latin typeface="Arial Narrow"/>
                <a:cs typeface="Arial Narrow"/>
              </a:rPr>
              <a:t>Pulmonary</a:t>
            </a:r>
            <a:r>
              <a:rPr sz="441" spc="9" dirty="0">
                <a:solidFill>
                  <a:srgbClr val="1C384B"/>
                </a:solidFill>
                <a:latin typeface="Arial Narrow"/>
                <a:cs typeface="Arial Narrow"/>
              </a:rPr>
              <a:t> </a:t>
            </a:r>
            <a:r>
              <a:rPr sz="441" spc="-9" dirty="0">
                <a:solidFill>
                  <a:srgbClr val="1C384B"/>
                </a:solidFill>
                <a:latin typeface="Arial Narrow"/>
                <a:cs typeface="Arial Narrow"/>
              </a:rPr>
              <a:t>Embolism:</a:t>
            </a:r>
            <a:r>
              <a:rPr sz="441" spc="18" dirty="0">
                <a:solidFill>
                  <a:srgbClr val="1C384B"/>
                </a:solidFill>
                <a:latin typeface="Arial Narrow"/>
                <a:cs typeface="Arial Narrow"/>
              </a:rPr>
              <a:t> </a:t>
            </a:r>
            <a:r>
              <a:rPr sz="441" dirty="0">
                <a:solidFill>
                  <a:srgbClr val="1C384B"/>
                </a:solidFill>
                <a:latin typeface="Arial Narrow"/>
                <a:cs typeface="Arial Narrow"/>
              </a:rPr>
              <a:t>The </a:t>
            </a:r>
            <a:r>
              <a:rPr sz="441" spc="-9" dirty="0">
                <a:solidFill>
                  <a:srgbClr val="1C384B"/>
                </a:solidFill>
                <a:latin typeface="Arial Narrow"/>
                <a:cs typeface="Arial Narrow"/>
              </a:rPr>
              <a:t>RESCUE</a:t>
            </a:r>
            <a:r>
              <a:rPr sz="441" spc="9" dirty="0">
                <a:solidFill>
                  <a:srgbClr val="1C384B"/>
                </a:solidFill>
                <a:latin typeface="Arial Narrow"/>
                <a:cs typeface="Arial Narrow"/>
              </a:rPr>
              <a:t> </a:t>
            </a:r>
            <a:r>
              <a:rPr sz="441" dirty="0">
                <a:solidFill>
                  <a:srgbClr val="1C384B"/>
                </a:solidFill>
                <a:latin typeface="Arial Narrow"/>
                <a:cs typeface="Arial Narrow"/>
              </a:rPr>
              <a:t>Study.</a:t>
            </a:r>
            <a:r>
              <a:rPr sz="441" spc="-4" dirty="0">
                <a:solidFill>
                  <a:srgbClr val="1C384B"/>
                </a:solidFill>
                <a:latin typeface="Arial Narrow"/>
                <a:cs typeface="Arial Narrow"/>
              </a:rPr>
              <a:t> </a:t>
            </a:r>
            <a:r>
              <a:rPr sz="441" dirty="0">
                <a:solidFill>
                  <a:srgbClr val="1C384B"/>
                </a:solidFill>
                <a:latin typeface="Arial Narrow"/>
                <a:cs typeface="Arial Narrow"/>
              </a:rPr>
              <a:t>J Am</a:t>
            </a:r>
            <a:r>
              <a:rPr sz="441" spc="-4" dirty="0">
                <a:solidFill>
                  <a:srgbClr val="1C384B"/>
                </a:solidFill>
                <a:latin typeface="Arial Narrow"/>
                <a:cs typeface="Arial Narrow"/>
              </a:rPr>
              <a:t> </a:t>
            </a:r>
            <a:r>
              <a:rPr sz="441" dirty="0">
                <a:solidFill>
                  <a:srgbClr val="1C384B"/>
                </a:solidFill>
                <a:latin typeface="Arial Narrow"/>
                <a:cs typeface="Arial Narrow"/>
              </a:rPr>
              <a:t>Coll</a:t>
            </a:r>
            <a:r>
              <a:rPr sz="441" spc="-4" dirty="0">
                <a:solidFill>
                  <a:srgbClr val="1C384B"/>
                </a:solidFill>
                <a:latin typeface="Arial Narrow"/>
                <a:cs typeface="Arial Narrow"/>
              </a:rPr>
              <a:t> </a:t>
            </a:r>
            <a:r>
              <a:rPr sz="441" dirty="0">
                <a:solidFill>
                  <a:srgbClr val="1C384B"/>
                </a:solidFill>
                <a:latin typeface="Arial Narrow"/>
                <a:cs typeface="Arial Narrow"/>
              </a:rPr>
              <a:t>Cardiol</a:t>
            </a:r>
            <a:r>
              <a:rPr sz="441" spc="9" dirty="0">
                <a:solidFill>
                  <a:srgbClr val="1C384B"/>
                </a:solidFill>
                <a:latin typeface="Arial Narrow"/>
                <a:cs typeface="Arial Narrow"/>
              </a:rPr>
              <a:t> </a:t>
            </a:r>
            <a:r>
              <a:rPr sz="441" dirty="0">
                <a:solidFill>
                  <a:srgbClr val="1C384B"/>
                </a:solidFill>
                <a:latin typeface="Arial Narrow"/>
                <a:cs typeface="Arial Narrow"/>
              </a:rPr>
              <a:t>Intv 2022;</a:t>
            </a:r>
            <a:r>
              <a:rPr sz="441" spc="-13" dirty="0">
                <a:solidFill>
                  <a:srgbClr val="1C384B"/>
                </a:solidFill>
                <a:latin typeface="Arial Narrow"/>
                <a:cs typeface="Arial Narrow"/>
              </a:rPr>
              <a:t> </a:t>
            </a:r>
            <a:r>
              <a:rPr sz="441" spc="-9" dirty="0">
                <a:solidFill>
                  <a:srgbClr val="1C384B"/>
                </a:solidFill>
                <a:latin typeface="Arial Narrow"/>
                <a:cs typeface="Arial Narrow"/>
              </a:rPr>
              <a:t>15:2427-2436.</a:t>
            </a:r>
            <a:endParaRPr sz="441">
              <a:latin typeface="Arial Narrow"/>
              <a:cs typeface="Arial Narrow"/>
            </a:endParaRPr>
          </a:p>
          <a:p>
            <a:pPr marL="11206"/>
            <a:r>
              <a:rPr sz="441" dirty="0">
                <a:solidFill>
                  <a:srgbClr val="1C384B"/>
                </a:solidFill>
                <a:latin typeface="Arial Narrow"/>
                <a:cs typeface="Arial Narrow"/>
              </a:rPr>
              <a:t>Monteleone</a:t>
            </a:r>
            <a:r>
              <a:rPr sz="441" spc="9" dirty="0">
                <a:solidFill>
                  <a:srgbClr val="1C384B"/>
                </a:solidFill>
                <a:latin typeface="Arial Narrow"/>
                <a:cs typeface="Arial Narrow"/>
              </a:rPr>
              <a:t> </a:t>
            </a:r>
            <a:r>
              <a:rPr sz="441" dirty="0">
                <a:solidFill>
                  <a:srgbClr val="1C384B"/>
                </a:solidFill>
                <a:latin typeface="Arial Narrow"/>
                <a:cs typeface="Arial Narrow"/>
              </a:rPr>
              <a:t>P,</a:t>
            </a:r>
            <a:r>
              <a:rPr sz="441" spc="9" dirty="0">
                <a:solidFill>
                  <a:srgbClr val="1C384B"/>
                </a:solidFill>
                <a:latin typeface="Arial Narrow"/>
                <a:cs typeface="Arial Narrow"/>
              </a:rPr>
              <a:t> </a:t>
            </a:r>
            <a:r>
              <a:rPr sz="441" dirty="0">
                <a:solidFill>
                  <a:srgbClr val="1C384B"/>
                </a:solidFill>
                <a:latin typeface="Arial Narrow"/>
                <a:cs typeface="Arial Narrow"/>
              </a:rPr>
              <a:t>et</a:t>
            </a:r>
            <a:r>
              <a:rPr sz="441" spc="-4" dirty="0">
                <a:solidFill>
                  <a:srgbClr val="1C384B"/>
                </a:solidFill>
                <a:latin typeface="Arial Narrow"/>
                <a:cs typeface="Arial Narrow"/>
              </a:rPr>
              <a:t> </a:t>
            </a:r>
            <a:r>
              <a:rPr sz="441" dirty="0">
                <a:solidFill>
                  <a:srgbClr val="1C384B"/>
                </a:solidFill>
                <a:latin typeface="Arial Narrow"/>
                <a:cs typeface="Arial Narrow"/>
              </a:rPr>
              <a:t>al.</a:t>
            </a:r>
            <a:r>
              <a:rPr sz="441" spc="13" dirty="0">
                <a:solidFill>
                  <a:srgbClr val="1C384B"/>
                </a:solidFill>
                <a:latin typeface="Arial Narrow"/>
                <a:cs typeface="Arial Narrow"/>
              </a:rPr>
              <a:t> </a:t>
            </a:r>
            <a:r>
              <a:rPr sz="441" dirty="0">
                <a:solidFill>
                  <a:srgbClr val="1C384B"/>
                </a:solidFill>
                <a:latin typeface="Arial Narrow"/>
                <a:cs typeface="Arial Narrow"/>
              </a:rPr>
              <a:t>Modern </a:t>
            </a:r>
            <a:r>
              <a:rPr sz="441" spc="-9" dirty="0">
                <a:solidFill>
                  <a:srgbClr val="1C384B"/>
                </a:solidFill>
                <a:latin typeface="Arial Narrow"/>
                <a:cs typeface="Arial Narrow"/>
              </a:rPr>
              <a:t>Treatment</a:t>
            </a:r>
            <a:r>
              <a:rPr sz="441" spc="-4" dirty="0">
                <a:solidFill>
                  <a:srgbClr val="1C384B"/>
                </a:solidFill>
                <a:latin typeface="Arial Narrow"/>
                <a:cs typeface="Arial Narrow"/>
              </a:rPr>
              <a:t> </a:t>
            </a:r>
            <a:r>
              <a:rPr sz="441" dirty="0">
                <a:solidFill>
                  <a:srgbClr val="1C384B"/>
                </a:solidFill>
                <a:latin typeface="Arial Narrow"/>
                <a:cs typeface="Arial Narrow"/>
              </a:rPr>
              <a:t>of</a:t>
            </a:r>
            <a:r>
              <a:rPr sz="441" spc="9" dirty="0">
                <a:solidFill>
                  <a:srgbClr val="1C384B"/>
                </a:solidFill>
                <a:latin typeface="Arial Narrow"/>
                <a:cs typeface="Arial Narrow"/>
              </a:rPr>
              <a:t> </a:t>
            </a:r>
            <a:r>
              <a:rPr sz="441" spc="-9" dirty="0">
                <a:solidFill>
                  <a:srgbClr val="1C384B"/>
                </a:solidFill>
                <a:latin typeface="Arial Narrow"/>
                <a:cs typeface="Arial Narrow"/>
              </a:rPr>
              <a:t>Pulmonary</a:t>
            </a:r>
            <a:r>
              <a:rPr sz="441" spc="9" dirty="0">
                <a:solidFill>
                  <a:srgbClr val="1C384B"/>
                </a:solidFill>
                <a:latin typeface="Arial Narrow"/>
                <a:cs typeface="Arial Narrow"/>
              </a:rPr>
              <a:t> </a:t>
            </a:r>
            <a:r>
              <a:rPr sz="441" spc="-9" dirty="0">
                <a:solidFill>
                  <a:srgbClr val="1C384B"/>
                </a:solidFill>
                <a:latin typeface="Arial Narrow"/>
                <a:cs typeface="Arial Narrow"/>
              </a:rPr>
              <a:t>Embolism</a:t>
            </a:r>
            <a:r>
              <a:rPr sz="441" spc="18" dirty="0">
                <a:solidFill>
                  <a:srgbClr val="1C384B"/>
                </a:solidFill>
                <a:latin typeface="Arial Narrow"/>
                <a:cs typeface="Arial Narrow"/>
              </a:rPr>
              <a:t> </a:t>
            </a:r>
            <a:r>
              <a:rPr sz="441" spc="-9" dirty="0">
                <a:solidFill>
                  <a:srgbClr val="1C384B"/>
                </a:solidFill>
                <a:latin typeface="Arial Narrow"/>
                <a:cs typeface="Arial Narrow"/>
              </a:rPr>
              <a:t>(USCDT</a:t>
            </a:r>
            <a:r>
              <a:rPr sz="441" spc="13" dirty="0">
                <a:solidFill>
                  <a:srgbClr val="1C384B"/>
                </a:solidFill>
                <a:latin typeface="Arial Narrow"/>
                <a:cs typeface="Arial Narrow"/>
              </a:rPr>
              <a:t> </a:t>
            </a:r>
            <a:r>
              <a:rPr sz="441" dirty="0">
                <a:solidFill>
                  <a:srgbClr val="1C384B"/>
                </a:solidFill>
                <a:latin typeface="Arial Narrow"/>
                <a:cs typeface="Arial Narrow"/>
              </a:rPr>
              <a:t>versus</a:t>
            </a:r>
            <a:r>
              <a:rPr sz="441" spc="-4" dirty="0">
                <a:solidFill>
                  <a:srgbClr val="1C384B"/>
                </a:solidFill>
                <a:latin typeface="Arial Narrow"/>
                <a:cs typeface="Arial Narrow"/>
              </a:rPr>
              <a:t> </a:t>
            </a:r>
            <a:r>
              <a:rPr sz="441" dirty="0">
                <a:solidFill>
                  <a:srgbClr val="1C384B"/>
                </a:solidFill>
                <a:latin typeface="Arial Narrow"/>
                <a:cs typeface="Arial Narrow"/>
              </a:rPr>
              <a:t>MT):</a:t>
            </a:r>
            <a:r>
              <a:rPr sz="441" spc="4" dirty="0">
                <a:solidFill>
                  <a:srgbClr val="1C384B"/>
                </a:solidFill>
                <a:latin typeface="Arial Narrow"/>
                <a:cs typeface="Arial Narrow"/>
              </a:rPr>
              <a:t> </a:t>
            </a:r>
            <a:r>
              <a:rPr sz="441" dirty="0">
                <a:solidFill>
                  <a:srgbClr val="1C384B"/>
                </a:solidFill>
                <a:latin typeface="Arial Narrow"/>
                <a:cs typeface="Arial Narrow"/>
              </a:rPr>
              <a:t>Results</a:t>
            </a:r>
            <a:r>
              <a:rPr sz="441" spc="9" dirty="0">
                <a:solidFill>
                  <a:srgbClr val="1C384B"/>
                </a:solidFill>
                <a:latin typeface="Arial Narrow"/>
                <a:cs typeface="Arial Narrow"/>
              </a:rPr>
              <a:t> </a:t>
            </a:r>
            <a:r>
              <a:rPr sz="441" dirty="0">
                <a:solidFill>
                  <a:srgbClr val="1C384B"/>
                </a:solidFill>
                <a:latin typeface="Arial Narrow"/>
                <a:cs typeface="Arial Narrow"/>
              </a:rPr>
              <a:t>from</a:t>
            </a:r>
            <a:r>
              <a:rPr sz="441" spc="9" dirty="0">
                <a:solidFill>
                  <a:srgbClr val="1C384B"/>
                </a:solidFill>
                <a:latin typeface="Arial Narrow"/>
                <a:cs typeface="Arial Narrow"/>
              </a:rPr>
              <a:t> </a:t>
            </a:r>
            <a:r>
              <a:rPr sz="441" spc="-9" dirty="0">
                <a:solidFill>
                  <a:srgbClr val="1C384B"/>
                </a:solidFill>
                <a:latin typeface="Arial Narrow"/>
                <a:cs typeface="Arial Narrow"/>
              </a:rPr>
              <a:t>Real-</a:t>
            </a:r>
            <a:r>
              <a:rPr sz="441" dirty="0">
                <a:solidFill>
                  <a:srgbClr val="1C384B"/>
                </a:solidFill>
                <a:latin typeface="Arial Narrow"/>
                <a:cs typeface="Arial Narrow"/>
              </a:rPr>
              <a:t>World,</a:t>
            </a:r>
            <a:r>
              <a:rPr sz="441" spc="13" dirty="0">
                <a:solidFill>
                  <a:srgbClr val="1C384B"/>
                </a:solidFill>
                <a:latin typeface="Arial Narrow"/>
                <a:cs typeface="Arial Narrow"/>
              </a:rPr>
              <a:t> </a:t>
            </a:r>
            <a:r>
              <a:rPr sz="441" dirty="0">
                <a:solidFill>
                  <a:srgbClr val="1C384B"/>
                </a:solidFill>
                <a:latin typeface="Arial Narrow"/>
                <a:cs typeface="Arial Narrow"/>
              </a:rPr>
              <a:t>Big</a:t>
            </a:r>
            <a:r>
              <a:rPr sz="441" spc="13" dirty="0">
                <a:solidFill>
                  <a:srgbClr val="1C384B"/>
                </a:solidFill>
                <a:latin typeface="Arial Narrow"/>
                <a:cs typeface="Arial Narrow"/>
              </a:rPr>
              <a:t> </a:t>
            </a:r>
            <a:r>
              <a:rPr sz="441" spc="-9" dirty="0">
                <a:solidFill>
                  <a:srgbClr val="1C384B"/>
                </a:solidFill>
                <a:latin typeface="Arial Narrow"/>
                <a:cs typeface="Arial Narrow"/>
              </a:rPr>
              <a:t>Data</a:t>
            </a:r>
            <a:r>
              <a:rPr sz="441" dirty="0">
                <a:solidFill>
                  <a:srgbClr val="1C384B"/>
                </a:solidFill>
                <a:latin typeface="Arial Narrow"/>
                <a:cs typeface="Arial Narrow"/>
              </a:rPr>
              <a:t> Analysis</a:t>
            </a:r>
            <a:r>
              <a:rPr sz="441" spc="22" dirty="0">
                <a:solidFill>
                  <a:srgbClr val="1C384B"/>
                </a:solidFill>
                <a:latin typeface="Arial Narrow"/>
                <a:cs typeface="Arial Narrow"/>
              </a:rPr>
              <a:t> </a:t>
            </a:r>
            <a:r>
              <a:rPr sz="441" spc="-18" dirty="0">
                <a:solidFill>
                  <a:srgbClr val="1C384B"/>
                </a:solidFill>
                <a:latin typeface="Arial Narrow"/>
                <a:cs typeface="Arial Narrow"/>
              </a:rPr>
              <a:t>(REAL-</a:t>
            </a:r>
            <a:r>
              <a:rPr sz="441" dirty="0">
                <a:solidFill>
                  <a:srgbClr val="1C384B"/>
                </a:solidFill>
                <a:latin typeface="Arial Narrow"/>
                <a:cs typeface="Arial Narrow"/>
              </a:rPr>
              <a:t>PE).</a:t>
            </a:r>
            <a:r>
              <a:rPr sz="441" spc="13" dirty="0">
                <a:solidFill>
                  <a:srgbClr val="1C384B"/>
                </a:solidFill>
                <a:latin typeface="Arial Narrow"/>
                <a:cs typeface="Arial Narrow"/>
              </a:rPr>
              <a:t> </a:t>
            </a:r>
            <a:r>
              <a:rPr sz="441" dirty="0">
                <a:solidFill>
                  <a:srgbClr val="1C384B"/>
                </a:solidFill>
                <a:latin typeface="Arial Narrow"/>
                <a:cs typeface="Arial Narrow"/>
              </a:rPr>
              <a:t>Journal of</a:t>
            </a:r>
            <a:r>
              <a:rPr sz="441" spc="-9" dirty="0">
                <a:solidFill>
                  <a:srgbClr val="1C384B"/>
                </a:solidFill>
                <a:latin typeface="Arial Narrow"/>
                <a:cs typeface="Arial Narrow"/>
              </a:rPr>
              <a:t> </a:t>
            </a:r>
            <a:r>
              <a:rPr sz="441" dirty="0">
                <a:solidFill>
                  <a:srgbClr val="1C384B"/>
                </a:solidFill>
                <a:latin typeface="Arial Narrow"/>
                <a:cs typeface="Arial Narrow"/>
              </a:rPr>
              <a:t>the</a:t>
            </a:r>
            <a:r>
              <a:rPr sz="441" spc="13" dirty="0">
                <a:solidFill>
                  <a:srgbClr val="1C384B"/>
                </a:solidFill>
                <a:latin typeface="Arial Narrow"/>
                <a:cs typeface="Arial Narrow"/>
              </a:rPr>
              <a:t> </a:t>
            </a:r>
            <a:r>
              <a:rPr sz="441" spc="-9" dirty="0">
                <a:solidFill>
                  <a:srgbClr val="1C384B"/>
                </a:solidFill>
                <a:latin typeface="Arial Narrow"/>
                <a:cs typeface="Arial Narrow"/>
              </a:rPr>
              <a:t>Society</a:t>
            </a:r>
            <a:r>
              <a:rPr sz="441" spc="4" dirty="0">
                <a:solidFill>
                  <a:srgbClr val="1C384B"/>
                </a:solidFill>
                <a:latin typeface="Arial Narrow"/>
                <a:cs typeface="Arial Narrow"/>
              </a:rPr>
              <a:t> </a:t>
            </a:r>
            <a:r>
              <a:rPr sz="441" dirty="0">
                <a:solidFill>
                  <a:srgbClr val="1C384B"/>
                </a:solidFill>
                <a:latin typeface="Arial Narrow"/>
                <a:cs typeface="Arial Narrow"/>
              </a:rPr>
              <a:t>for</a:t>
            </a:r>
            <a:r>
              <a:rPr sz="441" spc="4" dirty="0">
                <a:solidFill>
                  <a:srgbClr val="1C384B"/>
                </a:solidFill>
                <a:latin typeface="Arial Narrow"/>
                <a:cs typeface="Arial Narrow"/>
              </a:rPr>
              <a:t> </a:t>
            </a:r>
            <a:r>
              <a:rPr sz="441" spc="-9" dirty="0">
                <a:solidFill>
                  <a:srgbClr val="1C384B"/>
                </a:solidFill>
                <a:latin typeface="Arial Narrow"/>
                <a:cs typeface="Arial Narrow"/>
              </a:rPr>
              <a:t>Cardiovascular</a:t>
            </a:r>
            <a:r>
              <a:rPr sz="441" spc="4" dirty="0">
                <a:solidFill>
                  <a:srgbClr val="1C384B"/>
                </a:solidFill>
                <a:latin typeface="Arial Narrow"/>
                <a:cs typeface="Arial Narrow"/>
              </a:rPr>
              <a:t> </a:t>
            </a:r>
            <a:r>
              <a:rPr sz="441" spc="-9" dirty="0">
                <a:solidFill>
                  <a:srgbClr val="1C384B"/>
                </a:solidFill>
                <a:latin typeface="Arial Narrow"/>
                <a:cs typeface="Arial Narrow"/>
              </a:rPr>
              <a:t>Angiography</a:t>
            </a:r>
            <a:r>
              <a:rPr sz="441" spc="9" dirty="0">
                <a:solidFill>
                  <a:srgbClr val="1C384B"/>
                </a:solidFill>
                <a:latin typeface="Arial Narrow"/>
                <a:cs typeface="Arial Narrow"/>
              </a:rPr>
              <a:t> </a:t>
            </a:r>
            <a:r>
              <a:rPr sz="441" dirty="0">
                <a:solidFill>
                  <a:srgbClr val="1C384B"/>
                </a:solidFill>
                <a:latin typeface="Arial Narrow"/>
                <a:cs typeface="Arial Narrow"/>
              </a:rPr>
              <a:t>&amp;</a:t>
            </a:r>
            <a:r>
              <a:rPr sz="441" spc="4" dirty="0">
                <a:solidFill>
                  <a:srgbClr val="1C384B"/>
                </a:solidFill>
                <a:latin typeface="Arial Narrow"/>
                <a:cs typeface="Arial Narrow"/>
              </a:rPr>
              <a:t> </a:t>
            </a:r>
            <a:r>
              <a:rPr sz="441" spc="-9" dirty="0">
                <a:solidFill>
                  <a:srgbClr val="1C384B"/>
                </a:solidFill>
                <a:latin typeface="Arial Narrow"/>
                <a:cs typeface="Arial Narrow"/>
              </a:rPr>
              <a:t>Interventions;</a:t>
            </a:r>
            <a:r>
              <a:rPr sz="441" spc="4" dirty="0">
                <a:solidFill>
                  <a:srgbClr val="1C384B"/>
                </a:solidFill>
                <a:latin typeface="Arial Narrow"/>
                <a:cs typeface="Arial Narrow"/>
              </a:rPr>
              <a:t> </a:t>
            </a:r>
            <a:r>
              <a:rPr sz="441" dirty="0">
                <a:solidFill>
                  <a:srgbClr val="1C384B"/>
                </a:solidFill>
                <a:latin typeface="Arial Narrow"/>
                <a:cs typeface="Arial Narrow"/>
              </a:rPr>
              <a:t>Oct</a:t>
            </a:r>
            <a:r>
              <a:rPr sz="441" spc="13" dirty="0">
                <a:solidFill>
                  <a:srgbClr val="1C384B"/>
                </a:solidFill>
                <a:latin typeface="Arial Narrow"/>
                <a:cs typeface="Arial Narrow"/>
              </a:rPr>
              <a:t> </a:t>
            </a:r>
            <a:r>
              <a:rPr sz="441" spc="-9" dirty="0">
                <a:solidFill>
                  <a:srgbClr val="1C384B"/>
                </a:solidFill>
                <a:latin typeface="Arial Narrow"/>
                <a:cs typeface="Arial Narrow"/>
              </a:rPr>
              <a:t>2023.</a:t>
            </a:r>
            <a:endParaRPr sz="441">
              <a:latin typeface="Arial Narrow"/>
              <a:cs typeface="Arial Narrow"/>
            </a:endParaRPr>
          </a:p>
        </p:txBody>
      </p:sp>
      <p:pic>
        <p:nvPicPr>
          <p:cNvPr id="4" name="object 4"/>
          <p:cNvPicPr/>
          <p:nvPr/>
        </p:nvPicPr>
        <p:blipFill>
          <a:blip r:embed="rId2" cstate="print"/>
          <a:stretch>
            <a:fillRect/>
          </a:stretch>
        </p:blipFill>
        <p:spPr>
          <a:xfrm>
            <a:off x="1667883" y="1350084"/>
            <a:ext cx="8655872" cy="4059666"/>
          </a:xfrm>
          <a:prstGeom prst="rect">
            <a:avLst/>
          </a:prstGeom>
        </p:spPr>
      </p:pic>
      <p:pic>
        <p:nvPicPr>
          <p:cNvPr id="5" name="object 5"/>
          <p:cNvPicPr/>
          <p:nvPr/>
        </p:nvPicPr>
        <p:blipFill>
          <a:blip r:embed="rId3" cstate="print"/>
          <a:stretch>
            <a:fillRect/>
          </a:stretch>
        </p:blipFill>
        <p:spPr>
          <a:xfrm>
            <a:off x="2008094" y="1811318"/>
            <a:ext cx="75303" cy="38996"/>
          </a:xfrm>
          <a:prstGeom prst="rect">
            <a:avLst/>
          </a:prstGeom>
        </p:spPr>
      </p:pic>
      <p:pic>
        <p:nvPicPr>
          <p:cNvPr id="6" name="object 6"/>
          <p:cNvPicPr/>
          <p:nvPr/>
        </p:nvPicPr>
        <p:blipFill>
          <a:blip r:embed="rId3" cstate="print"/>
          <a:stretch>
            <a:fillRect/>
          </a:stretch>
        </p:blipFill>
        <p:spPr>
          <a:xfrm>
            <a:off x="2008094" y="2511911"/>
            <a:ext cx="75303" cy="38996"/>
          </a:xfrm>
          <a:prstGeom prst="rect">
            <a:avLst/>
          </a:prstGeom>
        </p:spPr>
      </p:pic>
      <p:pic>
        <p:nvPicPr>
          <p:cNvPr id="7" name="object 7"/>
          <p:cNvPicPr/>
          <p:nvPr/>
        </p:nvPicPr>
        <p:blipFill>
          <a:blip r:embed="rId3" cstate="print"/>
          <a:stretch>
            <a:fillRect/>
          </a:stretch>
        </p:blipFill>
        <p:spPr>
          <a:xfrm>
            <a:off x="2153322" y="3170817"/>
            <a:ext cx="75303" cy="38996"/>
          </a:xfrm>
          <a:prstGeom prst="rect">
            <a:avLst/>
          </a:prstGeom>
        </p:spPr>
      </p:pic>
      <p:pic>
        <p:nvPicPr>
          <p:cNvPr id="8" name="object 8"/>
          <p:cNvPicPr/>
          <p:nvPr/>
        </p:nvPicPr>
        <p:blipFill>
          <a:blip r:embed="rId3" cstate="print"/>
          <a:stretch>
            <a:fillRect/>
          </a:stretch>
        </p:blipFill>
        <p:spPr>
          <a:xfrm>
            <a:off x="2251485" y="4413324"/>
            <a:ext cx="75303" cy="38996"/>
          </a:xfrm>
          <a:prstGeom prst="rect">
            <a:avLst/>
          </a:prstGeom>
        </p:spPr>
      </p:pic>
      <p:pic>
        <p:nvPicPr>
          <p:cNvPr id="9" name="object 9"/>
          <p:cNvPicPr/>
          <p:nvPr/>
        </p:nvPicPr>
        <p:blipFill>
          <a:blip r:embed="rId3" cstate="print"/>
          <a:stretch>
            <a:fillRect/>
          </a:stretch>
        </p:blipFill>
        <p:spPr>
          <a:xfrm>
            <a:off x="2251485" y="5142156"/>
            <a:ext cx="75303" cy="38996"/>
          </a:xfrm>
          <a:prstGeom prst="rect">
            <a:avLst/>
          </a:prstGeom>
        </p:spPr>
      </p:pic>
      <p:graphicFrame>
        <p:nvGraphicFramePr>
          <p:cNvPr id="10" name="object 10"/>
          <p:cNvGraphicFramePr>
            <a:graphicFrameLocks noGrp="1"/>
          </p:cNvGraphicFramePr>
          <p:nvPr/>
        </p:nvGraphicFramePr>
        <p:xfrm>
          <a:off x="1667883" y="928519"/>
          <a:ext cx="8656543" cy="5295623"/>
        </p:xfrm>
        <a:graphic>
          <a:graphicData uri="http://schemas.openxmlformats.org/drawingml/2006/table">
            <a:tbl>
              <a:tblPr firstRow="1" bandRow="1">
                <a:tableStyleId>{2D5ABB26-0587-4C30-8999-92F81FD0307C}</a:tableStyleId>
              </a:tblPr>
              <a:tblGrid>
                <a:gridCol w="1082488">
                  <a:extLst>
                    <a:ext uri="{9D8B030D-6E8A-4147-A177-3AD203B41FA5}">
                      <a16:colId xmlns:a16="http://schemas.microsoft.com/office/drawing/2014/main" val="20000"/>
                    </a:ext>
                  </a:extLst>
                </a:gridCol>
                <a:gridCol w="1082488">
                  <a:extLst>
                    <a:ext uri="{9D8B030D-6E8A-4147-A177-3AD203B41FA5}">
                      <a16:colId xmlns:a16="http://schemas.microsoft.com/office/drawing/2014/main" val="20001"/>
                    </a:ext>
                  </a:extLst>
                </a:gridCol>
                <a:gridCol w="1081368">
                  <a:extLst>
                    <a:ext uri="{9D8B030D-6E8A-4147-A177-3AD203B41FA5}">
                      <a16:colId xmlns:a16="http://schemas.microsoft.com/office/drawing/2014/main" val="20002"/>
                    </a:ext>
                  </a:extLst>
                </a:gridCol>
                <a:gridCol w="1082487">
                  <a:extLst>
                    <a:ext uri="{9D8B030D-6E8A-4147-A177-3AD203B41FA5}">
                      <a16:colId xmlns:a16="http://schemas.microsoft.com/office/drawing/2014/main" val="20003"/>
                    </a:ext>
                  </a:extLst>
                </a:gridCol>
                <a:gridCol w="47064">
                  <a:extLst>
                    <a:ext uri="{9D8B030D-6E8A-4147-A177-3AD203B41FA5}">
                      <a16:colId xmlns:a16="http://schemas.microsoft.com/office/drawing/2014/main" val="20004"/>
                    </a:ext>
                  </a:extLst>
                </a:gridCol>
                <a:gridCol w="1035424">
                  <a:extLst>
                    <a:ext uri="{9D8B030D-6E8A-4147-A177-3AD203B41FA5}">
                      <a16:colId xmlns:a16="http://schemas.microsoft.com/office/drawing/2014/main" val="20005"/>
                    </a:ext>
                  </a:extLst>
                </a:gridCol>
                <a:gridCol w="1081368">
                  <a:extLst>
                    <a:ext uri="{9D8B030D-6E8A-4147-A177-3AD203B41FA5}">
                      <a16:colId xmlns:a16="http://schemas.microsoft.com/office/drawing/2014/main" val="20006"/>
                    </a:ext>
                  </a:extLst>
                </a:gridCol>
                <a:gridCol w="1082488">
                  <a:extLst>
                    <a:ext uri="{9D8B030D-6E8A-4147-A177-3AD203B41FA5}">
                      <a16:colId xmlns:a16="http://schemas.microsoft.com/office/drawing/2014/main" val="20007"/>
                    </a:ext>
                  </a:extLst>
                </a:gridCol>
                <a:gridCol w="1081368">
                  <a:extLst>
                    <a:ext uri="{9D8B030D-6E8A-4147-A177-3AD203B41FA5}">
                      <a16:colId xmlns:a16="http://schemas.microsoft.com/office/drawing/2014/main" val="20008"/>
                    </a:ext>
                  </a:extLst>
                </a:gridCol>
              </a:tblGrid>
              <a:tr h="416299">
                <a:tc>
                  <a:txBody>
                    <a:bodyPr/>
                    <a:lstStyle/>
                    <a:p>
                      <a:pPr>
                        <a:lnSpc>
                          <a:spcPct val="100000"/>
                        </a:lnSpc>
                      </a:pPr>
                      <a:endParaRPr sz="500">
                        <a:latin typeface="Times New Roman"/>
                        <a:cs typeface="Times New Roman"/>
                      </a:endParaRPr>
                    </a:p>
                  </a:txBody>
                  <a:tcPr marL="0" marR="0" marT="0" marB="0">
                    <a:lnR w="12700">
                      <a:solidFill>
                        <a:srgbClr val="1C384B"/>
                      </a:solidFill>
                      <a:prstDash val="solid"/>
                    </a:lnR>
                    <a:lnB w="12700">
                      <a:solidFill>
                        <a:srgbClr val="1C384B"/>
                      </a:solidFill>
                      <a:prstDash val="solid"/>
                    </a:lnB>
                  </a:tcPr>
                </a:tc>
                <a:tc>
                  <a:txBody>
                    <a:bodyPr/>
                    <a:lstStyle/>
                    <a:p>
                      <a:pPr marL="180975" marR="172720" indent="1270" algn="ctr">
                        <a:lnSpc>
                          <a:spcPct val="101800"/>
                        </a:lnSpc>
                        <a:spcBef>
                          <a:spcPts val="270"/>
                        </a:spcBef>
                      </a:pPr>
                      <a:r>
                        <a:rPr sz="800" b="1" dirty="0">
                          <a:solidFill>
                            <a:srgbClr val="FFFFFF"/>
                          </a:solidFill>
                          <a:latin typeface="Arial"/>
                          <a:cs typeface="Arial"/>
                        </a:rPr>
                        <a:t>Primary</a:t>
                      </a:r>
                      <a:r>
                        <a:rPr sz="800" b="1" spc="70" dirty="0">
                          <a:solidFill>
                            <a:srgbClr val="FFFFFF"/>
                          </a:solidFill>
                          <a:latin typeface="Arial"/>
                          <a:cs typeface="Arial"/>
                        </a:rPr>
                        <a:t> </a:t>
                      </a:r>
                      <a:r>
                        <a:rPr sz="800" b="1" spc="-10" dirty="0">
                          <a:solidFill>
                            <a:srgbClr val="FFFFFF"/>
                          </a:solidFill>
                          <a:latin typeface="Arial"/>
                          <a:cs typeface="Arial"/>
                        </a:rPr>
                        <a:t>Efficacy </a:t>
                      </a:r>
                      <a:r>
                        <a:rPr sz="800" dirty="0">
                          <a:solidFill>
                            <a:srgbClr val="FFFFFF"/>
                          </a:solidFill>
                          <a:latin typeface="Arial"/>
                          <a:cs typeface="Arial"/>
                        </a:rPr>
                        <a:t>(change</a:t>
                      </a:r>
                      <a:r>
                        <a:rPr sz="800" spc="30" dirty="0">
                          <a:solidFill>
                            <a:srgbClr val="FFFFFF"/>
                          </a:solidFill>
                          <a:latin typeface="Arial"/>
                          <a:cs typeface="Arial"/>
                        </a:rPr>
                        <a:t> </a:t>
                      </a:r>
                      <a:r>
                        <a:rPr sz="800" dirty="0">
                          <a:solidFill>
                            <a:srgbClr val="FFFFFF"/>
                          </a:solidFill>
                          <a:latin typeface="Arial"/>
                          <a:cs typeface="Arial"/>
                        </a:rPr>
                        <a:t>in</a:t>
                      </a:r>
                      <a:r>
                        <a:rPr sz="800" spc="10" dirty="0">
                          <a:solidFill>
                            <a:srgbClr val="FFFFFF"/>
                          </a:solidFill>
                          <a:latin typeface="Arial"/>
                          <a:cs typeface="Arial"/>
                        </a:rPr>
                        <a:t> </a:t>
                      </a:r>
                      <a:r>
                        <a:rPr sz="800" spc="-10" dirty="0">
                          <a:solidFill>
                            <a:srgbClr val="FFFFFF"/>
                          </a:solidFill>
                          <a:latin typeface="Arial"/>
                          <a:cs typeface="Arial"/>
                        </a:rPr>
                        <a:t>RV/LV </a:t>
                      </a:r>
                      <a:r>
                        <a:rPr sz="800" dirty="0">
                          <a:solidFill>
                            <a:srgbClr val="FFFFFF"/>
                          </a:solidFill>
                          <a:latin typeface="Arial"/>
                          <a:cs typeface="Arial"/>
                        </a:rPr>
                        <a:t>ratio</a:t>
                      </a:r>
                      <a:r>
                        <a:rPr sz="800" spc="15" dirty="0">
                          <a:solidFill>
                            <a:srgbClr val="FFFFFF"/>
                          </a:solidFill>
                          <a:latin typeface="Arial"/>
                          <a:cs typeface="Arial"/>
                        </a:rPr>
                        <a:t> </a:t>
                      </a:r>
                      <a:r>
                        <a:rPr sz="800" dirty="0">
                          <a:solidFill>
                            <a:srgbClr val="FFFFFF"/>
                          </a:solidFill>
                          <a:latin typeface="Arial"/>
                          <a:cs typeface="Arial"/>
                        </a:rPr>
                        <a:t>at</a:t>
                      </a:r>
                      <a:r>
                        <a:rPr sz="800" spc="5" dirty="0">
                          <a:solidFill>
                            <a:srgbClr val="FFFFFF"/>
                          </a:solidFill>
                          <a:latin typeface="Arial"/>
                          <a:cs typeface="Arial"/>
                        </a:rPr>
                        <a:t> </a:t>
                      </a:r>
                      <a:r>
                        <a:rPr sz="800" dirty="0">
                          <a:solidFill>
                            <a:srgbClr val="FFFFFF"/>
                          </a:solidFill>
                          <a:latin typeface="Arial"/>
                          <a:cs typeface="Arial"/>
                        </a:rPr>
                        <a:t>48</a:t>
                      </a:r>
                      <a:r>
                        <a:rPr sz="800" spc="5" dirty="0">
                          <a:solidFill>
                            <a:srgbClr val="FFFFFF"/>
                          </a:solidFill>
                          <a:latin typeface="Arial"/>
                          <a:cs typeface="Arial"/>
                        </a:rPr>
                        <a:t> </a:t>
                      </a:r>
                      <a:r>
                        <a:rPr sz="800" spc="-20" dirty="0">
                          <a:solidFill>
                            <a:srgbClr val="FFFFFF"/>
                          </a:solidFill>
                          <a:latin typeface="Arial"/>
                          <a:cs typeface="Arial"/>
                        </a:rPr>
                        <a:t>hrs)</a:t>
                      </a:r>
                      <a:endParaRPr sz="800">
                        <a:latin typeface="Arial"/>
                        <a:cs typeface="Arial"/>
                      </a:endParaRPr>
                    </a:p>
                  </a:txBody>
                  <a:tcPr marL="0" marR="0" marT="30256"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a:txBody>
                    <a:bodyPr/>
                    <a:lstStyle/>
                    <a:p>
                      <a:pPr>
                        <a:lnSpc>
                          <a:spcPct val="100000"/>
                        </a:lnSpc>
                        <a:spcBef>
                          <a:spcPts val="340"/>
                        </a:spcBef>
                      </a:pPr>
                      <a:endParaRPr sz="800">
                        <a:latin typeface="Times New Roman"/>
                        <a:cs typeface="Times New Roman"/>
                      </a:endParaRPr>
                    </a:p>
                    <a:p>
                      <a:pPr marL="2540" algn="ctr">
                        <a:lnSpc>
                          <a:spcPct val="100000"/>
                        </a:lnSpc>
                        <a:spcBef>
                          <a:spcPts val="5"/>
                        </a:spcBef>
                      </a:pPr>
                      <a:r>
                        <a:rPr sz="800" b="1" spc="-10" dirty="0">
                          <a:solidFill>
                            <a:srgbClr val="FFFFFF"/>
                          </a:solidFill>
                          <a:latin typeface="Arial"/>
                          <a:cs typeface="Arial"/>
                        </a:rPr>
                        <a:t>Safety</a:t>
                      </a:r>
                      <a:endParaRPr sz="800">
                        <a:latin typeface="Arial"/>
                        <a:cs typeface="Arial"/>
                      </a:endParaRPr>
                    </a:p>
                  </a:txBody>
                  <a:tcPr marL="0" marR="0" marT="38100"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a:txBody>
                    <a:bodyPr/>
                    <a:lstStyle/>
                    <a:p>
                      <a:pPr>
                        <a:lnSpc>
                          <a:spcPct val="100000"/>
                        </a:lnSpc>
                        <a:spcBef>
                          <a:spcPts val="340"/>
                        </a:spcBef>
                      </a:pPr>
                      <a:endParaRPr sz="800">
                        <a:latin typeface="Times New Roman"/>
                        <a:cs typeface="Times New Roman"/>
                      </a:endParaRPr>
                    </a:p>
                    <a:p>
                      <a:pPr algn="ctr">
                        <a:lnSpc>
                          <a:spcPct val="100000"/>
                        </a:lnSpc>
                        <a:spcBef>
                          <a:spcPts val="5"/>
                        </a:spcBef>
                      </a:pPr>
                      <a:r>
                        <a:rPr sz="800" b="1" dirty="0">
                          <a:solidFill>
                            <a:srgbClr val="FFFFFF"/>
                          </a:solidFill>
                          <a:latin typeface="Arial"/>
                          <a:cs typeface="Arial"/>
                        </a:rPr>
                        <a:t>Major </a:t>
                      </a:r>
                      <a:r>
                        <a:rPr sz="800" b="1" spc="-10" dirty="0">
                          <a:solidFill>
                            <a:srgbClr val="FFFFFF"/>
                          </a:solidFill>
                          <a:latin typeface="Arial"/>
                          <a:cs typeface="Arial"/>
                        </a:rPr>
                        <a:t>Bleeding</a:t>
                      </a:r>
                      <a:r>
                        <a:rPr sz="700" spc="-15" baseline="25252" dirty="0">
                          <a:solidFill>
                            <a:srgbClr val="FFFFFF"/>
                          </a:solidFill>
                          <a:latin typeface="Arial"/>
                          <a:cs typeface="Arial"/>
                        </a:rPr>
                        <a:t>a</a:t>
                      </a:r>
                      <a:endParaRPr sz="700" baseline="25252">
                        <a:latin typeface="Arial"/>
                        <a:cs typeface="Arial"/>
                      </a:endParaRPr>
                    </a:p>
                  </a:txBody>
                  <a:tcPr marL="0" marR="0" marT="38100"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gridSpan="2">
                  <a:txBody>
                    <a:bodyPr/>
                    <a:lstStyle/>
                    <a:p>
                      <a:pPr marL="1270" algn="ctr">
                        <a:lnSpc>
                          <a:spcPct val="100000"/>
                        </a:lnSpc>
                        <a:spcBef>
                          <a:spcPts val="805"/>
                        </a:spcBef>
                      </a:pPr>
                      <a:r>
                        <a:rPr sz="800" b="1" spc="-10" dirty="0">
                          <a:solidFill>
                            <a:srgbClr val="FFFFFF"/>
                          </a:solidFill>
                          <a:latin typeface="Arial"/>
                          <a:cs typeface="Arial"/>
                        </a:rPr>
                        <a:t>All-</a:t>
                      </a:r>
                      <a:r>
                        <a:rPr sz="800" b="1" dirty="0">
                          <a:solidFill>
                            <a:srgbClr val="FFFFFF"/>
                          </a:solidFill>
                          <a:latin typeface="Arial"/>
                          <a:cs typeface="Arial"/>
                        </a:rPr>
                        <a:t>Cause</a:t>
                      </a:r>
                      <a:r>
                        <a:rPr sz="800" b="1" spc="55" dirty="0">
                          <a:solidFill>
                            <a:srgbClr val="FFFFFF"/>
                          </a:solidFill>
                          <a:latin typeface="Arial"/>
                          <a:cs typeface="Arial"/>
                        </a:rPr>
                        <a:t> </a:t>
                      </a:r>
                      <a:r>
                        <a:rPr sz="800" b="1" spc="-10" dirty="0">
                          <a:solidFill>
                            <a:srgbClr val="FFFFFF"/>
                          </a:solidFill>
                          <a:latin typeface="Arial"/>
                          <a:cs typeface="Arial"/>
                        </a:rPr>
                        <a:t>Mortality</a:t>
                      </a:r>
                      <a:endParaRPr sz="800">
                        <a:latin typeface="Arial"/>
                        <a:cs typeface="Arial"/>
                      </a:endParaRPr>
                    </a:p>
                    <a:p>
                      <a:pPr algn="ctr">
                        <a:lnSpc>
                          <a:spcPct val="100000"/>
                        </a:lnSpc>
                        <a:spcBef>
                          <a:spcPts val="25"/>
                        </a:spcBef>
                      </a:pPr>
                      <a:r>
                        <a:rPr sz="800" dirty="0">
                          <a:solidFill>
                            <a:srgbClr val="FFFFFF"/>
                          </a:solidFill>
                          <a:latin typeface="Arial"/>
                          <a:cs typeface="Arial"/>
                        </a:rPr>
                        <a:t>(30</a:t>
                      </a:r>
                      <a:r>
                        <a:rPr sz="800" spc="15" dirty="0">
                          <a:solidFill>
                            <a:srgbClr val="FFFFFF"/>
                          </a:solidFill>
                          <a:latin typeface="Arial"/>
                          <a:cs typeface="Arial"/>
                        </a:rPr>
                        <a:t> </a:t>
                      </a:r>
                      <a:r>
                        <a:rPr sz="800" spc="-10" dirty="0">
                          <a:solidFill>
                            <a:srgbClr val="FFFFFF"/>
                          </a:solidFill>
                          <a:latin typeface="Arial"/>
                          <a:cs typeface="Arial"/>
                        </a:rPr>
                        <a:t>days)</a:t>
                      </a:r>
                      <a:endParaRPr sz="800">
                        <a:latin typeface="Arial"/>
                        <a:cs typeface="Arial"/>
                      </a:endParaRPr>
                    </a:p>
                  </a:txBody>
                  <a:tcPr marL="0" marR="0" marT="90207"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hMerge="1">
                  <a:txBody>
                    <a:bodyPr/>
                    <a:lstStyle/>
                    <a:p>
                      <a:endParaRPr/>
                    </a:p>
                  </a:txBody>
                  <a:tcPr marL="0" marR="0" marT="0" marB="0"/>
                </a:tc>
                <a:tc>
                  <a:txBody>
                    <a:bodyPr/>
                    <a:lstStyle/>
                    <a:p>
                      <a:pPr>
                        <a:lnSpc>
                          <a:spcPct val="100000"/>
                        </a:lnSpc>
                        <a:spcBef>
                          <a:spcPts val="340"/>
                        </a:spcBef>
                      </a:pPr>
                      <a:endParaRPr sz="800">
                        <a:latin typeface="Times New Roman"/>
                        <a:cs typeface="Times New Roman"/>
                      </a:endParaRPr>
                    </a:p>
                    <a:p>
                      <a:pPr algn="ctr">
                        <a:lnSpc>
                          <a:spcPct val="100000"/>
                        </a:lnSpc>
                        <a:spcBef>
                          <a:spcPts val="5"/>
                        </a:spcBef>
                      </a:pPr>
                      <a:r>
                        <a:rPr sz="800" b="1" dirty="0">
                          <a:solidFill>
                            <a:srgbClr val="FFFFFF"/>
                          </a:solidFill>
                          <a:latin typeface="Arial"/>
                          <a:cs typeface="Arial"/>
                        </a:rPr>
                        <a:t>Device</a:t>
                      </a:r>
                      <a:r>
                        <a:rPr sz="800" b="1" spc="35" dirty="0">
                          <a:solidFill>
                            <a:srgbClr val="FFFFFF"/>
                          </a:solidFill>
                          <a:latin typeface="Arial"/>
                          <a:cs typeface="Arial"/>
                        </a:rPr>
                        <a:t> </a:t>
                      </a:r>
                      <a:r>
                        <a:rPr sz="800" b="1" spc="-20" dirty="0">
                          <a:solidFill>
                            <a:srgbClr val="FFFFFF"/>
                          </a:solidFill>
                          <a:latin typeface="Arial"/>
                          <a:cs typeface="Arial"/>
                        </a:rPr>
                        <a:t>Time</a:t>
                      </a:r>
                      <a:endParaRPr sz="800">
                        <a:latin typeface="Arial"/>
                        <a:cs typeface="Arial"/>
                      </a:endParaRPr>
                    </a:p>
                  </a:txBody>
                  <a:tcPr marL="0" marR="0" marT="38100"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a:txBody>
                    <a:bodyPr/>
                    <a:lstStyle/>
                    <a:p>
                      <a:pPr marL="197485" marR="192405" algn="ctr">
                        <a:lnSpc>
                          <a:spcPct val="102299"/>
                        </a:lnSpc>
                        <a:spcBef>
                          <a:spcPts val="265"/>
                        </a:spcBef>
                      </a:pPr>
                      <a:r>
                        <a:rPr sz="800" b="1" dirty="0">
                          <a:solidFill>
                            <a:srgbClr val="FFFFFF"/>
                          </a:solidFill>
                          <a:latin typeface="Arial"/>
                          <a:cs typeface="Arial"/>
                        </a:rPr>
                        <a:t>Hospital</a:t>
                      </a:r>
                      <a:r>
                        <a:rPr sz="800" b="1" spc="-5" dirty="0">
                          <a:solidFill>
                            <a:srgbClr val="FFFFFF"/>
                          </a:solidFill>
                          <a:latin typeface="Arial"/>
                          <a:cs typeface="Arial"/>
                        </a:rPr>
                        <a:t> </a:t>
                      </a:r>
                      <a:r>
                        <a:rPr sz="800" b="1" spc="-10" dirty="0">
                          <a:solidFill>
                            <a:srgbClr val="FFFFFF"/>
                          </a:solidFill>
                          <a:latin typeface="Arial"/>
                          <a:cs typeface="Arial"/>
                        </a:rPr>
                        <a:t>Length </a:t>
                      </a:r>
                      <a:r>
                        <a:rPr sz="800" b="1" dirty="0">
                          <a:solidFill>
                            <a:srgbClr val="FFFFFF"/>
                          </a:solidFill>
                          <a:latin typeface="Arial"/>
                          <a:cs typeface="Arial"/>
                        </a:rPr>
                        <a:t>of</a:t>
                      </a:r>
                      <a:r>
                        <a:rPr sz="800" b="1" spc="-5" dirty="0">
                          <a:solidFill>
                            <a:srgbClr val="FFFFFF"/>
                          </a:solidFill>
                          <a:latin typeface="Arial"/>
                          <a:cs typeface="Arial"/>
                        </a:rPr>
                        <a:t> </a:t>
                      </a:r>
                      <a:r>
                        <a:rPr sz="800" b="1" spc="-20" dirty="0">
                          <a:solidFill>
                            <a:srgbClr val="FFFFFF"/>
                          </a:solidFill>
                          <a:latin typeface="Arial"/>
                          <a:cs typeface="Arial"/>
                        </a:rPr>
                        <a:t>Stay</a:t>
                      </a:r>
                      <a:endParaRPr sz="800">
                        <a:latin typeface="Arial"/>
                        <a:cs typeface="Arial"/>
                      </a:endParaRPr>
                    </a:p>
                    <a:p>
                      <a:pPr algn="ctr">
                        <a:lnSpc>
                          <a:spcPct val="100000"/>
                        </a:lnSpc>
                        <a:spcBef>
                          <a:spcPts val="10"/>
                        </a:spcBef>
                      </a:pPr>
                      <a:r>
                        <a:rPr sz="800" dirty="0">
                          <a:solidFill>
                            <a:srgbClr val="FFFFFF"/>
                          </a:solidFill>
                          <a:latin typeface="Arial"/>
                          <a:cs typeface="Arial"/>
                        </a:rPr>
                        <a:t>(Days</a:t>
                      </a:r>
                      <a:r>
                        <a:rPr sz="800" spc="25" dirty="0">
                          <a:solidFill>
                            <a:srgbClr val="FFFFFF"/>
                          </a:solidFill>
                          <a:latin typeface="Arial"/>
                          <a:cs typeface="Arial"/>
                        </a:rPr>
                        <a:t> </a:t>
                      </a:r>
                      <a:r>
                        <a:rPr sz="800" dirty="0">
                          <a:solidFill>
                            <a:srgbClr val="FFFFFF"/>
                          </a:solidFill>
                          <a:latin typeface="Arial"/>
                          <a:cs typeface="Arial"/>
                        </a:rPr>
                        <a:t>(± </a:t>
                      </a:r>
                      <a:r>
                        <a:rPr sz="800" spc="-20" dirty="0">
                          <a:solidFill>
                            <a:srgbClr val="FFFFFF"/>
                          </a:solidFill>
                          <a:latin typeface="Arial"/>
                          <a:cs typeface="Arial"/>
                        </a:rPr>
                        <a:t>SD))</a:t>
                      </a:r>
                      <a:endParaRPr sz="800">
                        <a:latin typeface="Arial"/>
                        <a:cs typeface="Arial"/>
                      </a:endParaRPr>
                    </a:p>
                  </a:txBody>
                  <a:tcPr marL="0" marR="0" marT="29696" marB="0">
                    <a:lnL w="12700">
                      <a:solidFill>
                        <a:srgbClr val="1C384B"/>
                      </a:solidFill>
                      <a:prstDash val="solid"/>
                    </a:lnL>
                    <a:lnR w="12700">
                      <a:solidFill>
                        <a:srgbClr val="1C384B"/>
                      </a:solidFill>
                      <a:prstDash val="solid"/>
                    </a:lnR>
                    <a:lnB w="12700">
                      <a:solidFill>
                        <a:srgbClr val="1C384B"/>
                      </a:solidFill>
                      <a:prstDash val="solid"/>
                    </a:lnB>
                    <a:solidFill>
                      <a:srgbClr val="030F2A"/>
                    </a:solidFill>
                  </a:tcPr>
                </a:tc>
                <a:tc>
                  <a:txBody>
                    <a:bodyPr/>
                    <a:lstStyle/>
                    <a:p>
                      <a:pPr algn="ctr">
                        <a:lnSpc>
                          <a:spcPct val="100000"/>
                        </a:lnSpc>
                        <a:spcBef>
                          <a:spcPts val="805"/>
                        </a:spcBef>
                      </a:pPr>
                      <a:r>
                        <a:rPr sz="800" b="1" dirty="0">
                          <a:solidFill>
                            <a:srgbClr val="FFFFFF"/>
                          </a:solidFill>
                          <a:latin typeface="Arial"/>
                          <a:cs typeface="Arial"/>
                        </a:rPr>
                        <a:t>PE</a:t>
                      </a:r>
                      <a:r>
                        <a:rPr sz="800" b="1" spc="15" dirty="0">
                          <a:solidFill>
                            <a:srgbClr val="FFFFFF"/>
                          </a:solidFill>
                          <a:latin typeface="Arial"/>
                          <a:cs typeface="Arial"/>
                        </a:rPr>
                        <a:t> </a:t>
                      </a:r>
                      <a:r>
                        <a:rPr sz="800" b="1" dirty="0">
                          <a:solidFill>
                            <a:srgbClr val="FFFFFF"/>
                          </a:solidFill>
                          <a:latin typeface="Arial"/>
                          <a:cs typeface="Arial"/>
                        </a:rPr>
                        <a:t>Recurrence</a:t>
                      </a:r>
                      <a:r>
                        <a:rPr sz="800" b="1" spc="60" dirty="0">
                          <a:solidFill>
                            <a:srgbClr val="FFFFFF"/>
                          </a:solidFill>
                          <a:latin typeface="Arial"/>
                          <a:cs typeface="Arial"/>
                        </a:rPr>
                        <a:t> </a:t>
                      </a:r>
                      <a:r>
                        <a:rPr sz="800" b="1" spc="-20" dirty="0">
                          <a:solidFill>
                            <a:srgbClr val="FFFFFF"/>
                          </a:solidFill>
                          <a:latin typeface="Arial"/>
                          <a:cs typeface="Arial"/>
                        </a:rPr>
                        <a:t>Rate</a:t>
                      </a:r>
                      <a:endParaRPr sz="800">
                        <a:latin typeface="Arial"/>
                        <a:cs typeface="Arial"/>
                      </a:endParaRPr>
                    </a:p>
                    <a:p>
                      <a:pPr algn="ctr">
                        <a:lnSpc>
                          <a:spcPct val="100000"/>
                        </a:lnSpc>
                        <a:spcBef>
                          <a:spcPts val="25"/>
                        </a:spcBef>
                      </a:pPr>
                      <a:r>
                        <a:rPr sz="800" dirty="0">
                          <a:solidFill>
                            <a:srgbClr val="FFFFFF"/>
                          </a:solidFill>
                          <a:latin typeface="Arial"/>
                          <a:cs typeface="Arial"/>
                        </a:rPr>
                        <a:t>(30</a:t>
                      </a:r>
                      <a:r>
                        <a:rPr sz="800" spc="15" dirty="0">
                          <a:solidFill>
                            <a:srgbClr val="FFFFFF"/>
                          </a:solidFill>
                          <a:latin typeface="Arial"/>
                          <a:cs typeface="Arial"/>
                        </a:rPr>
                        <a:t> </a:t>
                      </a:r>
                      <a:r>
                        <a:rPr sz="800" spc="-10" dirty="0">
                          <a:solidFill>
                            <a:srgbClr val="FFFFFF"/>
                          </a:solidFill>
                          <a:latin typeface="Arial"/>
                          <a:cs typeface="Arial"/>
                        </a:rPr>
                        <a:t>days)</a:t>
                      </a:r>
                      <a:endParaRPr sz="800">
                        <a:latin typeface="Arial"/>
                        <a:cs typeface="Arial"/>
                      </a:endParaRPr>
                    </a:p>
                  </a:txBody>
                  <a:tcPr marL="0" marR="0" marT="90207" marB="0">
                    <a:lnL w="12700">
                      <a:solidFill>
                        <a:srgbClr val="1C384B"/>
                      </a:solidFill>
                      <a:prstDash val="solid"/>
                    </a:lnL>
                    <a:lnB w="12700">
                      <a:solidFill>
                        <a:srgbClr val="1C384B"/>
                      </a:solidFill>
                      <a:prstDash val="solid"/>
                    </a:lnB>
                    <a:solidFill>
                      <a:srgbClr val="030F2A"/>
                    </a:solidFill>
                  </a:tcPr>
                </a:tc>
                <a:extLst>
                  <a:ext uri="{0D108BD9-81ED-4DB2-BD59-A6C34878D82A}">
                    <a16:rowId xmlns:a16="http://schemas.microsoft.com/office/drawing/2014/main" val="10000"/>
                  </a:ext>
                </a:extLst>
              </a:tr>
              <a:tr h="0">
                <a:tc rowSpan="2">
                  <a:txBody>
                    <a:bodyPr/>
                    <a:lstStyle/>
                    <a:p>
                      <a:pPr marL="74295">
                        <a:lnSpc>
                          <a:spcPct val="100000"/>
                        </a:lnSpc>
                        <a:spcBef>
                          <a:spcPts val="275"/>
                        </a:spcBef>
                      </a:pPr>
                      <a:r>
                        <a:rPr sz="800" b="1" spc="-10" dirty="0">
                          <a:solidFill>
                            <a:srgbClr val="1F3864"/>
                          </a:solidFill>
                          <a:latin typeface="Arial"/>
                          <a:cs typeface="Arial"/>
                        </a:rPr>
                        <a:t>EXTRACT-</a:t>
                      </a:r>
                      <a:r>
                        <a:rPr sz="800" b="1" spc="-25" dirty="0">
                          <a:solidFill>
                            <a:srgbClr val="1F3864"/>
                          </a:solidFill>
                          <a:latin typeface="Arial"/>
                          <a:cs typeface="Arial"/>
                        </a:rPr>
                        <a:t>PE</a:t>
                      </a:r>
                      <a:r>
                        <a:rPr sz="700" spc="-37" baseline="25252" dirty="0">
                          <a:solidFill>
                            <a:srgbClr val="1F3864"/>
                          </a:solidFill>
                          <a:latin typeface="Arial"/>
                          <a:cs typeface="Arial"/>
                        </a:rPr>
                        <a:t>1</a:t>
                      </a:r>
                      <a:endParaRPr sz="700" baseline="25252">
                        <a:latin typeface="Arial"/>
                        <a:cs typeface="Arial"/>
                      </a:endParaRPr>
                    </a:p>
                    <a:p>
                      <a:pPr marL="74295">
                        <a:lnSpc>
                          <a:spcPct val="100000"/>
                        </a:lnSpc>
                        <a:spcBef>
                          <a:spcPts val="25"/>
                        </a:spcBef>
                      </a:pPr>
                      <a:r>
                        <a:rPr sz="800" spc="-10" dirty="0">
                          <a:solidFill>
                            <a:srgbClr val="1F3864"/>
                          </a:solidFill>
                          <a:latin typeface="Arial"/>
                          <a:cs typeface="Arial"/>
                        </a:rPr>
                        <a:t>(N=119)</a:t>
                      </a:r>
                      <a:endParaRPr sz="800">
                        <a:latin typeface="Arial"/>
                        <a:cs typeface="Arial"/>
                      </a:endParaRPr>
                    </a:p>
                    <a:p>
                      <a:pPr>
                        <a:lnSpc>
                          <a:spcPct val="100000"/>
                        </a:lnSpc>
                        <a:spcBef>
                          <a:spcPts val="545"/>
                        </a:spcBef>
                      </a:pPr>
                      <a:endParaRPr sz="800">
                        <a:latin typeface="Times New Roman"/>
                        <a:cs typeface="Times New Roman"/>
                      </a:endParaRPr>
                    </a:p>
                    <a:p>
                      <a:pPr marL="74295" marR="337820">
                        <a:lnSpc>
                          <a:spcPct val="102299"/>
                        </a:lnSpc>
                        <a:spcBef>
                          <a:spcPts val="5"/>
                        </a:spcBef>
                        <a:tabLst>
                          <a:tab pos="516255" algn="l"/>
                        </a:tabLst>
                      </a:pPr>
                      <a:r>
                        <a:rPr sz="800" spc="-10" dirty="0">
                          <a:solidFill>
                            <a:srgbClr val="1F3864"/>
                          </a:solidFill>
                          <a:latin typeface="Arial"/>
                          <a:cs typeface="Arial"/>
                        </a:rPr>
                        <a:t>Indigo</a:t>
                      </a:r>
                      <a:r>
                        <a:rPr sz="800" dirty="0">
                          <a:solidFill>
                            <a:srgbClr val="1F3864"/>
                          </a:solidFill>
                          <a:latin typeface="Arial"/>
                          <a:cs typeface="Arial"/>
                        </a:rPr>
                        <a:t>	</a:t>
                      </a:r>
                      <a:r>
                        <a:rPr sz="800" spc="-10" dirty="0">
                          <a:solidFill>
                            <a:srgbClr val="1F3864"/>
                          </a:solidFill>
                          <a:latin typeface="Arial"/>
                          <a:cs typeface="Arial"/>
                        </a:rPr>
                        <a:t>System Penumbra</a:t>
                      </a:r>
                      <a:r>
                        <a:rPr sz="700" spc="-15" baseline="25252" dirty="0">
                          <a:solidFill>
                            <a:srgbClr val="1F3864"/>
                          </a:solidFill>
                          <a:latin typeface="Arial"/>
                          <a:cs typeface="Arial"/>
                        </a:rPr>
                        <a:t>®</a:t>
                      </a:r>
                      <a:endParaRPr sz="700" baseline="25252">
                        <a:latin typeface="Arial"/>
                        <a:cs typeface="Arial"/>
                      </a:endParaRPr>
                    </a:p>
                  </a:txBody>
                  <a:tcPr marL="0" marR="0" marT="30816" marB="0">
                    <a:lnR w="12700">
                      <a:solidFill>
                        <a:srgbClr val="1C384B"/>
                      </a:solidFill>
                      <a:prstDash val="solid"/>
                    </a:lnR>
                    <a:lnT w="12700">
                      <a:solidFill>
                        <a:srgbClr val="1C384B"/>
                      </a:solidFill>
                      <a:prstDash val="solid"/>
                    </a:lnT>
                    <a:lnB w="12700">
                      <a:solidFill>
                        <a:srgbClr val="1C384B"/>
                      </a:solidFill>
                      <a:prstDash val="solid"/>
                    </a:lnB>
                  </a:tcPr>
                </a:tc>
                <a:tc rowSpan="2">
                  <a:txBody>
                    <a:bodyPr/>
                    <a:lstStyle/>
                    <a:p>
                      <a:pPr>
                        <a:lnSpc>
                          <a:spcPct val="100000"/>
                        </a:lnSpc>
                        <a:spcBef>
                          <a:spcPts val="565"/>
                        </a:spcBef>
                      </a:pPr>
                      <a:endParaRPr sz="1300">
                        <a:latin typeface="Times New Roman"/>
                        <a:cs typeface="Times New Roman"/>
                      </a:endParaRPr>
                    </a:p>
                    <a:p>
                      <a:pPr marL="371475">
                        <a:lnSpc>
                          <a:spcPct val="100000"/>
                        </a:lnSpc>
                      </a:pPr>
                      <a:r>
                        <a:rPr sz="1300" b="1" spc="-10" dirty="0">
                          <a:solidFill>
                            <a:srgbClr val="1F3864"/>
                          </a:solidFill>
                          <a:latin typeface="Arial"/>
                          <a:cs typeface="Arial"/>
                        </a:rPr>
                        <a:t>27.3</a:t>
                      </a:r>
                      <a:r>
                        <a:rPr sz="900" spc="-10" dirty="0">
                          <a:solidFill>
                            <a:srgbClr val="1F3864"/>
                          </a:solidFill>
                          <a:latin typeface="Arial"/>
                          <a:cs typeface="Arial"/>
                        </a:rPr>
                        <a:t>%</a:t>
                      </a:r>
                      <a:endParaRPr sz="900">
                        <a:latin typeface="Arial"/>
                        <a:cs typeface="Arial"/>
                      </a:endParaRPr>
                    </a:p>
                  </a:txBody>
                  <a:tcPr marL="0" marR="0" marT="63313" marB="0">
                    <a:lnL w="12700">
                      <a:solidFill>
                        <a:srgbClr val="1C384B"/>
                      </a:solidFill>
                      <a:prstDash val="solid"/>
                    </a:lnL>
                    <a:lnR w="12700">
                      <a:solidFill>
                        <a:srgbClr val="BF0000"/>
                      </a:solidFill>
                      <a:prstDash val="solid"/>
                    </a:lnR>
                    <a:lnT w="12700">
                      <a:solidFill>
                        <a:srgbClr val="1C384B"/>
                      </a:solidFill>
                      <a:prstDash val="solid"/>
                    </a:lnT>
                    <a:lnB w="12700">
                      <a:solidFill>
                        <a:srgbClr val="1C384B"/>
                      </a:solidFill>
                      <a:prstDash val="solid"/>
                    </a:lnB>
                  </a:tcPr>
                </a:tc>
                <a:tc>
                  <a:txBody>
                    <a:bodyPr/>
                    <a:lstStyle/>
                    <a:p>
                      <a:pPr>
                        <a:lnSpc>
                          <a:spcPct val="100000"/>
                        </a:lnSpc>
                      </a:pPr>
                      <a:endParaRPr sz="300">
                        <a:latin typeface="Times New Roman"/>
                        <a:cs typeface="Times New Roman"/>
                      </a:endParaRPr>
                    </a:p>
                  </a:txBody>
                  <a:tcPr marL="0" marR="0" marT="0" marB="0">
                    <a:lnL w="12700" cap="flat" cmpd="sng" algn="ctr">
                      <a:solidFill>
                        <a:srgbClr val="BF0000"/>
                      </a:solidFill>
                      <a:prstDash val="solid"/>
                      <a:round/>
                      <a:headEnd type="none" w="med" len="med"/>
                      <a:tailEnd type="none" w="med" len="med"/>
                    </a:lnL>
                    <a:lnR w="12700">
                      <a:solidFill>
                        <a:srgbClr val="1C384B"/>
                      </a:solidFill>
                      <a:prstDash val="solid"/>
                    </a:lnR>
                    <a:lnT w="12700">
                      <a:solidFill>
                        <a:srgbClr val="1C384B"/>
                      </a:solidFill>
                      <a:prstDash val="solid"/>
                    </a:lnT>
                    <a:lnB w="38100">
                      <a:solidFill>
                        <a:srgbClr val="BF0000"/>
                      </a:solidFill>
                      <a:prstDash val="solid"/>
                    </a:lnB>
                  </a:tcPr>
                </a:tc>
                <a:tc>
                  <a:txBody>
                    <a:bodyPr/>
                    <a:lstStyle/>
                    <a:p>
                      <a:pPr>
                        <a:lnSpc>
                          <a:spcPct val="100000"/>
                        </a:lnSpc>
                      </a:pPr>
                      <a:endParaRPr sz="300">
                        <a:latin typeface="Times New Roman"/>
                        <a:cs typeface="Times New Roman"/>
                      </a:endParaRPr>
                    </a:p>
                  </a:txBody>
                  <a:tcPr marL="0" marR="0" marT="0" marB="0">
                    <a:lnL w="12700">
                      <a:solidFill>
                        <a:srgbClr val="1C384B"/>
                      </a:solidFill>
                      <a:prstDash val="solid"/>
                    </a:lnL>
                    <a:lnR w="12700">
                      <a:solidFill>
                        <a:srgbClr val="1C384B"/>
                      </a:solidFill>
                      <a:prstDash val="solid"/>
                    </a:lnR>
                    <a:lnT w="12700">
                      <a:solidFill>
                        <a:srgbClr val="1C384B"/>
                      </a:solidFill>
                      <a:prstDash val="solid"/>
                    </a:lnT>
                    <a:lnB w="38100">
                      <a:solidFill>
                        <a:srgbClr val="BF0000"/>
                      </a:solidFill>
                      <a:prstDash val="solid"/>
                    </a:lnB>
                  </a:tcPr>
                </a:tc>
                <a:tc rowSpan="2" gridSpan="2">
                  <a:txBody>
                    <a:bodyPr/>
                    <a:lstStyle/>
                    <a:p>
                      <a:pPr>
                        <a:lnSpc>
                          <a:spcPct val="100000"/>
                        </a:lnSpc>
                        <a:spcBef>
                          <a:spcPts val="565"/>
                        </a:spcBef>
                      </a:pPr>
                      <a:endParaRPr sz="1300">
                        <a:latin typeface="Times New Roman"/>
                        <a:cs typeface="Times New Roman"/>
                      </a:endParaRPr>
                    </a:p>
                    <a:p>
                      <a:pPr algn="ctr">
                        <a:lnSpc>
                          <a:spcPct val="100000"/>
                        </a:lnSpc>
                      </a:pPr>
                      <a:r>
                        <a:rPr sz="1300" b="1" spc="-20" dirty="0">
                          <a:solidFill>
                            <a:srgbClr val="1F3864"/>
                          </a:solidFill>
                          <a:latin typeface="Arial"/>
                          <a:cs typeface="Arial"/>
                        </a:rPr>
                        <a:t>2.5</a:t>
                      </a:r>
                      <a:r>
                        <a:rPr sz="900" spc="-20" dirty="0">
                          <a:solidFill>
                            <a:srgbClr val="1F3864"/>
                          </a:solidFill>
                          <a:latin typeface="Arial"/>
                          <a:cs typeface="Arial"/>
                        </a:rPr>
                        <a:t>%</a:t>
                      </a:r>
                      <a:endParaRPr sz="900">
                        <a:latin typeface="Arial"/>
                        <a:cs typeface="Arial"/>
                      </a:endParaRPr>
                    </a:p>
                  </a:txBody>
                  <a:tcPr marL="0" marR="0" marT="63313" marB="0">
                    <a:lnL w="12700" cap="flat" cmpd="sng" algn="ctr">
                      <a:solidFill>
                        <a:srgbClr val="1C384B"/>
                      </a:solidFill>
                      <a:prstDash val="solid"/>
                      <a:round/>
                      <a:headEnd type="none" w="med" len="med"/>
                      <a:tailEnd type="none" w="med" len="med"/>
                    </a:lnL>
                    <a:lnR w="12700">
                      <a:solidFill>
                        <a:srgbClr val="1C384B"/>
                      </a:solidFill>
                      <a:prstDash val="solid"/>
                    </a:lnR>
                    <a:lnT w="12700">
                      <a:solidFill>
                        <a:srgbClr val="1C384B"/>
                      </a:solidFill>
                      <a:prstDash val="solid"/>
                    </a:lnT>
                    <a:lnB w="12700">
                      <a:solidFill>
                        <a:srgbClr val="1C384B"/>
                      </a:solidFill>
                      <a:prstDash val="solid"/>
                    </a:lnB>
                  </a:tcPr>
                </a:tc>
                <a:tc rowSpan="2" hMerge="1">
                  <a:txBody>
                    <a:bodyPr/>
                    <a:lstStyle/>
                    <a:p>
                      <a:endParaRPr/>
                    </a:p>
                  </a:txBody>
                  <a:tcPr marL="0" marR="0" marT="0" marB="0"/>
                </a:tc>
                <a:tc rowSpan="2">
                  <a:txBody>
                    <a:bodyPr/>
                    <a:lstStyle/>
                    <a:p>
                      <a:pPr>
                        <a:lnSpc>
                          <a:spcPct val="100000"/>
                        </a:lnSpc>
                        <a:spcBef>
                          <a:spcPts val="245"/>
                        </a:spcBef>
                      </a:pPr>
                      <a:endParaRPr sz="1100">
                        <a:latin typeface="Times New Roman"/>
                        <a:cs typeface="Times New Roman"/>
                      </a:endParaRPr>
                    </a:p>
                    <a:p>
                      <a:pPr marL="345440">
                        <a:lnSpc>
                          <a:spcPct val="100000"/>
                        </a:lnSpc>
                      </a:pPr>
                      <a:r>
                        <a:rPr sz="1300" b="1" dirty="0">
                          <a:solidFill>
                            <a:srgbClr val="1F3864"/>
                          </a:solidFill>
                          <a:latin typeface="Arial"/>
                          <a:cs typeface="Arial"/>
                        </a:rPr>
                        <a:t>37</a:t>
                      </a:r>
                      <a:r>
                        <a:rPr sz="1300" b="1" spc="20" dirty="0">
                          <a:solidFill>
                            <a:srgbClr val="1F3864"/>
                          </a:solidFill>
                          <a:latin typeface="Arial"/>
                          <a:cs typeface="Arial"/>
                        </a:rPr>
                        <a:t> </a:t>
                      </a:r>
                      <a:r>
                        <a:rPr sz="1100" spc="-25" dirty="0">
                          <a:solidFill>
                            <a:srgbClr val="1F3864"/>
                          </a:solidFill>
                          <a:latin typeface="Arial"/>
                          <a:cs typeface="Arial"/>
                        </a:rPr>
                        <a:t>min</a:t>
                      </a:r>
                      <a:endParaRPr sz="1100">
                        <a:latin typeface="Arial"/>
                        <a:cs typeface="Arial"/>
                      </a:endParaRPr>
                    </a:p>
                    <a:p>
                      <a:pPr marL="406400">
                        <a:lnSpc>
                          <a:spcPct val="100000"/>
                        </a:lnSpc>
                        <a:spcBef>
                          <a:spcPts val="50"/>
                        </a:spcBef>
                      </a:pPr>
                      <a:r>
                        <a:rPr sz="700" spc="-10" dirty="0">
                          <a:solidFill>
                            <a:srgbClr val="1F3864"/>
                          </a:solidFill>
                          <a:latin typeface="Arial"/>
                          <a:cs typeface="Arial"/>
                        </a:rPr>
                        <a:t>(median)</a:t>
                      </a:r>
                      <a:endParaRPr sz="700">
                        <a:latin typeface="Arial"/>
                        <a:cs typeface="Arial"/>
                      </a:endParaRPr>
                    </a:p>
                  </a:txBody>
                  <a:tcPr marL="0" marR="0" marT="27454"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rowSpan="2">
                  <a:txBody>
                    <a:bodyPr/>
                    <a:lstStyle/>
                    <a:p>
                      <a:pPr>
                        <a:lnSpc>
                          <a:spcPct val="100000"/>
                        </a:lnSpc>
                        <a:spcBef>
                          <a:spcPts val="565"/>
                        </a:spcBef>
                      </a:pPr>
                      <a:endParaRPr sz="1300">
                        <a:latin typeface="Times New Roman"/>
                        <a:cs typeface="Times New Roman"/>
                      </a:endParaRPr>
                    </a:p>
                    <a:p>
                      <a:pPr marL="245110">
                        <a:lnSpc>
                          <a:spcPct val="100000"/>
                        </a:lnSpc>
                      </a:pPr>
                      <a:r>
                        <a:rPr sz="1300" b="1" dirty="0">
                          <a:solidFill>
                            <a:srgbClr val="1F3864"/>
                          </a:solidFill>
                          <a:latin typeface="Arial"/>
                          <a:cs typeface="Arial"/>
                        </a:rPr>
                        <a:t>3.7</a:t>
                      </a:r>
                      <a:r>
                        <a:rPr sz="1300" b="1" spc="15" dirty="0">
                          <a:solidFill>
                            <a:srgbClr val="1F3864"/>
                          </a:solidFill>
                          <a:latin typeface="Arial"/>
                          <a:cs typeface="Arial"/>
                        </a:rPr>
                        <a:t> </a:t>
                      </a:r>
                      <a:r>
                        <a:rPr sz="1300" b="1" dirty="0">
                          <a:solidFill>
                            <a:srgbClr val="1F3864"/>
                          </a:solidFill>
                          <a:latin typeface="Arial"/>
                          <a:cs typeface="Arial"/>
                        </a:rPr>
                        <a:t>±</a:t>
                      </a:r>
                      <a:r>
                        <a:rPr sz="1300" b="1" spc="30" dirty="0">
                          <a:solidFill>
                            <a:srgbClr val="1F3864"/>
                          </a:solidFill>
                          <a:latin typeface="Arial"/>
                          <a:cs typeface="Arial"/>
                        </a:rPr>
                        <a:t> </a:t>
                      </a:r>
                      <a:r>
                        <a:rPr sz="1300" b="1" spc="-25" dirty="0">
                          <a:solidFill>
                            <a:srgbClr val="1F3864"/>
                          </a:solidFill>
                          <a:latin typeface="Arial"/>
                          <a:cs typeface="Arial"/>
                        </a:rPr>
                        <a:t>2.5</a:t>
                      </a:r>
                      <a:endParaRPr sz="1300">
                        <a:latin typeface="Arial"/>
                        <a:cs typeface="Arial"/>
                      </a:endParaRPr>
                    </a:p>
                  </a:txBody>
                  <a:tcPr marL="0" marR="0" marT="63313"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rowSpan="2">
                  <a:txBody>
                    <a:bodyPr/>
                    <a:lstStyle/>
                    <a:p>
                      <a:pPr>
                        <a:lnSpc>
                          <a:spcPct val="100000"/>
                        </a:lnSpc>
                        <a:spcBef>
                          <a:spcPts val="1080"/>
                        </a:spcBef>
                      </a:pPr>
                      <a:endParaRPr sz="900">
                        <a:latin typeface="Times New Roman"/>
                        <a:cs typeface="Times New Roman"/>
                      </a:endParaRPr>
                    </a:p>
                    <a:p>
                      <a:pPr algn="ctr">
                        <a:lnSpc>
                          <a:spcPct val="100000"/>
                        </a:lnSpc>
                        <a:spcBef>
                          <a:spcPts val="5"/>
                        </a:spcBef>
                      </a:pPr>
                      <a:r>
                        <a:rPr sz="1300" b="1" spc="-25" dirty="0">
                          <a:solidFill>
                            <a:srgbClr val="1F3864"/>
                          </a:solidFill>
                          <a:latin typeface="Arial"/>
                          <a:cs typeface="Arial"/>
                        </a:rPr>
                        <a:t>0</a:t>
                      </a:r>
                      <a:r>
                        <a:rPr sz="900" spc="-25" dirty="0">
                          <a:solidFill>
                            <a:srgbClr val="1F3864"/>
                          </a:solidFill>
                          <a:latin typeface="Arial"/>
                          <a:cs typeface="Arial"/>
                        </a:rPr>
                        <a:t>%</a:t>
                      </a:r>
                      <a:endParaRPr sz="900">
                        <a:latin typeface="Arial"/>
                        <a:cs typeface="Arial"/>
                      </a:endParaRPr>
                    </a:p>
                  </a:txBody>
                  <a:tcPr marL="0" marR="0" marT="121024"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1"/>
                  </a:ext>
                </a:extLst>
              </a:tr>
              <a:tr h="635934">
                <a:tc vMerge="1">
                  <a:txBody>
                    <a:bodyPr/>
                    <a:lstStyle/>
                    <a:p>
                      <a:endParaRPr/>
                    </a:p>
                  </a:txBody>
                  <a:tcPr marL="0" marR="0" marT="34925" marB="0">
                    <a:lnR w="12700">
                      <a:solidFill>
                        <a:srgbClr val="1C384B"/>
                      </a:solidFill>
                      <a:prstDash val="solid"/>
                    </a:lnR>
                    <a:lnT w="12700">
                      <a:solidFill>
                        <a:srgbClr val="1C384B"/>
                      </a:solidFill>
                      <a:prstDash val="solid"/>
                    </a:lnT>
                    <a:lnB w="12700">
                      <a:solidFill>
                        <a:srgbClr val="1C384B"/>
                      </a:solidFill>
                      <a:prstDash val="solid"/>
                    </a:lnB>
                  </a:tcPr>
                </a:tc>
                <a:tc vMerge="1">
                  <a:txBody>
                    <a:bodyPr/>
                    <a:lstStyle/>
                    <a:p>
                      <a:endParaRPr/>
                    </a:p>
                  </a:txBody>
                  <a:tcPr marL="0" marR="0" marT="71755" marB="0">
                    <a:lnL w="12700">
                      <a:solidFill>
                        <a:srgbClr val="1C384B"/>
                      </a:solidFill>
                      <a:prstDash val="solid"/>
                    </a:lnL>
                    <a:lnR w="12700">
                      <a:solidFill>
                        <a:srgbClr val="BF0000"/>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220"/>
                        </a:spcBef>
                      </a:pPr>
                      <a:endParaRPr sz="700">
                        <a:latin typeface="Times New Roman"/>
                        <a:cs typeface="Times New Roman"/>
                      </a:endParaRPr>
                    </a:p>
                    <a:p>
                      <a:pPr algn="ctr">
                        <a:lnSpc>
                          <a:spcPct val="100000"/>
                        </a:lnSpc>
                      </a:pPr>
                      <a:r>
                        <a:rPr sz="700" spc="-25" dirty="0">
                          <a:solidFill>
                            <a:srgbClr val="1F3864"/>
                          </a:solidFill>
                          <a:latin typeface="Arial"/>
                          <a:cs typeface="Arial"/>
                        </a:rPr>
                        <a:t>MAE</a:t>
                      </a:r>
                      <a:endParaRPr sz="700">
                        <a:latin typeface="Arial"/>
                        <a:cs typeface="Arial"/>
                      </a:endParaRPr>
                    </a:p>
                    <a:p>
                      <a:pPr algn="ctr">
                        <a:lnSpc>
                          <a:spcPct val="100000"/>
                        </a:lnSpc>
                        <a:spcBef>
                          <a:spcPts val="25"/>
                        </a:spcBef>
                      </a:pPr>
                      <a:r>
                        <a:rPr sz="1300" b="1" spc="-10" dirty="0">
                          <a:solidFill>
                            <a:srgbClr val="1F3864"/>
                          </a:solidFill>
                          <a:latin typeface="Arial"/>
                          <a:cs typeface="Arial"/>
                        </a:rPr>
                        <a:t>1.7</a:t>
                      </a:r>
                      <a:r>
                        <a:rPr sz="900" spc="-10" dirty="0">
                          <a:solidFill>
                            <a:srgbClr val="1F3864"/>
                          </a:solidFill>
                          <a:latin typeface="Arial"/>
                          <a:cs typeface="Arial"/>
                        </a:rPr>
                        <a:t>%</a:t>
                      </a:r>
                      <a:r>
                        <a:rPr sz="700" spc="-15" baseline="65656" dirty="0">
                          <a:solidFill>
                            <a:srgbClr val="1F3864"/>
                          </a:solidFill>
                          <a:latin typeface="Arial"/>
                          <a:cs typeface="Arial"/>
                        </a:rPr>
                        <a:t>b</a:t>
                      </a:r>
                      <a:endParaRPr sz="700" baseline="65656">
                        <a:latin typeface="Arial"/>
                        <a:cs typeface="Arial"/>
                      </a:endParaRPr>
                    </a:p>
                  </a:txBody>
                  <a:tcPr marL="0" marR="0" marT="24653" marB="0">
                    <a:lnL w="12700">
                      <a:solidFill>
                        <a:srgbClr val="BF0000"/>
                      </a:solidFill>
                      <a:prstDash val="solid"/>
                    </a:lnL>
                    <a:lnR w="12700">
                      <a:solidFill>
                        <a:srgbClr val="1C384B"/>
                      </a:solidFill>
                      <a:prstDash val="solid"/>
                    </a:lnR>
                    <a:lnT w="38100">
                      <a:solidFill>
                        <a:srgbClr val="BF0000"/>
                      </a:solidFill>
                      <a:prstDash val="solid"/>
                    </a:lnT>
                    <a:lnB w="12700">
                      <a:solidFill>
                        <a:srgbClr val="1C384B"/>
                      </a:solidFill>
                      <a:prstDash val="solid"/>
                    </a:lnB>
                  </a:tcPr>
                </a:tc>
                <a:tc>
                  <a:txBody>
                    <a:bodyPr/>
                    <a:lstStyle/>
                    <a:p>
                      <a:pPr>
                        <a:lnSpc>
                          <a:spcPct val="100000"/>
                        </a:lnSpc>
                        <a:spcBef>
                          <a:spcPts val="220"/>
                        </a:spcBef>
                      </a:pPr>
                      <a:endParaRPr sz="700">
                        <a:latin typeface="Times New Roman"/>
                        <a:cs typeface="Times New Roman"/>
                      </a:endParaRPr>
                    </a:p>
                    <a:p>
                      <a:pPr algn="ctr">
                        <a:lnSpc>
                          <a:spcPct val="100000"/>
                        </a:lnSpc>
                      </a:pPr>
                      <a:r>
                        <a:rPr sz="700" dirty="0">
                          <a:solidFill>
                            <a:srgbClr val="1F3864"/>
                          </a:solidFill>
                          <a:latin typeface="Arial"/>
                          <a:cs typeface="Arial"/>
                        </a:rPr>
                        <a:t>Within</a:t>
                      </a:r>
                      <a:r>
                        <a:rPr sz="700" spc="5" dirty="0">
                          <a:solidFill>
                            <a:srgbClr val="1F3864"/>
                          </a:solidFill>
                          <a:latin typeface="Arial"/>
                          <a:cs typeface="Arial"/>
                        </a:rPr>
                        <a:t> </a:t>
                      </a:r>
                      <a:r>
                        <a:rPr sz="700" dirty="0">
                          <a:solidFill>
                            <a:srgbClr val="1F3864"/>
                          </a:solidFill>
                          <a:latin typeface="Arial"/>
                          <a:cs typeface="Arial"/>
                        </a:rPr>
                        <a:t>48</a:t>
                      </a:r>
                      <a:r>
                        <a:rPr sz="700" spc="40" dirty="0">
                          <a:solidFill>
                            <a:srgbClr val="1F3864"/>
                          </a:solidFill>
                          <a:latin typeface="Arial"/>
                          <a:cs typeface="Arial"/>
                        </a:rPr>
                        <a:t> </a:t>
                      </a:r>
                      <a:r>
                        <a:rPr sz="700" spc="-20" dirty="0">
                          <a:solidFill>
                            <a:srgbClr val="1F3864"/>
                          </a:solidFill>
                          <a:latin typeface="Arial"/>
                          <a:cs typeface="Arial"/>
                        </a:rPr>
                        <a:t>hrs:</a:t>
                      </a:r>
                      <a:endParaRPr sz="700">
                        <a:latin typeface="Arial"/>
                        <a:cs typeface="Arial"/>
                      </a:endParaRPr>
                    </a:p>
                    <a:p>
                      <a:pPr algn="ctr">
                        <a:lnSpc>
                          <a:spcPct val="100000"/>
                        </a:lnSpc>
                        <a:spcBef>
                          <a:spcPts val="25"/>
                        </a:spcBef>
                      </a:pPr>
                      <a:r>
                        <a:rPr sz="1300" b="1" spc="-20" dirty="0">
                          <a:solidFill>
                            <a:srgbClr val="1F3864"/>
                          </a:solidFill>
                          <a:latin typeface="Arial"/>
                          <a:cs typeface="Arial"/>
                        </a:rPr>
                        <a:t>1.7</a:t>
                      </a:r>
                      <a:r>
                        <a:rPr sz="900" spc="-20" dirty="0">
                          <a:solidFill>
                            <a:srgbClr val="1F3864"/>
                          </a:solidFill>
                          <a:latin typeface="Arial"/>
                          <a:cs typeface="Arial"/>
                        </a:rPr>
                        <a:t>%</a:t>
                      </a:r>
                      <a:endParaRPr sz="900">
                        <a:latin typeface="Arial"/>
                        <a:cs typeface="Arial"/>
                      </a:endParaRPr>
                    </a:p>
                  </a:txBody>
                  <a:tcPr marL="0" marR="0" marT="24653" marB="0">
                    <a:lnL w="12700">
                      <a:solidFill>
                        <a:srgbClr val="1C384B"/>
                      </a:solidFill>
                      <a:prstDash val="solid"/>
                    </a:lnL>
                    <a:lnR w="12700">
                      <a:solidFill>
                        <a:srgbClr val="BF0000"/>
                      </a:solidFill>
                      <a:prstDash val="solid"/>
                    </a:lnR>
                    <a:lnT w="38100">
                      <a:solidFill>
                        <a:srgbClr val="BF0000"/>
                      </a:solidFill>
                      <a:prstDash val="solid"/>
                    </a:lnT>
                    <a:lnB w="12700">
                      <a:solidFill>
                        <a:srgbClr val="1C384B"/>
                      </a:solidFill>
                      <a:prstDash val="solid"/>
                    </a:lnB>
                  </a:tcPr>
                </a:tc>
                <a:tc gridSpan="2" vMerge="1">
                  <a:txBody>
                    <a:bodyPr/>
                    <a:lstStyle/>
                    <a:p>
                      <a:endParaRPr/>
                    </a:p>
                  </a:txBody>
                  <a:tcPr marL="0" marR="0" marT="71755" marB="0">
                    <a:lnL w="12700">
                      <a:solidFill>
                        <a:srgbClr val="BF0000"/>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hMerge="1" vMerge="1">
                  <a:txBody>
                    <a:bodyPr/>
                    <a:lstStyle/>
                    <a:p>
                      <a:endParaRPr/>
                    </a:p>
                  </a:txBody>
                  <a:tcPr marL="0" marR="0" marT="0" marB="0"/>
                </a:tc>
                <a:tc vMerge="1">
                  <a:txBody>
                    <a:bodyPr/>
                    <a:lstStyle/>
                    <a:p>
                      <a:endParaRPr/>
                    </a:p>
                  </a:txBody>
                  <a:tcPr marL="0" marR="0" marT="31115"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vMerge="1">
                  <a:txBody>
                    <a:bodyPr/>
                    <a:lstStyle/>
                    <a:p>
                      <a:endParaRPr/>
                    </a:p>
                  </a:txBody>
                  <a:tcPr marL="0" marR="0" marT="71755"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vMerge="1">
                  <a:txBody>
                    <a:bodyPr/>
                    <a:lstStyle/>
                    <a:p>
                      <a:endParaRPr/>
                    </a:p>
                  </a:txBody>
                  <a:tcPr marL="0" marR="0" marT="137160"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2"/>
                  </a:ext>
                </a:extLst>
              </a:tr>
              <a:tr h="770404">
                <a:tc>
                  <a:txBody>
                    <a:bodyPr/>
                    <a:lstStyle/>
                    <a:p>
                      <a:pPr marL="74295">
                        <a:lnSpc>
                          <a:spcPts val="905"/>
                        </a:lnSpc>
                        <a:spcBef>
                          <a:spcPts val="925"/>
                        </a:spcBef>
                      </a:pPr>
                      <a:r>
                        <a:rPr sz="800" b="1" dirty="0">
                          <a:solidFill>
                            <a:srgbClr val="1F3864"/>
                          </a:solidFill>
                          <a:latin typeface="Arial"/>
                          <a:cs typeface="Arial"/>
                        </a:rPr>
                        <a:t>STRIKE-</a:t>
                      </a:r>
                      <a:r>
                        <a:rPr sz="800" b="1" spc="-25" dirty="0">
                          <a:solidFill>
                            <a:srgbClr val="1F3864"/>
                          </a:solidFill>
                          <a:latin typeface="Arial"/>
                          <a:cs typeface="Arial"/>
                        </a:rPr>
                        <a:t>PE</a:t>
                      </a:r>
                      <a:endParaRPr sz="800">
                        <a:latin typeface="Arial"/>
                        <a:cs typeface="Arial"/>
                      </a:endParaRPr>
                    </a:p>
                    <a:p>
                      <a:pPr marL="74295">
                        <a:lnSpc>
                          <a:spcPts val="545"/>
                        </a:lnSpc>
                      </a:pPr>
                      <a:r>
                        <a:rPr sz="500" b="1" dirty="0">
                          <a:solidFill>
                            <a:srgbClr val="1F3864"/>
                          </a:solidFill>
                          <a:latin typeface="Arial"/>
                          <a:cs typeface="Arial"/>
                        </a:rPr>
                        <a:t>(N</a:t>
                      </a:r>
                      <a:r>
                        <a:rPr sz="500" b="1" spc="10" dirty="0">
                          <a:solidFill>
                            <a:srgbClr val="1F3864"/>
                          </a:solidFill>
                          <a:latin typeface="Arial"/>
                          <a:cs typeface="Arial"/>
                        </a:rPr>
                        <a:t> </a:t>
                      </a:r>
                      <a:r>
                        <a:rPr sz="500" b="1" dirty="0">
                          <a:solidFill>
                            <a:srgbClr val="1F3864"/>
                          </a:solidFill>
                          <a:latin typeface="Arial"/>
                          <a:cs typeface="Arial"/>
                        </a:rPr>
                        <a:t>=</a:t>
                      </a:r>
                      <a:r>
                        <a:rPr sz="500" b="1" spc="40" dirty="0">
                          <a:solidFill>
                            <a:srgbClr val="1F3864"/>
                          </a:solidFill>
                          <a:latin typeface="Arial"/>
                          <a:cs typeface="Arial"/>
                        </a:rPr>
                        <a:t> </a:t>
                      </a:r>
                      <a:r>
                        <a:rPr sz="500" b="1" spc="-20" dirty="0">
                          <a:solidFill>
                            <a:srgbClr val="1F3864"/>
                          </a:solidFill>
                          <a:latin typeface="Arial"/>
                          <a:cs typeface="Arial"/>
                        </a:rPr>
                        <a:t>150)</a:t>
                      </a:r>
                      <a:endParaRPr sz="500">
                        <a:latin typeface="Arial"/>
                        <a:cs typeface="Arial"/>
                      </a:endParaRPr>
                    </a:p>
                    <a:p>
                      <a:pPr>
                        <a:lnSpc>
                          <a:spcPct val="100000"/>
                        </a:lnSpc>
                      </a:pPr>
                      <a:endParaRPr sz="500">
                        <a:latin typeface="Times New Roman"/>
                        <a:cs typeface="Times New Roman"/>
                      </a:endParaRPr>
                    </a:p>
                    <a:p>
                      <a:pPr>
                        <a:lnSpc>
                          <a:spcPct val="100000"/>
                        </a:lnSpc>
                        <a:spcBef>
                          <a:spcPts val="195"/>
                        </a:spcBef>
                      </a:pPr>
                      <a:endParaRPr sz="500">
                        <a:latin typeface="Times New Roman"/>
                        <a:cs typeface="Times New Roman"/>
                      </a:endParaRPr>
                    </a:p>
                    <a:p>
                      <a:pPr marL="74295" marR="337820">
                        <a:lnSpc>
                          <a:spcPct val="101200"/>
                        </a:lnSpc>
                        <a:spcBef>
                          <a:spcPts val="5"/>
                        </a:spcBef>
                        <a:tabLst>
                          <a:tab pos="516255" algn="l"/>
                        </a:tabLst>
                      </a:pPr>
                      <a:r>
                        <a:rPr sz="800" spc="-10" dirty="0">
                          <a:solidFill>
                            <a:srgbClr val="1F3864"/>
                          </a:solidFill>
                          <a:latin typeface="Arial"/>
                          <a:cs typeface="Arial"/>
                        </a:rPr>
                        <a:t>Indigo</a:t>
                      </a:r>
                      <a:r>
                        <a:rPr sz="800" dirty="0">
                          <a:solidFill>
                            <a:srgbClr val="1F3864"/>
                          </a:solidFill>
                          <a:latin typeface="Arial"/>
                          <a:cs typeface="Arial"/>
                        </a:rPr>
                        <a:t>	</a:t>
                      </a:r>
                      <a:r>
                        <a:rPr sz="800" spc="-10" dirty="0">
                          <a:solidFill>
                            <a:srgbClr val="1F3864"/>
                          </a:solidFill>
                          <a:latin typeface="Arial"/>
                          <a:cs typeface="Arial"/>
                        </a:rPr>
                        <a:t>System Penumbra</a:t>
                      </a:r>
                      <a:r>
                        <a:rPr sz="700" spc="-15" baseline="25252" dirty="0">
                          <a:solidFill>
                            <a:srgbClr val="1F3864"/>
                          </a:solidFill>
                          <a:latin typeface="Arial"/>
                          <a:cs typeface="Arial"/>
                        </a:rPr>
                        <a:t>®</a:t>
                      </a:r>
                      <a:endParaRPr sz="700" baseline="25252">
                        <a:latin typeface="Arial"/>
                        <a:cs typeface="Arial"/>
                      </a:endParaRPr>
                    </a:p>
                  </a:txBody>
                  <a:tcPr marL="0" marR="0" marT="103654" marB="0">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865"/>
                        </a:spcBef>
                      </a:pPr>
                      <a:endParaRPr sz="1300">
                        <a:latin typeface="Times New Roman"/>
                        <a:cs typeface="Times New Roman"/>
                      </a:endParaRPr>
                    </a:p>
                    <a:p>
                      <a:pPr marL="2540" algn="ctr">
                        <a:lnSpc>
                          <a:spcPct val="100000"/>
                        </a:lnSpc>
                      </a:pPr>
                      <a:r>
                        <a:rPr sz="1300" b="1" spc="-10" dirty="0">
                          <a:solidFill>
                            <a:srgbClr val="1F3864"/>
                          </a:solidFill>
                          <a:latin typeface="Arial"/>
                          <a:cs typeface="Arial"/>
                        </a:rPr>
                        <a:t>25.7%</a:t>
                      </a:r>
                      <a:endParaRPr sz="1300">
                        <a:latin typeface="Arial"/>
                        <a:cs typeface="Arial"/>
                      </a:endParaRPr>
                    </a:p>
                  </a:txBody>
                  <a:tcPr marL="0" marR="0" marT="96931" marB="0">
                    <a:lnL w="12700">
                      <a:solidFill>
                        <a:srgbClr val="1C384B"/>
                      </a:solidFill>
                      <a:prstDash val="solid"/>
                    </a:lnL>
                    <a:lnR w="12700">
                      <a:solidFill>
                        <a:srgbClr val="BF0000"/>
                      </a:solidFill>
                      <a:prstDash val="solid"/>
                    </a:lnR>
                    <a:lnT w="12700">
                      <a:solidFill>
                        <a:srgbClr val="1C384B"/>
                      </a:solidFill>
                      <a:prstDash val="solid"/>
                    </a:lnT>
                    <a:lnB w="12700">
                      <a:solidFill>
                        <a:srgbClr val="1C384B"/>
                      </a:solidFill>
                      <a:prstDash val="solid"/>
                    </a:lnB>
                  </a:tcPr>
                </a:tc>
                <a:tc>
                  <a:txBody>
                    <a:bodyPr/>
                    <a:lstStyle/>
                    <a:p>
                      <a:pPr>
                        <a:lnSpc>
                          <a:spcPct val="100000"/>
                        </a:lnSpc>
                      </a:pPr>
                      <a:endParaRPr sz="800">
                        <a:latin typeface="Times New Roman"/>
                        <a:cs typeface="Times New Roman"/>
                      </a:endParaRPr>
                    </a:p>
                    <a:p>
                      <a:pPr>
                        <a:lnSpc>
                          <a:spcPct val="100000"/>
                        </a:lnSpc>
                        <a:spcBef>
                          <a:spcPts val="50"/>
                        </a:spcBef>
                      </a:pPr>
                      <a:endParaRPr sz="800">
                        <a:latin typeface="Times New Roman"/>
                        <a:cs typeface="Times New Roman"/>
                      </a:endParaRPr>
                    </a:p>
                    <a:p>
                      <a:pPr algn="ctr">
                        <a:lnSpc>
                          <a:spcPct val="100000"/>
                        </a:lnSpc>
                      </a:pPr>
                      <a:r>
                        <a:rPr sz="800" spc="-25" dirty="0">
                          <a:solidFill>
                            <a:srgbClr val="1F3864"/>
                          </a:solidFill>
                          <a:latin typeface="Arial"/>
                          <a:cs typeface="Arial"/>
                        </a:rPr>
                        <a:t>MAE</a:t>
                      </a:r>
                      <a:endParaRPr sz="800">
                        <a:latin typeface="Arial"/>
                        <a:cs typeface="Arial"/>
                      </a:endParaRPr>
                    </a:p>
                    <a:p>
                      <a:pPr algn="ctr">
                        <a:lnSpc>
                          <a:spcPct val="100000"/>
                        </a:lnSpc>
                        <a:spcBef>
                          <a:spcPts val="25"/>
                        </a:spcBef>
                      </a:pPr>
                      <a:r>
                        <a:rPr sz="1300" b="1" spc="-20" dirty="0">
                          <a:solidFill>
                            <a:srgbClr val="1F3864"/>
                          </a:solidFill>
                          <a:latin typeface="Arial"/>
                          <a:cs typeface="Arial"/>
                        </a:rPr>
                        <a:t>2.7</a:t>
                      </a:r>
                      <a:r>
                        <a:rPr sz="1000" spc="-20" dirty="0">
                          <a:solidFill>
                            <a:srgbClr val="1F3864"/>
                          </a:solidFill>
                          <a:latin typeface="Arial"/>
                          <a:cs typeface="Arial"/>
                        </a:rPr>
                        <a:t>%</a:t>
                      </a:r>
                      <a:endParaRPr sz="1000">
                        <a:latin typeface="Arial"/>
                        <a:cs typeface="Arial"/>
                      </a:endParaRPr>
                    </a:p>
                  </a:txBody>
                  <a:tcPr marL="0" marR="0" marT="0" marB="0">
                    <a:lnL w="12700">
                      <a:solidFill>
                        <a:srgbClr val="BF0000"/>
                      </a:solidFill>
                      <a:prstDash val="solid"/>
                    </a:lnL>
                    <a:lnR w="12700">
                      <a:solidFill>
                        <a:srgbClr val="1C384B"/>
                      </a:solidFill>
                      <a:prstDash val="solid"/>
                    </a:lnR>
                    <a:lnT w="12700">
                      <a:solidFill>
                        <a:srgbClr val="1C384B"/>
                      </a:solidFill>
                      <a:prstDash val="solid"/>
                    </a:lnT>
                    <a:lnB w="12700">
                      <a:solidFill>
                        <a:srgbClr val="BF0000"/>
                      </a:solidFill>
                      <a:prstDash val="solid"/>
                    </a:lnB>
                  </a:tcPr>
                </a:tc>
                <a:tc>
                  <a:txBody>
                    <a:bodyPr/>
                    <a:lstStyle/>
                    <a:p>
                      <a:pPr>
                        <a:lnSpc>
                          <a:spcPct val="100000"/>
                        </a:lnSpc>
                        <a:spcBef>
                          <a:spcPts val="865"/>
                        </a:spcBef>
                      </a:pPr>
                      <a:endParaRPr sz="1300">
                        <a:latin typeface="Times New Roman"/>
                        <a:cs typeface="Times New Roman"/>
                      </a:endParaRPr>
                    </a:p>
                    <a:p>
                      <a:pPr marL="5080" algn="ctr">
                        <a:lnSpc>
                          <a:spcPct val="100000"/>
                        </a:lnSpc>
                      </a:pPr>
                      <a:r>
                        <a:rPr sz="1300" b="1" spc="-20" dirty="0">
                          <a:solidFill>
                            <a:srgbClr val="1F3864"/>
                          </a:solidFill>
                          <a:latin typeface="Arial"/>
                          <a:cs typeface="Arial"/>
                        </a:rPr>
                        <a:t>2.7%</a:t>
                      </a:r>
                      <a:endParaRPr sz="1300">
                        <a:latin typeface="Arial"/>
                        <a:cs typeface="Arial"/>
                      </a:endParaRPr>
                    </a:p>
                  </a:txBody>
                  <a:tcPr marL="0" marR="0" marT="96931" marB="0">
                    <a:lnL w="12700">
                      <a:solidFill>
                        <a:srgbClr val="1C384B"/>
                      </a:solidFill>
                      <a:prstDash val="solid"/>
                    </a:lnL>
                    <a:lnR w="12700">
                      <a:solidFill>
                        <a:srgbClr val="BF0000"/>
                      </a:solidFill>
                      <a:prstDash val="solid"/>
                    </a:lnR>
                    <a:lnT w="12700">
                      <a:solidFill>
                        <a:srgbClr val="1C384B"/>
                      </a:solidFill>
                      <a:prstDash val="solid"/>
                    </a:lnT>
                    <a:lnB w="12700">
                      <a:solidFill>
                        <a:srgbClr val="BF0000"/>
                      </a:solidFill>
                      <a:prstDash val="solid"/>
                    </a:lnB>
                  </a:tcPr>
                </a:tc>
                <a:tc gridSpan="2">
                  <a:txBody>
                    <a:bodyPr/>
                    <a:lstStyle/>
                    <a:p>
                      <a:pPr>
                        <a:lnSpc>
                          <a:spcPct val="100000"/>
                        </a:lnSpc>
                        <a:spcBef>
                          <a:spcPts val="865"/>
                        </a:spcBef>
                      </a:pPr>
                      <a:endParaRPr sz="1300">
                        <a:latin typeface="Times New Roman"/>
                        <a:cs typeface="Times New Roman"/>
                      </a:endParaRPr>
                    </a:p>
                    <a:p>
                      <a:pPr marL="3810" algn="ctr">
                        <a:lnSpc>
                          <a:spcPct val="100000"/>
                        </a:lnSpc>
                      </a:pPr>
                      <a:r>
                        <a:rPr sz="1300" b="1" spc="-25" dirty="0">
                          <a:solidFill>
                            <a:srgbClr val="1F3864"/>
                          </a:solidFill>
                          <a:latin typeface="Arial"/>
                          <a:cs typeface="Arial"/>
                        </a:rPr>
                        <a:t>N/A</a:t>
                      </a:r>
                      <a:endParaRPr sz="1300">
                        <a:latin typeface="Arial"/>
                        <a:cs typeface="Arial"/>
                      </a:endParaRPr>
                    </a:p>
                  </a:txBody>
                  <a:tcPr marL="0" marR="0" marT="96931" marB="0">
                    <a:lnL w="12700">
                      <a:solidFill>
                        <a:srgbClr val="BF0000"/>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hMerge="1">
                  <a:txBody>
                    <a:bodyPr/>
                    <a:lstStyle/>
                    <a:p>
                      <a:endParaRPr/>
                    </a:p>
                  </a:txBody>
                  <a:tcPr marL="0" marR="0" marT="0" marB="0"/>
                </a:tc>
                <a:tc>
                  <a:txBody>
                    <a:bodyPr/>
                    <a:lstStyle/>
                    <a:p>
                      <a:pPr algn="ctr">
                        <a:lnSpc>
                          <a:spcPct val="100000"/>
                        </a:lnSpc>
                        <a:spcBef>
                          <a:spcPts val="275"/>
                        </a:spcBef>
                      </a:pPr>
                      <a:r>
                        <a:rPr sz="1300" b="1" spc="-10" dirty="0">
                          <a:solidFill>
                            <a:srgbClr val="1F3864"/>
                          </a:solidFill>
                          <a:latin typeface="Arial"/>
                          <a:cs typeface="Arial"/>
                        </a:rPr>
                        <a:t>24.5min</a:t>
                      </a:r>
                      <a:endParaRPr sz="1300">
                        <a:latin typeface="Arial"/>
                        <a:cs typeface="Arial"/>
                      </a:endParaRPr>
                    </a:p>
                    <a:p>
                      <a:pPr algn="ctr">
                        <a:lnSpc>
                          <a:spcPct val="100000"/>
                        </a:lnSpc>
                        <a:spcBef>
                          <a:spcPts val="50"/>
                        </a:spcBef>
                      </a:pPr>
                      <a:r>
                        <a:rPr sz="800" dirty="0">
                          <a:solidFill>
                            <a:srgbClr val="1F3864"/>
                          </a:solidFill>
                          <a:latin typeface="Arial"/>
                          <a:cs typeface="Arial"/>
                        </a:rPr>
                        <a:t>N=42</a:t>
                      </a:r>
                      <a:r>
                        <a:rPr sz="800" spc="20" dirty="0">
                          <a:solidFill>
                            <a:srgbClr val="1F3864"/>
                          </a:solidFill>
                          <a:latin typeface="Arial"/>
                          <a:cs typeface="Arial"/>
                        </a:rPr>
                        <a:t> </a:t>
                      </a:r>
                      <a:r>
                        <a:rPr sz="800" dirty="0">
                          <a:solidFill>
                            <a:srgbClr val="1F3864"/>
                          </a:solidFill>
                          <a:latin typeface="Arial"/>
                          <a:cs typeface="Arial"/>
                        </a:rPr>
                        <a:t>Flash</a:t>
                      </a:r>
                      <a:r>
                        <a:rPr sz="800" spc="10" dirty="0">
                          <a:solidFill>
                            <a:srgbClr val="1F3864"/>
                          </a:solidFill>
                          <a:latin typeface="Arial"/>
                          <a:cs typeface="Arial"/>
                        </a:rPr>
                        <a:t> </a:t>
                      </a:r>
                      <a:r>
                        <a:rPr sz="800" spc="-10" dirty="0">
                          <a:solidFill>
                            <a:srgbClr val="1F3864"/>
                          </a:solidFill>
                          <a:latin typeface="Arial"/>
                          <a:cs typeface="Arial"/>
                        </a:rPr>
                        <a:t>subgroup</a:t>
                      </a:r>
                      <a:endParaRPr sz="800">
                        <a:latin typeface="Arial"/>
                        <a:cs typeface="Arial"/>
                      </a:endParaRPr>
                    </a:p>
                    <a:p>
                      <a:pPr>
                        <a:lnSpc>
                          <a:spcPct val="100000"/>
                        </a:lnSpc>
                        <a:spcBef>
                          <a:spcPts val="55"/>
                        </a:spcBef>
                      </a:pPr>
                      <a:endParaRPr sz="800">
                        <a:latin typeface="Times New Roman"/>
                        <a:cs typeface="Times New Roman"/>
                      </a:endParaRPr>
                    </a:p>
                    <a:p>
                      <a:pPr marL="320040">
                        <a:lnSpc>
                          <a:spcPct val="100000"/>
                        </a:lnSpc>
                      </a:pPr>
                      <a:r>
                        <a:rPr sz="1000" b="1" dirty="0">
                          <a:solidFill>
                            <a:srgbClr val="1F3864"/>
                          </a:solidFill>
                          <a:latin typeface="Arial"/>
                          <a:cs typeface="Arial"/>
                        </a:rPr>
                        <a:t>33.5</a:t>
                      </a:r>
                      <a:r>
                        <a:rPr sz="1000" b="1" spc="-25" dirty="0">
                          <a:solidFill>
                            <a:srgbClr val="1F3864"/>
                          </a:solidFill>
                          <a:latin typeface="Arial"/>
                          <a:cs typeface="Arial"/>
                        </a:rPr>
                        <a:t> min</a:t>
                      </a:r>
                      <a:endParaRPr sz="1000">
                        <a:latin typeface="Arial"/>
                        <a:cs typeface="Arial"/>
                      </a:endParaRPr>
                    </a:p>
                    <a:p>
                      <a:pPr algn="ctr">
                        <a:lnSpc>
                          <a:spcPct val="100000"/>
                        </a:lnSpc>
                        <a:spcBef>
                          <a:spcPts val="25"/>
                        </a:spcBef>
                      </a:pPr>
                      <a:r>
                        <a:rPr sz="800" dirty="0">
                          <a:solidFill>
                            <a:srgbClr val="1F3864"/>
                          </a:solidFill>
                          <a:latin typeface="Arial"/>
                          <a:cs typeface="Arial"/>
                        </a:rPr>
                        <a:t>N=150</a:t>
                      </a:r>
                      <a:r>
                        <a:rPr sz="800" spc="15" dirty="0">
                          <a:solidFill>
                            <a:srgbClr val="1F3864"/>
                          </a:solidFill>
                          <a:latin typeface="Arial"/>
                          <a:cs typeface="Arial"/>
                        </a:rPr>
                        <a:t> </a:t>
                      </a:r>
                      <a:r>
                        <a:rPr sz="800" spc="-10" dirty="0">
                          <a:solidFill>
                            <a:srgbClr val="1F3864"/>
                          </a:solidFill>
                          <a:latin typeface="Arial"/>
                          <a:cs typeface="Arial"/>
                        </a:rPr>
                        <a:t>subgroup</a:t>
                      </a:r>
                      <a:endParaRPr sz="800">
                        <a:latin typeface="Arial"/>
                        <a:cs typeface="Arial"/>
                      </a:endParaRPr>
                    </a:p>
                  </a:txBody>
                  <a:tcPr marL="0" marR="0" marT="30816"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865"/>
                        </a:spcBef>
                      </a:pPr>
                      <a:endParaRPr sz="1300">
                        <a:latin typeface="Times New Roman"/>
                        <a:cs typeface="Times New Roman"/>
                      </a:endParaRPr>
                    </a:p>
                    <a:p>
                      <a:pPr marL="3810" algn="ctr">
                        <a:lnSpc>
                          <a:spcPct val="100000"/>
                        </a:lnSpc>
                      </a:pPr>
                      <a:r>
                        <a:rPr sz="1300" b="1" spc="-25" dirty="0">
                          <a:solidFill>
                            <a:srgbClr val="1F3864"/>
                          </a:solidFill>
                          <a:latin typeface="Arial"/>
                          <a:cs typeface="Arial"/>
                        </a:rPr>
                        <a:t>N/A</a:t>
                      </a:r>
                      <a:endParaRPr sz="1300">
                        <a:latin typeface="Arial"/>
                        <a:cs typeface="Arial"/>
                      </a:endParaRPr>
                    </a:p>
                  </a:txBody>
                  <a:tcPr marL="0" marR="0" marT="96931"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865"/>
                        </a:spcBef>
                      </a:pPr>
                      <a:endParaRPr sz="1300">
                        <a:latin typeface="Times New Roman"/>
                        <a:cs typeface="Times New Roman"/>
                      </a:endParaRPr>
                    </a:p>
                    <a:p>
                      <a:pPr marL="5080" algn="ctr">
                        <a:lnSpc>
                          <a:spcPct val="100000"/>
                        </a:lnSpc>
                      </a:pPr>
                      <a:r>
                        <a:rPr sz="1300" b="1" spc="-25" dirty="0">
                          <a:solidFill>
                            <a:srgbClr val="1F3864"/>
                          </a:solidFill>
                          <a:latin typeface="Arial"/>
                          <a:cs typeface="Arial"/>
                        </a:rPr>
                        <a:t>N/A</a:t>
                      </a:r>
                      <a:endParaRPr sz="1300">
                        <a:latin typeface="Arial"/>
                        <a:cs typeface="Arial"/>
                      </a:endParaRPr>
                    </a:p>
                  </a:txBody>
                  <a:tcPr marL="0" marR="0" marT="96931"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3"/>
                  </a:ext>
                </a:extLst>
              </a:tr>
              <a:tr h="587188">
                <a:tc>
                  <a:txBody>
                    <a:bodyPr/>
                    <a:lstStyle/>
                    <a:p>
                      <a:pPr marL="74295">
                        <a:lnSpc>
                          <a:spcPct val="100000"/>
                        </a:lnSpc>
                        <a:spcBef>
                          <a:spcPts val="275"/>
                        </a:spcBef>
                      </a:pPr>
                      <a:r>
                        <a:rPr sz="800" b="1" dirty="0">
                          <a:solidFill>
                            <a:srgbClr val="1F3864"/>
                          </a:solidFill>
                          <a:latin typeface="Arial"/>
                          <a:cs typeface="Arial"/>
                        </a:rPr>
                        <a:t>SEATTLE</a:t>
                      </a:r>
                      <a:r>
                        <a:rPr sz="800" b="1" spc="10" dirty="0">
                          <a:solidFill>
                            <a:srgbClr val="1F3864"/>
                          </a:solidFill>
                          <a:latin typeface="Arial"/>
                          <a:cs typeface="Arial"/>
                        </a:rPr>
                        <a:t> </a:t>
                      </a:r>
                      <a:r>
                        <a:rPr sz="800" b="1" spc="-25" dirty="0">
                          <a:solidFill>
                            <a:srgbClr val="1F3864"/>
                          </a:solidFill>
                          <a:latin typeface="Arial"/>
                          <a:cs typeface="Arial"/>
                        </a:rPr>
                        <a:t>ll</a:t>
                      </a:r>
                      <a:r>
                        <a:rPr sz="700" spc="-37" baseline="25252" dirty="0">
                          <a:solidFill>
                            <a:srgbClr val="1F3864"/>
                          </a:solidFill>
                          <a:latin typeface="Arial"/>
                          <a:cs typeface="Arial"/>
                        </a:rPr>
                        <a:t>3</a:t>
                      </a:r>
                      <a:endParaRPr sz="700" baseline="25252">
                        <a:latin typeface="Arial"/>
                        <a:cs typeface="Arial"/>
                      </a:endParaRPr>
                    </a:p>
                    <a:p>
                      <a:pPr marL="74295">
                        <a:lnSpc>
                          <a:spcPct val="100000"/>
                        </a:lnSpc>
                        <a:spcBef>
                          <a:spcPts val="25"/>
                        </a:spcBef>
                      </a:pPr>
                      <a:r>
                        <a:rPr sz="800" spc="-10" dirty="0">
                          <a:solidFill>
                            <a:srgbClr val="1F3864"/>
                          </a:solidFill>
                          <a:latin typeface="Arial"/>
                          <a:cs typeface="Arial"/>
                        </a:rPr>
                        <a:t>(N=150)</a:t>
                      </a:r>
                      <a:endParaRPr sz="800">
                        <a:latin typeface="Arial"/>
                        <a:cs typeface="Arial"/>
                      </a:endParaRPr>
                    </a:p>
                    <a:p>
                      <a:pPr marL="74295" marR="80645">
                        <a:lnSpc>
                          <a:spcPct val="101200"/>
                        </a:lnSpc>
                        <a:spcBef>
                          <a:spcPts val="505"/>
                        </a:spcBef>
                      </a:pPr>
                      <a:r>
                        <a:rPr sz="800" spc="-10" dirty="0">
                          <a:solidFill>
                            <a:srgbClr val="1F3864"/>
                          </a:solidFill>
                          <a:latin typeface="Arial"/>
                          <a:cs typeface="Arial"/>
                        </a:rPr>
                        <a:t>EkoSonic </a:t>
                      </a:r>
                      <a:r>
                        <a:rPr sz="800" dirty="0">
                          <a:solidFill>
                            <a:srgbClr val="1F3864"/>
                          </a:solidFill>
                          <a:latin typeface="Arial"/>
                          <a:cs typeface="Arial"/>
                        </a:rPr>
                        <a:t>Endovascular</a:t>
                      </a:r>
                      <a:r>
                        <a:rPr sz="800" spc="60" dirty="0">
                          <a:solidFill>
                            <a:srgbClr val="1F3864"/>
                          </a:solidFill>
                          <a:latin typeface="Arial"/>
                          <a:cs typeface="Arial"/>
                        </a:rPr>
                        <a:t> </a:t>
                      </a:r>
                      <a:r>
                        <a:rPr sz="800" spc="-10" dirty="0">
                          <a:solidFill>
                            <a:srgbClr val="1F3864"/>
                          </a:solidFill>
                          <a:latin typeface="Arial"/>
                          <a:cs typeface="Arial"/>
                        </a:rPr>
                        <a:t>System</a:t>
                      </a:r>
                      <a:endParaRPr sz="800">
                        <a:latin typeface="Arial"/>
                        <a:cs typeface="Arial"/>
                      </a:endParaRPr>
                    </a:p>
                  </a:txBody>
                  <a:tcPr marL="0" marR="0" marT="30816" marB="0">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50"/>
                        </a:spcBef>
                      </a:pPr>
                      <a:endParaRPr sz="1300">
                        <a:latin typeface="Times New Roman"/>
                        <a:cs typeface="Times New Roman"/>
                      </a:endParaRPr>
                    </a:p>
                    <a:p>
                      <a:pPr algn="ctr">
                        <a:lnSpc>
                          <a:spcPct val="100000"/>
                        </a:lnSpc>
                      </a:pPr>
                      <a:r>
                        <a:rPr sz="1300" b="1" spc="-20" dirty="0">
                          <a:solidFill>
                            <a:srgbClr val="1F3864"/>
                          </a:solidFill>
                          <a:latin typeface="Arial"/>
                          <a:cs typeface="Arial"/>
                        </a:rPr>
                        <a:t>24</a:t>
                      </a:r>
                      <a:r>
                        <a:rPr sz="1000" spc="-20" dirty="0">
                          <a:solidFill>
                            <a:srgbClr val="1F3864"/>
                          </a:solidFill>
                          <a:latin typeface="Arial"/>
                          <a:cs typeface="Arial"/>
                        </a:rPr>
                        <a:t>%</a:t>
                      </a:r>
                      <a:r>
                        <a:rPr sz="700" spc="-30" baseline="70707" dirty="0">
                          <a:solidFill>
                            <a:srgbClr val="1F3864"/>
                          </a:solidFill>
                          <a:latin typeface="Arial"/>
                          <a:cs typeface="Arial"/>
                        </a:rPr>
                        <a:t>d</a:t>
                      </a:r>
                      <a:endParaRPr sz="700" baseline="70707">
                        <a:latin typeface="Arial"/>
                        <a:cs typeface="Arial"/>
                      </a:endParaRPr>
                    </a:p>
                  </a:txBody>
                  <a:tcPr marL="0" marR="0" marT="5603"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marL="245110" marR="238125" algn="ctr">
                        <a:lnSpc>
                          <a:spcPct val="102400"/>
                        </a:lnSpc>
                        <a:spcBef>
                          <a:spcPts val="650"/>
                        </a:spcBef>
                      </a:pPr>
                      <a:r>
                        <a:rPr sz="800" dirty="0">
                          <a:solidFill>
                            <a:srgbClr val="1F3864"/>
                          </a:solidFill>
                          <a:latin typeface="Arial"/>
                          <a:cs typeface="Arial"/>
                        </a:rPr>
                        <a:t>Major</a:t>
                      </a:r>
                      <a:r>
                        <a:rPr sz="800" spc="20" dirty="0">
                          <a:solidFill>
                            <a:srgbClr val="1F3864"/>
                          </a:solidFill>
                          <a:latin typeface="Arial"/>
                          <a:cs typeface="Arial"/>
                        </a:rPr>
                        <a:t> </a:t>
                      </a:r>
                      <a:r>
                        <a:rPr sz="800" spc="-10" dirty="0">
                          <a:solidFill>
                            <a:srgbClr val="1F3864"/>
                          </a:solidFill>
                          <a:latin typeface="Arial"/>
                          <a:cs typeface="Arial"/>
                        </a:rPr>
                        <a:t>Bleeding </a:t>
                      </a:r>
                      <a:r>
                        <a:rPr sz="800" dirty="0">
                          <a:solidFill>
                            <a:srgbClr val="1F3864"/>
                          </a:solidFill>
                          <a:latin typeface="Arial"/>
                          <a:cs typeface="Arial"/>
                        </a:rPr>
                        <a:t>within</a:t>
                      </a:r>
                      <a:r>
                        <a:rPr sz="800" spc="15" dirty="0">
                          <a:solidFill>
                            <a:srgbClr val="1F3864"/>
                          </a:solidFill>
                          <a:latin typeface="Arial"/>
                          <a:cs typeface="Arial"/>
                        </a:rPr>
                        <a:t> </a:t>
                      </a:r>
                      <a:r>
                        <a:rPr sz="800" dirty="0">
                          <a:solidFill>
                            <a:srgbClr val="1F3864"/>
                          </a:solidFill>
                          <a:latin typeface="Arial"/>
                          <a:cs typeface="Arial"/>
                        </a:rPr>
                        <a:t>72</a:t>
                      </a:r>
                      <a:r>
                        <a:rPr sz="800" spc="15" dirty="0">
                          <a:solidFill>
                            <a:srgbClr val="1F3864"/>
                          </a:solidFill>
                          <a:latin typeface="Arial"/>
                          <a:cs typeface="Arial"/>
                        </a:rPr>
                        <a:t> </a:t>
                      </a:r>
                      <a:r>
                        <a:rPr sz="800" spc="-20" dirty="0">
                          <a:solidFill>
                            <a:srgbClr val="1F3864"/>
                          </a:solidFill>
                          <a:latin typeface="Arial"/>
                          <a:cs typeface="Arial"/>
                        </a:rPr>
                        <a:t>hrs:</a:t>
                      </a:r>
                      <a:endParaRPr sz="800">
                        <a:latin typeface="Arial"/>
                        <a:cs typeface="Arial"/>
                      </a:endParaRPr>
                    </a:p>
                    <a:p>
                      <a:pPr algn="ctr">
                        <a:lnSpc>
                          <a:spcPct val="100000"/>
                        </a:lnSpc>
                        <a:spcBef>
                          <a:spcPts val="20"/>
                        </a:spcBef>
                      </a:pPr>
                      <a:r>
                        <a:rPr sz="1300" b="1" spc="-25" dirty="0">
                          <a:solidFill>
                            <a:srgbClr val="1F3864"/>
                          </a:solidFill>
                          <a:latin typeface="Arial"/>
                          <a:cs typeface="Arial"/>
                        </a:rPr>
                        <a:t>10</a:t>
                      </a:r>
                      <a:r>
                        <a:rPr sz="1000" spc="-25" dirty="0">
                          <a:solidFill>
                            <a:srgbClr val="1F3864"/>
                          </a:solidFill>
                          <a:latin typeface="Arial"/>
                          <a:cs typeface="Arial"/>
                        </a:rPr>
                        <a:t>%</a:t>
                      </a:r>
                      <a:endParaRPr sz="1000">
                        <a:latin typeface="Arial"/>
                        <a:cs typeface="Arial"/>
                      </a:endParaRPr>
                    </a:p>
                  </a:txBody>
                  <a:tcPr marL="0" marR="0" marT="72838" marB="0">
                    <a:lnL w="12700">
                      <a:solidFill>
                        <a:srgbClr val="1C384B"/>
                      </a:solidFill>
                      <a:prstDash val="solid"/>
                    </a:lnL>
                    <a:lnR w="12700">
                      <a:solidFill>
                        <a:srgbClr val="BF0000"/>
                      </a:solidFill>
                      <a:prstDash val="solid"/>
                    </a:lnR>
                    <a:lnT w="12700">
                      <a:solidFill>
                        <a:srgbClr val="BF0000"/>
                      </a:solidFill>
                      <a:prstDash val="solid"/>
                    </a:lnT>
                    <a:lnB w="12700">
                      <a:solidFill>
                        <a:srgbClr val="1C384B"/>
                      </a:solidFill>
                      <a:prstDash val="solid"/>
                    </a:lnB>
                  </a:tcPr>
                </a:tc>
                <a:tc>
                  <a:txBody>
                    <a:bodyPr/>
                    <a:lstStyle/>
                    <a:p>
                      <a:pPr>
                        <a:lnSpc>
                          <a:spcPct val="100000"/>
                        </a:lnSpc>
                        <a:spcBef>
                          <a:spcPts val="220"/>
                        </a:spcBef>
                      </a:pPr>
                      <a:endParaRPr sz="800">
                        <a:latin typeface="Times New Roman"/>
                        <a:cs typeface="Times New Roman"/>
                      </a:endParaRPr>
                    </a:p>
                    <a:p>
                      <a:pPr algn="ctr">
                        <a:lnSpc>
                          <a:spcPct val="100000"/>
                        </a:lnSpc>
                        <a:spcBef>
                          <a:spcPts val="5"/>
                        </a:spcBef>
                      </a:pPr>
                      <a:r>
                        <a:rPr sz="800" dirty="0">
                          <a:solidFill>
                            <a:srgbClr val="1F3864"/>
                          </a:solidFill>
                          <a:latin typeface="Arial"/>
                          <a:cs typeface="Arial"/>
                        </a:rPr>
                        <a:t>Within 72</a:t>
                      </a:r>
                      <a:r>
                        <a:rPr sz="800" spc="30" dirty="0">
                          <a:solidFill>
                            <a:srgbClr val="1F3864"/>
                          </a:solidFill>
                          <a:latin typeface="Arial"/>
                          <a:cs typeface="Arial"/>
                        </a:rPr>
                        <a:t> </a:t>
                      </a:r>
                      <a:r>
                        <a:rPr sz="800" spc="-20" dirty="0">
                          <a:solidFill>
                            <a:srgbClr val="1F3864"/>
                          </a:solidFill>
                          <a:latin typeface="Arial"/>
                          <a:cs typeface="Arial"/>
                        </a:rPr>
                        <a:t>hrs:</a:t>
                      </a:r>
                      <a:endParaRPr sz="800">
                        <a:latin typeface="Arial"/>
                        <a:cs typeface="Arial"/>
                      </a:endParaRPr>
                    </a:p>
                    <a:p>
                      <a:pPr algn="ctr">
                        <a:lnSpc>
                          <a:spcPct val="100000"/>
                        </a:lnSpc>
                        <a:spcBef>
                          <a:spcPts val="20"/>
                        </a:spcBef>
                      </a:pPr>
                      <a:r>
                        <a:rPr sz="1300" b="1" spc="-25" dirty="0">
                          <a:solidFill>
                            <a:srgbClr val="1F3864"/>
                          </a:solidFill>
                          <a:latin typeface="Arial"/>
                          <a:cs typeface="Arial"/>
                        </a:rPr>
                        <a:t>10</a:t>
                      </a:r>
                      <a:r>
                        <a:rPr sz="1000" spc="-25" dirty="0">
                          <a:solidFill>
                            <a:srgbClr val="1F3864"/>
                          </a:solidFill>
                          <a:latin typeface="Arial"/>
                          <a:cs typeface="Arial"/>
                        </a:rPr>
                        <a:t>%</a:t>
                      </a:r>
                      <a:endParaRPr sz="1000">
                        <a:latin typeface="Arial"/>
                        <a:cs typeface="Arial"/>
                      </a:endParaRPr>
                    </a:p>
                  </a:txBody>
                  <a:tcPr marL="0" marR="0" marT="24653" marB="0">
                    <a:lnL w="12700">
                      <a:solidFill>
                        <a:srgbClr val="BF0000"/>
                      </a:solidFill>
                      <a:prstDash val="solid"/>
                    </a:lnL>
                    <a:lnR w="12700">
                      <a:solidFill>
                        <a:srgbClr val="1C384B"/>
                      </a:solidFill>
                      <a:prstDash val="solid"/>
                    </a:lnR>
                    <a:lnT w="12700">
                      <a:solidFill>
                        <a:srgbClr val="BF0000"/>
                      </a:solidFill>
                      <a:prstDash val="solid"/>
                    </a:lnT>
                    <a:lnB w="12700">
                      <a:solidFill>
                        <a:srgbClr val="BF0000"/>
                      </a:solidFill>
                      <a:prstDash val="solid"/>
                    </a:lnB>
                  </a:tcPr>
                </a:tc>
                <a:tc>
                  <a:txBody>
                    <a:bodyPr/>
                    <a:lstStyle/>
                    <a:p>
                      <a:pPr>
                        <a:lnSpc>
                          <a:spcPct val="100000"/>
                        </a:lnSpc>
                      </a:pPr>
                      <a:endParaRPr sz="500">
                        <a:latin typeface="Times New Roman"/>
                        <a:cs typeface="Times New Roman"/>
                      </a:endParaRPr>
                    </a:p>
                  </a:txBody>
                  <a:tcPr marL="0" marR="0" marT="0" marB="0">
                    <a:lnL w="12700">
                      <a:solidFill>
                        <a:srgbClr val="1C384B"/>
                      </a:solidFill>
                      <a:prstDash val="solid"/>
                    </a:lnL>
                    <a:lnR w="38100">
                      <a:solidFill>
                        <a:srgbClr val="BF0000"/>
                      </a:solidFill>
                      <a:prstDash val="solid"/>
                    </a:lnR>
                    <a:lnT w="12700" cap="flat" cmpd="sng" algn="ctr">
                      <a:solidFill>
                        <a:srgbClr val="1C384B"/>
                      </a:solidFill>
                      <a:prstDash val="solid"/>
                      <a:round/>
                      <a:headEnd type="none" w="med" len="med"/>
                      <a:tailEnd type="none" w="med" len="med"/>
                    </a:lnT>
                    <a:lnB w="12700">
                      <a:solidFill>
                        <a:srgbClr val="BF0000"/>
                      </a:solidFill>
                      <a:prstDash val="solid"/>
                    </a:lnB>
                  </a:tcPr>
                </a:tc>
                <a:tc>
                  <a:txBody>
                    <a:bodyPr/>
                    <a:lstStyle/>
                    <a:p>
                      <a:pPr>
                        <a:lnSpc>
                          <a:spcPct val="100000"/>
                        </a:lnSpc>
                        <a:spcBef>
                          <a:spcPts val="50"/>
                        </a:spcBef>
                      </a:pPr>
                      <a:endParaRPr sz="1300">
                        <a:latin typeface="Times New Roman"/>
                        <a:cs typeface="Times New Roman"/>
                      </a:endParaRPr>
                    </a:p>
                    <a:p>
                      <a:pPr marL="362585">
                        <a:lnSpc>
                          <a:spcPct val="100000"/>
                        </a:lnSpc>
                      </a:pPr>
                      <a:r>
                        <a:rPr sz="1300" b="1" spc="-20" dirty="0">
                          <a:solidFill>
                            <a:srgbClr val="1F3864"/>
                          </a:solidFill>
                          <a:latin typeface="Arial"/>
                          <a:cs typeface="Arial"/>
                        </a:rPr>
                        <a:t>2.7</a:t>
                      </a:r>
                      <a:r>
                        <a:rPr sz="1000" spc="-20" dirty="0">
                          <a:solidFill>
                            <a:srgbClr val="1F3864"/>
                          </a:solidFill>
                          <a:latin typeface="Arial"/>
                          <a:cs typeface="Arial"/>
                        </a:rPr>
                        <a:t>%</a:t>
                      </a:r>
                      <a:endParaRPr sz="1000">
                        <a:latin typeface="Arial"/>
                        <a:cs typeface="Arial"/>
                      </a:endParaRPr>
                    </a:p>
                  </a:txBody>
                  <a:tcPr marL="0" marR="0" marT="5603" marB="0">
                    <a:lnL w="38100">
                      <a:solidFill>
                        <a:srgbClr val="BF0000"/>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50"/>
                        </a:spcBef>
                      </a:pPr>
                      <a:endParaRPr sz="1300">
                        <a:latin typeface="Times New Roman"/>
                        <a:cs typeface="Times New Roman"/>
                      </a:endParaRPr>
                    </a:p>
                    <a:p>
                      <a:pPr algn="ctr">
                        <a:lnSpc>
                          <a:spcPct val="100000"/>
                        </a:lnSpc>
                      </a:pPr>
                      <a:r>
                        <a:rPr sz="1300" b="1" dirty="0">
                          <a:solidFill>
                            <a:srgbClr val="1F3864"/>
                          </a:solidFill>
                          <a:latin typeface="Arial"/>
                          <a:cs typeface="Arial"/>
                        </a:rPr>
                        <a:t>12–24</a:t>
                      </a:r>
                      <a:r>
                        <a:rPr sz="1300" b="1" spc="30" dirty="0">
                          <a:solidFill>
                            <a:srgbClr val="1F3864"/>
                          </a:solidFill>
                          <a:latin typeface="Arial"/>
                          <a:cs typeface="Arial"/>
                        </a:rPr>
                        <a:t> </a:t>
                      </a:r>
                      <a:r>
                        <a:rPr sz="1000" spc="-25" dirty="0">
                          <a:solidFill>
                            <a:srgbClr val="1F3864"/>
                          </a:solidFill>
                          <a:latin typeface="Arial"/>
                          <a:cs typeface="Arial"/>
                        </a:rPr>
                        <a:t>hrs</a:t>
                      </a:r>
                      <a:endParaRPr sz="1000">
                        <a:latin typeface="Arial"/>
                        <a:cs typeface="Arial"/>
                      </a:endParaRPr>
                    </a:p>
                  </a:txBody>
                  <a:tcPr marL="0" marR="0" marT="5603"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50"/>
                        </a:spcBef>
                      </a:pPr>
                      <a:endParaRPr sz="1300">
                        <a:latin typeface="Times New Roman"/>
                        <a:cs typeface="Times New Roman"/>
                      </a:endParaRPr>
                    </a:p>
                    <a:p>
                      <a:pPr marL="324485">
                        <a:lnSpc>
                          <a:spcPct val="100000"/>
                        </a:lnSpc>
                      </a:pPr>
                      <a:r>
                        <a:rPr sz="1300" b="1" dirty="0">
                          <a:solidFill>
                            <a:srgbClr val="1F3864"/>
                          </a:solidFill>
                          <a:latin typeface="Arial"/>
                          <a:cs typeface="Arial"/>
                        </a:rPr>
                        <a:t>8.8</a:t>
                      </a:r>
                      <a:r>
                        <a:rPr sz="1300" b="1" spc="15" dirty="0">
                          <a:solidFill>
                            <a:srgbClr val="1F3864"/>
                          </a:solidFill>
                          <a:latin typeface="Arial"/>
                          <a:cs typeface="Arial"/>
                        </a:rPr>
                        <a:t> </a:t>
                      </a:r>
                      <a:r>
                        <a:rPr sz="1300" b="1" dirty="0">
                          <a:solidFill>
                            <a:srgbClr val="1F3864"/>
                          </a:solidFill>
                          <a:latin typeface="Arial"/>
                          <a:cs typeface="Arial"/>
                        </a:rPr>
                        <a:t>±</a:t>
                      </a:r>
                      <a:r>
                        <a:rPr sz="1300" b="1" spc="30" dirty="0">
                          <a:solidFill>
                            <a:srgbClr val="1F3864"/>
                          </a:solidFill>
                          <a:latin typeface="Arial"/>
                          <a:cs typeface="Arial"/>
                        </a:rPr>
                        <a:t> </a:t>
                      </a:r>
                      <a:r>
                        <a:rPr sz="1300" b="1" spc="-50" dirty="0">
                          <a:solidFill>
                            <a:srgbClr val="1F3864"/>
                          </a:solidFill>
                          <a:latin typeface="Arial"/>
                          <a:cs typeface="Arial"/>
                        </a:rPr>
                        <a:t>5</a:t>
                      </a:r>
                      <a:endParaRPr sz="1300">
                        <a:latin typeface="Arial"/>
                        <a:cs typeface="Arial"/>
                      </a:endParaRPr>
                    </a:p>
                  </a:txBody>
                  <a:tcPr marL="0" marR="0" marT="5603"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50"/>
                        </a:spcBef>
                      </a:pPr>
                      <a:endParaRPr sz="1300">
                        <a:latin typeface="Times New Roman"/>
                        <a:cs typeface="Times New Roman"/>
                      </a:endParaRPr>
                    </a:p>
                    <a:p>
                      <a:pPr marL="5080" algn="ctr">
                        <a:lnSpc>
                          <a:spcPct val="100000"/>
                        </a:lnSpc>
                      </a:pPr>
                      <a:r>
                        <a:rPr sz="1300" b="1" spc="-25" dirty="0">
                          <a:solidFill>
                            <a:srgbClr val="1F3864"/>
                          </a:solidFill>
                          <a:latin typeface="Arial"/>
                          <a:cs typeface="Arial"/>
                        </a:rPr>
                        <a:t>N/A</a:t>
                      </a:r>
                      <a:endParaRPr sz="1300">
                        <a:latin typeface="Arial"/>
                        <a:cs typeface="Arial"/>
                      </a:endParaRPr>
                    </a:p>
                  </a:txBody>
                  <a:tcPr marL="0" marR="0" marT="5603"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4"/>
                  </a:ext>
                </a:extLst>
              </a:tr>
              <a:tr h="599515">
                <a:tc>
                  <a:txBody>
                    <a:bodyPr/>
                    <a:lstStyle/>
                    <a:p>
                      <a:pPr>
                        <a:lnSpc>
                          <a:spcPct val="100000"/>
                        </a:lnSpc>
                        <a:spcBef>
                          <a:spcPts val="390"/>
                        </a:spcBef>
                      </a:pPr>
                      <a:endParaRPr sz="800">
                        <a:latin typeface="Times New Roman"/>
                        <a:cs typeface="Times New Roman"/>
                      </a:endParaRPr>
                    </a:p>
                    <a:p>
                      <a:pPr marL="74295">
                        <a:lnSpc>
                          <a:spcPct val="100000"/>
                        </a:lnSpc>
                      </a:pPr>
                      <a:r>
                        <a:rPr sz="800" dirty="0">
                          <a:solidFill>
                            <a:srgbClr val="1F3864"/>
                          </a:solidFill>
                          <a:latin typeface="Arial"/>
                          <a:cs typeface="Arial"/>
                        </a:rPr>
                        <a:t>REAL-</a:t>
                      </a:r>
                      <a:r>
                        <a:rPr sz="800" spc="-25" dirty="0">
                          <a:solidFill>
                            <a:srgbClr val="1F3864"/>
                          </a:solidFill>
                          <a:latin typeface="Arial"/>
                          <a:cs typeface="Arial"/>
                        </a:rPr>
                        <a:t>PE</a:t>
                      </a:r>
                      <a:r>
                        <a:rPr sz="700" spc="-37" baseline="25252" dirty="0">
                          <a:solidFill>
                            <a:srgbClr val="1F3864"/>
                          </a:solidFill>
                          <a:latin typeface="Arial"/>
                          <a:cs typeface="Arial"/>
                        </a:rPr>
                        <a:t>7</a:t>
                      </a:r>
                      <a:endParaRPr sz="700" baseline="25252">
                        <a:latin typeface="Arial"/>
                        <a:cs typeface="Arial"/>
                      </a:endParaRPr>
                    </a:p>
                    <a:p>
                      <a:pPr marL="74295">
                        <a:lnSpc>
                          <a:spcPct val="100000"/>
                        </a:lnSpc>
                        <a:spcBef>
                          <a:spcPts val="515"/>
                        </a:spcBef>
                      </a:pPr>
                      <a:r>
                        <a:rPr sz="800" dirty="0">
                          <a:solidFill>
                            <a:srgbClr val="1F3864"/>
                          </a:solidFill>
                          <a:latin typeface="Arial"/>
                          <a:cs typeface="Arial"/>
                        </a:rPr>
                        <a:t>MT</a:t>
                      </a:r>
                      <a:r>
                        <a:rPr sz="800" spc="15" dirty="0">
                          <a:solidFill>
                            <a:srgbClr val="1F3864"/>
                          </a:solidFill>
                          <a:latin typeface="Arial"/>
                          <a:cs typeface="Arial"/>
                        </a:rPr>
                        <a:t> </a:t>
                      </a:r>
                      <a:r>
                        <a:rPr sz="800" dirty="0">
                          <a:solidFill>
                            <a:srgbClr val="1F3864"/>
                          </a:solidFill>
                          <a:latin typeface="Arial"/>
                          <a:cs typeface="Arial"/>
                        </a:rPr>
                        <a:t>Inari</a:t>
                      </a:r>
                      <a:r>
                        <a:rPr sz="800" spc="5" dirty="0">
                          <a:solidFill>
                            <a:srgbClr val="1F3864"/>
                          </a:solidFill>
                          <a:latin typeface="Arial"/>
                          <a:cs typeface="Arial"/>
                        </a:rPr>
                        <a:t> </a:t>
                      </a:r>
                      <a:r>
                        <a:rPr sz="800" dirty="0">
                          <a:solidFill>
                            <a:srgbClr val="1F3864"/>
                          </a:solidFill>
                          <a:latin typeface="Arial"/>
                          <a:cs typeface="Arial"/>
                        </a:rPr>
                        <a:t>vs</a:t>
                      </a:r>
                      <a:r>
                        <a:rPr sz="800" spc="-10" dirty="0">
                          <a:solidFill>
                            <a:srgbClr val="1F3864"/>
                          </a:solidFill>
                          <a:latin typeface="Arial"/>
                          <a:cs typeface="Arial"/>
                        </a:rPr>
                        <a:t> </a:t>
                      </a:r>
                      <a:r>
                        <a:rPr sz="800" spc="-20" dirty="0">
                          <a:solidFill>
                            <a:srgbClr val="1F3864"/>
                          </a:solidFill>
                          <a:latin typeface="Arial"/>
                          <a:cs typeface="Arial"/>
                        </a:rPr>
                        <a:t>EKOS</a:t>
                      </a:r>
                      <a:endParaRPr sz="800">
                        <a:latin typeface="Arial"/>
                        <a:cs typeface="Arial"/>
                      </a:endParaRPr>
                    </a:p>
                  </a:txBody>
                  <a:tcPr marL="0" marR="0" marT="43703" marB="0">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370"/>
                        </a:spcBef>
                      </a:pPr>
                      <a:endParaRPr sz="1100">
                        <a:latin typeface="Times New Roman"/>
                        <a:cs typeface="Times New Roman"/>
                      </a:endParaRPr>
                    </a:p>
                    <a:p>
                      <a:pPr algn="ctr">
                        <a:lnSpc>
                          <a:spcPct val="100000"/>
                        </a:lnSpc>
                      </a:pPr>
                      <a:r>
                        <a:rPr sz="1100" spc="-50" dirty="0">
                          <a:solidFill>
                            <a:srgbClr val="1F3864"/>
                          </a:solidFill>
                          <a:latin typeface="Arial"/>
                          <a:cs typeface="Arial"/>
                        </a:rPr>
                        <a:t>-</a:t>
                      </a:r>
                      <a:endParaRPr sz="1100">
                        <a:latin typeface="Arial"/>
                        <a:cs typeface="Arial"/>
                      </a:endParaRPr>
                    </a:p>
                  </a:txBody>
                  <a:tcPr marL="0" marR="0" marT="41462"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marL="164465" marR="104139" indent="-52069">
                        <a:lnSpc>
                          <a:spcPct val="100000"/>
                        </a:lnSpc>
                        <a:spcBef>
                          <a:spcPts val="1260"/>
                        </a:spcBef>
                      </a:pPr>
                      <a:r>
                        <a:rPr sz="1000" dirty="0">
                          <a:solidFill>
                            <a:srgbClr val="1F3864"/>
                          </a:solidFill>
                          <a:latin typeface="Arial"/>
                          <a:cs typeface="Arial"/>
                        </a:rPr>
                        <a:t>IC</a:t>
                      </a:r>
                      <a:r>
                        <a:rPr sz="1000" spc="-10" dirty="0">
                          <a:solidFill>
                            <a:srgbClr val="1F3864"/>
                          </a:solidFill>
                          <a:latin typeface="Arial"/>
                          <a:cs typeface="Arial"/>
                        </a:rPr>
                        <a:t> Hemorrhage </a:t>
                      </a:r>
                      <a:r>
                        <a:rPr sz="1000" dirty="0">
                          <a:solidFill>
                            <a:srgbClr val="1F3864"/>
                          </a:solidFill>
                          <a:latin typeface="Arial"/>
                          <a:cs typeface="Arial"/>
                        </a:rPr>
                        <a:t>4.9%</a:t>
                      </a:r>
                      <a:r>
                        <a:rPr sz="1000" spc="-25" dirty="0">
                          <a:solidFill>
                            <a:srgbClr val="1F3864"/>
                          </a:solidFill>
                          <a:latin typeface="Arial"/>
                          <a:cs typeface="Arial"/>
                        </a:rPr>
                        <a:t> </a:t>
                      </a:r>
                      <a:r>
                        <a:rPr sz="1000" dirty="0">
                          <a:solidFill>
                            <a:srgbClr val="1F3864"/>
                          </a:solidFill>
                          <a:latin typeface="Arial"/>
                          <a:cs typeface="Arial"/>
                        </a:rPr>
                        <a:t>vs</a:t>
                      </a:r>
                      <a:r>
                        <a:rPr sz="1000" spc="-10" dirty="0">
                          <a:solidFill>
                            <a:srgbClr val="1F3864"/>
                          </a:solidFill>
                          <a:latin typeface="Arial"/>
                          <a:cs typeface="Arial"/>
                        </a:rPr>
                        <a:t> </a:t>
                      </a:r>
                      <a:r>
                        <a:rPr sz="1000" spc="-20" dirty="0">
                          <a:solidFill>
                            <a:srgbClr val="1F3864"/>
                          </a:solidFill>
                          <a:latin typeface="Arial"/>
                          <a:cs typeface="Arial"/>
                        </a:rPr>
                        <a:t>5.3%</a:t>
                      </a:r>
                      <a:endParaRPr sz="1000">
                        <a:latin typeface="Arial"/>
                        <a:cs typeface="Arial"/>
                      </a:endParaRPr>
                    </a:p>
                  </a:txBody>
                  <a:tcPr marL="0" marR="0" marT="141194" marB="0">
                    <a:lnL w="12700">
                      <a:solidFill>
                        <a:srgbClr val="1C384B"/>
                      </a:solidFill>
                      <a:prstDash val="solid"/>
                    </a:lnL>
                    <a:lnR w="12700">
                      <a:solidFill>
                        <a:srgbClr val="BF0000"/>
                      </a:solidFill>
                      <a:prstDash val="solid"/>
                    </a:lnR>
                    <a:lnT w="12700">
                      <a:solidFill>
                        <a:srgbClr val="1C384B"/>
                      </a:solidFill>
                      <a:prstDash val="solid"/>
                    </a:lnT>
                    <a:lnB w="12700">
                      <a:solidFill>
                        <a:srgbClr val="1C384B"/>
                      </a:solidFill>
                      <a:prstDash val="solid"/>
                    </a:lnB>
                  </a:tcPr>
                </a:tc>
                <a:tc>
                  <a:txBody>
                    <a:bodyPr/>
                    <a:lstStyle/>
                    <a:p>
                      <a:pPr marL="241935">
                        <a:lnSpc>
                          <a:spcPct val="100000"/>
                        </a:lnSpc>
                        <a:spcBef>
                          <a:spcPts val="1260"/>
                        </a:spcBef>
                      </a:pPr>
                      <a:r>
                        <a:rPr sz="1000" dirty="0">
                          <a:solidFill>
                            <a:srgbClr val="1F3864"/>
                          </a:solidFill>
                          <a:latin typeface="Arial"/>
                          <a:cs typeface="Arial"/>
                        </a:rPr>
                        <a:t>17.3%</a:t>
                      </a:r>
                      <a:r>
                        <a:rPr sz="1000" spc="-40" dirty="0">
                          <a:solidFill>
                            <a:srgbClr val="1F3864"/>
                          </a:solidFill>
                          <a:latin typeface="Arial"/>
                          <a:cs typeface="Arial"/>
                        </a:rPr>
                        <a:t> </a:t>
                      </a:r>
                      <a:r>
                        <a:rPr sz="1000" spc="-10" dirty="0">
                          <a:solidFill>
                            <a:srgbClr val="1F3864"/>
                          </a:solidFill>
                          <a:latin typeface="Arial"/>
                          <a:cs typeface="Arial"/>
                        </a:rPr>
                        <a:t>Inari</a:t>
                      </a:r>
                      <a:endParaRPr sz="1000">
                        <a:latin typeface="Arial"/>
                        <a:cs typeface="Arial"/>
                      </a:endParaRPr>
                    </a:p>
                    <a:p>
                      <a:pPr marL="160020">
                        <a:lnSpc>
                          <a:spcPct val="100000"/>
                        </a:lnSpc>
                      </a:pPr>
                      <a:r>
                        <a:rPr sz="1000" dirty="0">
                          <a:solidFill>
                            <a:srgbClr val="1F3864"/>
                          </a:solidFill>
                          <a:latin typeface="Arial"/>
                          <a:cs typeface="Arial"/>
                        </a:rPr>
                        <a:t>12.4</a:t>
                      </a:r>
                      <a:r>
                        <a:rPr sz="1000" spc="-20" dirty="0">
                          <a:solidFill>
                            <a:srgbClr val="1F3864"/>
                          </a:solidFill>
                          <a:latin typeface="Arial"/>
                          <a:cs typeface="Arial"/>
                        </a:rPr>
                        <a:t> </a:t>
                      </a:r>
                      <a:r>
                        <a:rPr sz="1000" dirty="0">
                          <a:solidFill>
                            <a:srgbClr val="1F3864"/>
                          </a:solidFill>
                          <a:latin typeface="Arial"/>
                          <a:cs typeface="Arial"/>
                        </a:rPr>
                        <a:t>% </a:t>
                      </a:r>
                      <a:r>
                        <a:rPr sz="1000" spc="-20" dirty="0">
                          <a:solidFill>
                            <a:srgbClr val="1F3864"/>
                          </a:solidFill>
                          <a:latin typeface="Arial"/>
                          <a:cs typeface="Arial"/>
                        </a:rPr>
                        <a:t>EKOS</a:t>
                      </a:r>
                      <a:endParaRPr sz="1000">
                        <a:latin typeface="Arial"/>
                        <a:cs typeface="Arial"/>
                      </a:endParaRPr>
                    </a:p>
                  </a:txBody>
                  <a:tcPr marL="0" marR="0" marT="141194" marB="0">
                    <a:lnL w="12700">
                      <a:solidFill>
                        <a:srgbClr val="BF0000"/>
                      </a:solidFill>
                      <a:prstDash val="solid"/>
                    </a:lnL>
                    <a:lnR w="12700">
                      <a:solidFill>
                        <a:srgbClr val="BF0000"/>
                      </a:solidFill>
                      <a:prstDash val="solid"/>
                    </a:lnR>
                    <a:lnT w="12700">
                      <a:solidFill>
                        <a:srgbClr val="BF0000"/>
                      </a:solidFill>
                      <a:prstDash val="solid"/>
                    </a:lnT>
                    <a:lnB w="12700">
                      <a:solidFill>
                        <a:srgbClr val="1C384B"/>
                      </a:solidFill>
                      <a:prstDash val="solid"/>
                    </a:lnB>
                  </a:tcPr>
                </a:tc>
                <a:tc gridSpan="2">
                  <a:txBody>
                    <a:bodyPr/>
                    <a:lstStyle/>
                    <a:p>
                      <a:pPr algn="ctr">
                        <a:lnSpc>
                          <a:spcPct val="100000"/>
                        </a:lnSpc>
                        <a:spcBef>
                          <a:spcPts val="370"/>
                        </a:spcBef>
                      </a:pPr>
                      <a:r>
                        <a:rPr sz="1000" dirty="0">
                          <a:solidFill>
                            <a:srgbClr val="1F3864"/>
                          </a:solidFill>
                          <a:latin typeface="Arial"/>
                          <a:cs typeface="Arial"/>
                        </a:rPr>
                        <a:t>3.5%</a:t>
                      </a:r>
                      <a:r>
                        <a:rPr sz="1000" spc="-30" dirty="0">
                          <a:solidFill>
                            <a:srgbClr val="1F3864"/>
                          </a:solidFill>
                          <a:latin typeface="Arial"/>
                          <a:cs typeface="Arial"/>
                        </a:rPr>
                        <a:t> </a:t>
                      </a:r>
                      <a:r>
                        <a:rPr sz="1000" spc="-10" dirty="0">
                          <a:solidFill>
                            <a:srgbClr val="1F3864"/>
                          </a:solidFill>
                          <a:latin typeface="Arial"/>
                          <a:cs typeface="Arial"/>
                        </a:rPr>
                        <a:t>Inari</a:t>
                      </a:r>
                      <a:endParaRPr sz="1000">
                        <a:latin typeface="Arial"/>
                        <a:cs typeface="Arial"/>
                      </a:endParaRPr>
                    </a:p>
                    <a:p>
                      <a:pPr algn="ctr">
                        <a:lnSpc>
                          <a:spcPct val="100000"/>
                        </a:lnSpc>
                        <a:spcBef>
                          <a:spcPts val="5"/>
                        </a:spcBef>
                      </a:pPr>
                      <a:r>
                        <a:rPr sz="1000" dirty="0">
                          <a:solidFill>
                            <a:srgbClr val="1F3864"/>
                          </a:solidFill>
                          <a:latin typeface="Arial"/>
                          <a:cs typeface="Arial"/>
                        </a:rPr>
                        <a:t>2.3%</a:t>
                      </a:r>
                      <a:r>
                        <a:rPr sz="1000" spc="-30" dirty="0">
                          <a:solidFill>
                            <a:srgbClr val="1F3864"/>
                          </a:solidFill>
                          <a:latin typeface="Arial"/>
                          <a:cs typeface="Arial"/>
                        </a:rPr>
                        <a:t> </a:t>
                      </a:r>
                      <a:r>
                        <a:rPr sz="1000" spc="-20" dirty="0">
                          <a:solidFill>
                            <a:srgbClr val="1F3864"/>
                          </a:solidFill>
                          <a:latin typeface="Arial"/>
                          <a:cs typeface="Arial"/>
                        </a:rPr>
                        <a:t>EKOS</a:t>
                      </a:r>
                      <a:endParaRPr sz="1000">
                        <a:latin typeface="Arial"/>
                        <a:cs typeface="Arial"/>
                      </a:endParaRPr>
                    </a:p>
                    <a:p>
                      <a:pPr marL="290830" marR="283210" algn="ctr">
                        <a:lnSpc>
                          <a:spcPts val="890"/>
                        </a:lnSpc>
                        <a:spcBef>
                          <a:spcPts val="40"/>
                        </a:spcBef>
                      </a:pPr>
                      <a:r>
                        <a:rPr sz="700" dirty="0">
                          <a:solidFill>
                            <a:srgbClr val="1F3864"/>
                          </a:solidFill>
                          <a:latin typeface="Arial"/>
                          <a:cs typeface="Arial"/>
                        </a:rPr>
                        <a:t>(not</a:t>
                      </a:r>
                      <a:r>
                        <a:rPr sz="700" spc="-15" dirty="0">
                          <a:solidFill>
                            <a:srgbClr val="1F3864"/>
                          </a:solidFill>
                          <a:latin typeface="Arial"/>
                          <a:cs typeface="Arial"/>
                        </a:rPr>
                        <a:t> </a:t>
                      </a:r>
                      <a:r>
                        <a:rPr sz="700" spc="-10" dirty="0">
                          <a:solidFill>
                            <a:srgbClr val="1F3864"/>
                          </a:solidFill>
                          <a:latin typeface="Arial"/>
                          <a:cs typeface="Arial"/>
                        </a:rPr>
                        <a:t>statistically significant)</a:t>
                      </a:r>
                      <a:endParaRPr sz="700">
                        <a:latin typeface="Arial"/>
                        <a:cs typeface="Arial"/>
                      </a:endParaRPr>
                    </a:p>
                  </a:txBody>
                  <a:tcPr marL="0" marR="0" marT="41462" marB="0">
                    <a:lnL w="12700">
                      <a:solidFill>
                        <a:srgbClr val="BF0000"/>
                      </a:solidFill>
                      <a:prstDash val="solid"/>
                    </a:lnL>
                    <a:lnR w="12700">
                      <a:solidFill>
                        <a:srgbClr val="1C384B"/>
                      </a:solidFill>
                      <a:prstDash val="solid"/>
                    </a:lnR>
                    <a:lnT w="12700" cap="flat" cmpd="sng" algn="ctr">
                      <a:solidFill>
                        <a:srgbClr val="BF0000"/>
                      </a:solidFill>
                      <a:prstDash val="solid"/>
                      <a:round/>
                      <a:headEnd type="none" w="med" len="med"/>
                      <a:tailEnd type="none" w="med" len="med"/>
                    </a:lnT>
                    <a:lnB w="12700">
                      <a:solidFill>
                        <a:srgbClr val="1C384B"/>
                      </a:solidFill>
                      <a:prstDash val="solid"/>
                    </a:lnB>
                  </a:tcPr>
                </a:tc>
                <a:tc hMerge="1">
                  <a:txBody>
                    <a:bodyPr/>
                    <a:lstStyle/>
                    <a:p>
                      <a:endParaRPr/>
                    </a:p>
                  </a:txBody>
                  <a:tcPr marL="0" marR="0" marT="0" marB="0"/>
                </a:tc>
                <a:tc>
                  <a:txBody>
                    <a:bodyPr/>
                    <a:lstStyle/>
                    <a:p>
                      <a:pPr algn="ctr">
                        <a:lnSpc>
                          <a:spcPct val="100000"/>
                        </a:lnSpc>
                        <a:spcBef>
                          <a:spcPts val="1105"/>
                        </a:spcBef>
                      </a:pPr>
                      <a:r>
                        <a:rPr sz="1300" spc="-50" dirty="0">
                          <a:solidFill>
                            <a:srgbClr val="1F3864"/>
                          </a:solidFill>
                          <a:latin typeface="Arial"/>
                          <a:cs typeface="Arial"/>
                        </a:rPr>
                        <a:t>-</a:t>
                      </a:r>
                      <a:endParaRPr sz="1300">
                        <a:latin typeface="Arial"/>
                        <a:cs typeface="Arial"/>
                      </a:endParaRPr>
                    </a:p>
                  </a:txBody>
                  <a:tcPr marL="0" marR="0" marT="123825"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gn="ctr">
                        <a:lnSpc>
                          <a:spcPct val="100000"/>
                        </a:lnSpc>
                        <a:spcBef>
                          <a:spcPts val="1250"/>
                        </a:spcBef>
                      </a:pPr>
                      <a:r>
                        <a:rPr sz="1300" b="1" spc="-25" dirty="0">
                          <a:solidFill>
                            <a:srgbClr val="1F3864"/>
                          </a:solidFill>
                          <a:latin typeface="Arial"/>
                          <a:cs typeface="Arial"/>
                        </a:rPr>
                        <a:t>3.6</a:t>
                      </a:r>
                      <a:endParaRPr sz="1300">
                        <a:latin typeface="Arial"/>
                        <a:cs typeface="Arial"/>
                      </a:endParaRPr>
                    </a:p>
                    <a:p>
                      <a:pPr algn="ctr">
                        <a:lnSpc>
                          <a:spcPct val="100000"/>
                        </a:lnSpc>
                        <a:spcBef>
                          <a:spcPts val="45"/>
                        </a:spcBef>
                      </a:pPr>
                      <a:r>
                        <a:rPr sz="800" b="1" dirty="0">
                          <a:solidFill>
                            <a:srgbClr val="1F3864"/>
                          </a:solidFill>
                          <a:latin typeface="Arial"/>
                          <a:cs typeface="Arial"/>
                        </a:rPr>
                        <a:t>both</a:t>
                      </a:r>
                      <a:r>
                        <a:rPr sz="800" b="1" spc="-20" dirty="0">
                          <a:solidFill>
                            <a:srgbClr val="1F3864"/>
                          </a:solidFill>
                          <a:latin typeface="Arial"/>
                          <a:cs typeface="Arial"/>
                        </a:rPr>
                        <a:t> </a:t>
                      </a:r>
                      <a:r>
                        <a:rPr sz="800" b="1" spc="-10" dirty="0">
                          <a:solidFill>
                            <a:srgbClr val="1F3864"/>
                          </a:solidFill>
                          <a:latin typeface="Arial"/>
                          <a:cs typeface="Arial"/>
                        </a:rPr>
                        <a:t>groups</a:t>
                      </a:r>
                      <a:endParaRPr sz="800">
                        <a:latin typeface="Arial"/>
                        <a:cs typeface="Arial"/>
                      </a:endParaRPr>
                    </a:p>
                  </a:txBody>
                  <a:tcPr marL="0" marR="0" marT="140074"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marL="210185">
                        <a:lnSpc>
                          <a:spcPct val="100000"/>
                        </a:lnSpc>
                        <a:spcBef>
                          <a:spcPts val="565"/>
                        </a:spcBef>
                      </a:pPr>
                      <a:r>
                        <a:rPr sz="1000" dirty="0">
                          <a:solidFill>
                            <a:srgbClr val="1F3864"/>
                          </a:solidFill>
                          <a:latin typeface="Arial"/>
                          <a:cs typeface="Arial"/>
                        </a:rPr>
                        <a:t>5.3</a:t>
                      </a:r>
                      <a:r>
                        <a:rPr sz="1000" spc="-15" dirty="0">
                          <a:solidFill>
                            <a:srgbClr val="1F3864"/>
                          </a:solidFill>
                          <a:latin typeface="Arial"/>
                          <a:cs typeface="Arial"/>
                        </a:rPr>
                        <a:t> </a:t>
                      </a:r>
                      <a:r>
                        <a:rPr sz="1000" dirty="0">
                          <a:solidFill>
                            <a:srgbClr val="1F3864"/>
                          </a:solidFill>
                          <a:latin typeface="Arial"/>
                          <a:cs typeface="Arial"/>
                        </a:rPr>
                        <a:t>vs</a:t>
                      </a:r>
                      <a:r>
                        <a:rPr sz="1000" spc="-5" dirty="0">
                          <a:solidFill>
                            <a:srgbClr val="1F3864"/>
                          </a:solidFill>
                          <a:latin typeface="Arial"/>
                          <a:cs typeface="Arial"/>
                        </a:rPr>
                        <a:t> </a:t>
                      </a:r>
                      <a:r>
                        <a:rPr sz="1000" dirty="0">
                          <a:solidFill>
                            <a:srgbClr val="1F3864"/>
                          </a:solidFill>
                          <a:latin typeface="Arial"/>
                          <a:cs typeface="Arial"/>
                        </a:rPr>
                        <a:t>4.9</a:t>
                      </a:r>
                      <a:r>
                        <a:rPr sz="1000" spc="-20" dirty="0">
                          <a:solidFill>
                            <a:srgbClr val="1F3864"/>
                          </a:solidFill>
                          <a:latin typeface="Arial"/>
                          <a:cs typeface="Arial"/>
                        </a:rPr>
                        <a:t> </a:t>
                      </a:r>
                      <a:r>
                        <a:rPr sz="1000" spc="-50" dirty="0">
                          <a:solidFill>
                            <a:srgbClr val="1F3864"/>
                          </a:solidFill>
                          <a:latin typeface="Arial"/>
                          <a:cs typeface="Arial"/>
                        </a:rPr>
                        <a:t>%</a:t>
                      </a:r>
                      <a:endParaRPr sz="1000">
                        <a:latin typeface="Arial"/>
                        <a:cs typeface="Arial"/>
                      </a:endParaRPr>
                    </a:p>
                    <a:p>
                      <a:pPr marL="485775" marR="211454" indent="-268605">
                        <a:lnSpc>
                          <a:spcPts val="1390"/>
                        </a:lnSpc>
                        <a:spcBef>
                          <a:spcPts val="35"/>
                        </a:spcBef>
                      </a:pPr>
                      <a:r>
                        <a:rPr sz="1000" spc="-10" dirty="0">
                          <a:solidFill>
                            <a:srgbClr val="1F3864"/>
                          </a:solidFill>
                          <a:latin typeface="Arial"/>
                          <a:cs typeface="Arial"/>
                        </a:rPr>
                        <a:t>readmission </a:t>
                      </a:r>
                      <a:r>
                        <a:rPr sz="1000" spc="-20" dirty="0">
                          <a:solidFill>
                            <a:srgbClr val="1F3864"/>
                          </a:solidFill>
                          <a:latin typeface="Arial"/>
                          <a:cs typeface="Arial"/>
                        </a:rPr>
                        <a:t>rate</a:t>
                      </a:r>
                      <a:endParaRPr sz="1000">
                        <a:latin typeface="Arial"/>
                        <a:cs typeface="Arial"/>
                      </a:endParaRPr>
                    </a:p>
                  </a:txBody>
                  <a:tcPr marL="0" marR="0" marT="63313"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5"/>
                  </a:ext>
                </a:extLst>
              </a:tr>
              <a:tr h="642657">
                <a:tc>
                  <a:txBody>
                    <a:bodyPr/>
                    <a:lstStyle/>
                    <a:p>
                      <a:pPr marL="74295">
                        <a:lnSpc>
                          <a:spcPct val="100000"/>
                        </a:lnSpc>
                        <a:spcBef>
                          <a:spcPts val="275"/>
                        </a:spcBef>
                      </a:pPr>
                      <a:r>
                        <a:rPr sz="800" b="1" spc="-10" dirty="0">
                          <a:solidFill>
                            <a:srgbClr val="1F3864"/>
                          </a:solidFill>
                          <a:latin typeface="Arial"/>
                          <a:cs typeface="Arial"/>
                        </a:rPr>
                        <a:t>FLASH</a:t>
                      </a:r>
                      <a:r>
                        <a:rPr sz="700" b="1" spc="-15" baseline="25252" dirty="0">
                          <a:solidFill>
                            <a:srgbClr val="1F3864"/>
                          </a:solidFill>
                          <a:latin typeface="Arial"/>
                          <a:cs typeface="Arial"/>
                        </a:rPr>
                        <a:t>4</a:t>
                      </a:r>
                      <a:endParaRPr sz="700" baseline="25252">
                        <a:latin typeface="Arial"/>
                        <a:cs typeface="Arial"/>
                      </a:endParaRPr>
                    </a:p>
                    <a:p>
                      <a:pPr marL="74295">
                        <a:lnSpc>
                          <a:spcPct val="100000"/>
                        </a:lnSpc>
                        <a:spcBef>
                          <a:spcPts val="515"/>
                        </a:spcBef>
                      </a:pPr>
                      <a:r>
                        <a:rPr sz="800" spc="-10" dirty="0">
                          <a:solidFill>
                            <a:srgbClr val="1F3864"/>
                          </a:solidFill>
                          <a:latin typeface="Arial"/>
                          <a:cs typeface="Arial"/>
                        </a:rPr>
                        <a:t>(N=788)</a:t>
                      </a:r>
                      <a:endParaRPr sz="800">
                        <a:latin typeface="Arial"/>
                        <a:cs typeface="Arial"/>
                      </a:endParaRPr>
                    </a:p>
                    <a:p>
                      <a:pPr marL="74295" marR="468630">
                        <a:lnSpc>
                          <a:spcPct val="102299"/>
                        </a:lnSpc>
                        <a:spcBef>
                          <a:spcPts val="495"/>
                        </a:spcBef>
                      </a:pPr>
                      <a:r>
                        <a:rPr sz="800" spc="-10" dirty="0">
                          <a:solidFill>
                            <a:srgbClr val="1F3864"/>
                          </a:solidFill>
                          <a:latin typeface="Arial"/>
                          <a:cs typeface="Arial"/>
                        </a:rPr>
                        <a:t>FlowTriever </a:t>
                      </a:r>
                      <a:r>
                        <a:rPr sz="800" dirty="0">
                          <a:solidFill>
                            <a:srgbClr val="1F3864"/>
                          </a:solidFill>
                          <a:latin typeface="Arial"/>
                          <a:cs typeface="Arial"/>
                        </a:rPr>
                        <a:t>Inari</a:t>
                      </a:r>
                      <a:r>
                        <a:rPr sz="800" spc="20" dirty="0">
                          <a:solidFill>
                            <a:srgbClr val="1F3864"/>
                          </a:solidFill>
                          <a:latin typeface="Arial"/>
                          <a:cs typeface="Arial"/>
                        </a:rPr>
                        <a:t> </a:t>
                      </a:r>
                      <a:r>
                        <a:rPr sz="800" spc="-10" dirty="0">
                          <a:solidFill>
                            <a:srgbClr val="1F3864"/>
                          </a:solidFill>
                          <a:latin typeface="Arial"/>
                          <a:cs typeface="Arial"/>
                        </a:rPr>
                        <a:t>Medical</a:t>
                      </a:r>
                      <a:r>
                        <a:rPr sz="700" spc="-15" baseline="25252" dirty="0">
                          <a:solidFill>
                            <a:srgbClr val="1F3864"/>
                          </a:solidFill>
                          <a:latin typeface="Arial"/>
                          <a:cs typeface="Arial"/>
                        </a:rPr>
                        <a:t>®</a:t>
                      </a:r>
                      <a:endParaRPr sz="700" baseline="25252">
                        <a:latin typeface="Arial"/>
                        <a:cs typeface="Arial"/>
                      </a:endParaRPr>
                    </a:p>
                  </a:txBody>
                  <a:tcPr marL="0" marR="0" marT="30816" marB="0">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130"/>
                        </a:spcBef>
                      </a:pPr>
                      <a:endParaRPr sz="1300">
                        <a:latin typeface="Times New Roman"/>
                        <a:cs typeface="Times New Roman"/>
                      </a:endParaRPr>
                    </a:p>
                    <a:p>
                      <a:pPr algn="ctr">
                        <a:lnSpc>
                          <a:spcPct val="100000"/>
                        </a:lnSpc>
                        <a:spcBef>
                          <a:spcPts val="5"/>
                        </a:spcBef>
                      </a:pPr>
                      <a:r>
                        <a:rPr sz="1300" b="1" spc="-25" dirty="0">
                          <a:solidFill>
                            <a:srgbClr val="1F3864"/>
                          </a:solidFill>
                          <a:latin typeface="Arial"/>
                          <a:cs typeface="Arial"/>
                        </a:rPr>
                        <a:t>23</a:t>
                      </a:r>
                      <a:r>
                        <a:rPr sz="1000" spc="-25" dirty="0">
                          <a:solidFill>
                            <a:srgbClr val="1F3864"/>
                          </a:solidFill>
                          <a:latin typeface="Arial"/>
                          <a:cs typeface="Arial"/>
                        </a:rPr>
                        <a:t>%</a:t>
                      </a:r>
                      <a:endParaRPr sz="1000">
                        <a:latin typeface="Arial"/>
                        <a:cs typeface="Arial"/>
                      </a:endParaRPr>
                    </a:p>
                  </a:txBody>
                  <a:tcPr marL="0" marR="0" marT="14568"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459"/>
                        </a:spcBef>
                      </a:pPr>
                      <a:endParaRPr sz="800">
                        <a:latin typeface="Times New Roman"/>
                        <a:cs typeface="Times New Roman"/>
                      </a:endParaRPr>
                    </a:p>
                    <a:p>
                      <a:pPr algn="ctr">
                        <a:lnSpc>
                          <a:spcPct val="100000"/>
                        </a:lnSpc>
                        <a:spcBef>
                          <a:spcPts val="5"/>
                        </a:spcBef>
                      </a:pPr>
                      <a:r>
                        <a:rPr sz="800" spc="-25" dirty="0">
                          <a:solidFill>
                            <a:srgbClr val="1F3864"/>
                          </a:solidFill>
                          <a:latin typeface="Arial"/>
                          <a:cs typeface="Arial"/>
                        </a:rPr>
                        <a:t>MAE</a:t>
                      </a:r>
                      <a:endParaRPr sz="800">
                        <a:latin typeface="Arial"/>
                        <a:cs typeface="Arial"/>
                      </a:endParaRPr>
                    </a:p>
                    <a:p>
                      <a:pPr algn="ctr">
                        <a:lnSpc>
                          <a:spcPct val="100000"/>
                        </a:lnSpc>
                        <a:spcBef>
                          <a:spcPts val="20"/>
                        </a:spcBef>
                      </a:pPr>
                      <a:r>
                        <a:rPr sz="1300" b="1" spc="-20" dirty="0">
                          <a:solidFill>
                            <a:srgbClr val="1F3864"/>
                          </a:solidFill>
                          <a:latin typeface="Arial"/>
                          <a:cs typeface="Arial"/>
                        </a:rPr>
                        <a:t>1.8</a:t>
                      </a:r>
                      <a:r>
                        <a:rPr sz="1000" spc="-20" dirty="0">
                          <a:solidFill>
                            <a:srgbClr val="1F3864"/>
                          </a:solidFill>
                          <a:latin typeface="Arial"/>
                          <a:cs typeface="Arial"/>
                        </a:rPr>
                        <a:t>%</a:t>
                      </a:r>
                      <a:endParaRPr sz="1000">
                        <a:latin typeface="Arial"/>
                        <a:cs typeface="Arial"/>
                      </a:endParaRPr>
                    </a:p>
                  </a:txBody>
                  <a:tcPr marL="0" marR="0" marT="51546" marB="0">
                    <a:lnL w="12700">
                      <a:solidFill>
                        <a:srgbClr val="1C384B"/>
                      </a:solidFill>
                      <a:prstDash val="solid"/>
                    </a:lnL>
                    <a:lnR w="12700">
                      <a:solidFill>
                        <a:srgbClr val="1C384B"/>
                      </a:solidFill>
                      <a:prstDash val="solid"/>
                    </a:lnR>
                    <a:lnT w="12700">
                      <a:solidFill>
                        <a:srgbClr val="1C384B"/>
                      </a:solidFill>
                      <a:prstDash val="solid"/>
                    </a:lnT>
                    <a:lnB w="12700">
                      <a:solidFill>
                        <a:srgbClr val="BF0000"/>
                      </a:solidFill>
                      <a:prstDash val="solid"/>
                    </a:lnB>
                  </a:tcPr>
                </a:tc>
                <a:tc>
                  <a:txBody>
                    <a:bodyPr/>
                    <a:lstStyle/>
                    <a:p>
                      <a:pPr>
                        <a:lnSpc>
                          <a:spcPct val="100000"/>
                        </a:lnSpc>
                        <a:spcBef>
                          <a:spcPts val="560"/>
                        </a:spcBef>
                      </a:pPr>
                      <a:endParaRPr sz="800">
                        <a:latin typeface="Times New Roman"/>
                        <a:cs typeface="Times New Roman"/>
                      </a:endParaRPr>
                    </a:p>
                    <a:p>
                      <a:pPr algn="ctr">
                        <a:lnSpc>
                          <a:spcPct val="100000"/>
                        </a:lnSpc>
                      </a:pPr>
                      <a:r>
                        <a:rPr sz="800" dirty="0">
                          <a:solidFill>
                            <a:srgbClr val="1F3864"/>
                          </a:solidFill>
                          <a:latin typeface="Arial"/>
                          <a:cs typeface="Arial"/>
                        </a:rPr>
                        <a:t>Within 48</a:t>
                      </a:r>
                      <a:r>
                        <a:rPr sz="800" spc="30" dirty="0">
                          <a:solidFill>
                            <a:srgbClr val="1F3864"/>
                          </a:solidFill>
                          <a:latin typeface="Arial"/>
                          <a:cs typeface="Arial"/>
                        </a:rPr>
                        <a:t> </a:t>
                      </a:r>
                      <a:r>
                        <a:rPr sz="800" spc="-20" dirty="0">
                          <a:solidFill>
                            <a:srgbClr val="1F3864"/>
                          </a:solidFill>
                          <a:latin typeface="Arial"/>
                          <a:cs typeface="Arial"/>
                        </a:rPr>
                        <a:t>hrs:</a:t>
                      </a:r>
                      <a:endParaRPr sz="800">
                        <a:latin typeface="Arial"/>
                        <a:cs typeface="Arial"/>
                      </a:endParaRPr>
                    </a:p>
                    <a:p>
                      <a:pPr algn="ctr">
                        <a:lnSpc>
                          <a:spcPct val="100000"/>
                        </a:lnSpc>
                        <a:spcBef>
                          <a:spcPts val="15"/>
                        </a:spcBef>
                      </a:pPr>
                      <a:r>
                        <a:rPr sz="1100" b="1" spc="-20" dirty="0">
                          <a:solidFill>
                            <a:srgbClr val="1F3864"/>
                          </a:solidFill>
                          <a:latin typeface="Arial"/>
                          <a:cs typeface="Arial"/>
                        </a:rPr>
                        <a:t>1.3%</a:t>
                      </a:r>
                      <a:endParaRPr sz="1100">
                        <a:latin typeface="Arial"/>
                        <a:cs typeface="Arial"/>
                      </a:endParaRPr>
                    </a:p>
                  </a:txBody>
                  <a:tcPr marL="0" marR="0" marT="62753" marB="0">
                    <a:lnL w="12700">
                      <a:solidFill>
                        <a:srgbClr val="1C384B"/>
                      </a:solidFill>
                      <a:prstDash val="solid"/>
                    </a:lnL>
                    <a:lnR w="12700">
                      <a:solidFill>
                        <a:srgbClr val="1C384B"/>
                      </a:solidFill>
                      <a:prstDash val="solid"/>
                    </a:lnR>
                    <a:lnT w="12700">
                      <a:solidFill>
                        <a:srgbClr val="1C384B"/>
                      </a:solidFill>
                      <a:prstDash val="solid"/>
                    </a:lnT>
                    <a:lnB w="12700">
                      <a:solidFill>
                        <a:srgbClr val="BF0000"/>
                      </a:solidFill>
                      <a:prstDash val="solid"/>
                    </a:lnB>
                  </a:tcPr>
                </a:tc>
                <a:tc gridSpan="2">
                  <a:txBody>
                    <a:bodyPr/>
                    <a:lstStyle/>
                    <a:p>
                      <a:pPr>
                        <a:lnSpc>
                          <a:spcPct val="100000"/>
                        </a:lnSpc>
                        <a:spcBef>
                          <a:spcPts val="290"/>
                        </a:spcBef>
                      </a:pPr>
                      <a:endParaRPr sz="1300">
                        <a:latin typeface="Times New Roman"/>
                        <a:cs typeface="Times New Roman"/>
                      </a:endParaRPr>
                    </a:p>
                    <a:p>
                      <a:pPr algn="ctr">
                        <a:lnSpc>
                          <a:spcPct val="100000"/>
                        </a:lnSpc>
                      </a:pPr>
                      <a:r>
                        <a:rPr sz="1300" b="1" spc="-20" dirty="0">
                          <a:solidFill>
                            <a:srgbClr val="1F3864"/>
                          </a:solidFill>
                          <a:latin typeface="Arial"/>
                          <a:cs typeface="Arial"/>
                        </a:rPr>
                        <a:t>0.8</a:t>
                      </a:r>
                      <a:r>
                        <a:rPr sz="1000" spc="-20" dirty="0">
                          <a:solidFill>
                            <a:srgbClr val="1F3864"/>
                          </a:solidFill>
                          <a:latin typeface="Arial"/>
                          <a:cs typeface="Arial"/>
                        </a:rPr>
                        <a:t>%</a:t>
                      </a:r>
                      <a:endParaRPr sz="1000">
                        <a:latin typeface="Arial"/>
                        <a:cs typeface="Arial"/>
                      </a:endParaRPr>
                    </a:p>
                  </a:txBody>
                  <a:tcPr marL="0" marR="0" marT="32497"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hMerge="1">
                  <a:txBody>
                    <a:bodyPr/>
                    <a:lstStyle/>
                    <a:p>
                      <a:endParaRPr/>
                    </a:p>
                  </a:txBody>
                  <a:tcPr marL="0" marR="0" marT="0" marB="0"/>
                </a:tc>
                <a:tc>
                  <a:txBody>
                    <a:bodyPr/>
                    <a:lstStyle/>
                    <a:p>
                      <a:pPr>
                        <a:lnSpc>
                          <a:spcPct val="100000"/>
                        </a:lnSpc>
                        <a:spcBef>
                          <a:spcPts val="635"/>
                        </a:spcBef>
                      </a:pPr>
                      <a:endParaRPr sz="1000">
                        <a:latin typeface="Times New Roman"/>
                        <a:cs typeface="Times New Roman"/>
                      </a:endParaRPr>
                    </a:p>
                    <a:p>
                      <a:pPr algn="ctr">
                        <a:lnSpc>
                          <a:spcPct val="100000"/>
                        </a:lnSpc>
                      </a:pPr>
                      <a:r>
                        <a:rPr sz="1300" b="1" dirty="0">
                          <a:solidFill>
                            <a:srgbClr val="1F3864"/>
                          </a:solidFill>
                          <a:latin typeface="Arial"/>
                          <a:cs typeface="Arial"/>
                        </a:rPr>
                        <a:t>43</a:t>
                      </a:r>
                      <a:r>
                        <a:rPr sz="1300" b="1" spc="-80" dirty="0">
                          <a:solidFill>
                            <a:srgbClr val="1F3864"/>
                          </a:solidFill>
                          <a:latin typeface="Arial"/>
                          <a:cs typeface="Arial"/>
                        </a:rPr>
                        <a:t> </a:t>
                      </a:r>
                      <a:r>
                        <a:rPr sz="1000" spc="-25" dirty="0">
                          <a:solidFill>
                            <a:srgbClr val="1F3864"/>
                          </a:solidFill>
                          <a:latin typeface="Arial"/>
                          <a:cs typeface="Arial"/>
                        </a:rPr>
                        <a:t>min</a:t>
                      </a:r>
                      <a:endParaRPr sz="1000">
                        <a:latin typeface="Arial"/>
                        <a:cs typeface="Arial"/>
                      </a:endParaRPr>
                    </a:p>
                  </a:txBody>
                  <a:tcPr marL="0" marR="0" marT="71157"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290"/>
                        </a:spcBef>
                      </a:pPr>
                      <a:endParaRPr sz="1300">
                        <a:latin typeface="Times New Roman"/>
                        <a:cs typeface="Times New Roman"/>
                      </a:endParaRPr>
                    </a:p>
                    <a:p>
                      <a:pPr algn="ctr">
                        <a:lnSpc>
                          <a:spcPct val="100000"/>
                        </a:lnSpc>
                      </a:pPr>
                      <a:r>
                        <a:rPr sz="1300" b="1" spc="-50" dirty="0">
                          <a:solidFill>
                            <a:srgbClr val="1F3864"/>
                          </a:solidFill>
                          <a:latin typeface="Arial"/>
                          <a:cs typeface="Arial"/>
                        </a:rPr>
                        <a:t>3</a:t>
                      </a:r>
                      <a:endParaRPr sz="1300">
                        <a:latin typeface="Arial"/>
                        <a:cs typeface="Arial"/>
                      </a:endParaRPr>
                    </a:p>
                  </a:txBody>
                  <a:tcPr marL="0" marR="0" marT="32497"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290"/>
                        </a:spcBef>
                      </a:pPr>
                      <a:endParaRPr sz="1300">
                        <a:latin typeface="Times New Roman"/>
                        <a:cs typeface="Times New Roman"/>
                      </a:endParaRPr>
                    </a:p>
                    <a:p>
                      <a:pPr marL="5080" algn="ctr">
                        <a:lnSpc>
                          <a:spcPct val="100000"/>
                        </a:lnSpc>
                      </a:pPr>
                      <a:r>
                        <a:rPr sz="1300" b="1" spc="-25" dirty="0">
                          <a:solidFill>
                            <a:srgbClr val="1F3864"/>
                          </a:solidFill>
                          <a:latin typeface="Arial"/>
                          <a:cs typeface="Arial"/>
                        </a:rPr>
                        <a:t>N/A</a:t>
                      </a:r>
                      <a:endParaRPr sz="1300">
                        <a:latin typeface="Arial"/>
                        <a:cs typeface="Arial"/>
                      </a:endParaRPr>
                    </a:p>
                  </a:txBody>
                  <a:tcPr marL="0" marR="0" marT="32497"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6"/>
                  </a:ext>
                </a:extLst>
              </a:tr>
              <a:tr h="754156">
                <a:tc>
                  <a:txBody>
                    <a:bodyPr/>
                    <a:lstStyle/>
                    <a:p>
                      <a:pPr marL="74295" marR="153035">
                        <a:lnSpc>
                          <a:spcPct val="102400"/>
                        </a:lnSpc>
                        <a:spcBef>
                          <a:spcPts val="480"/>
                        </a:spcBef>
                      </a:pPr>
                      <a:r>
                        <a:rPr sz="800" b="1" dirty="0">
                          <a:solidFill>
                            <a:srgbClr val="1F3864"/>
                          </a:solidFill>
                          <a:latin typeface="Arial"/>
                          <a:cs typeface="Arial"/>
                        </a:rPr>
                        <a:t>FLAME</a:t>
                      </a:r>
                      <a:r>
                        <a:rPr sz="700" b="1" baseline="25252" dirty="0">
                          <a:solidFill>
                            <a:srgbClr val="1F3864"/>
                          </a:solidFill>
                          <a:latin typeface="Arial"/>
                          <a:cs typeface="Arial"/>
                        </a:rPr>
                        <a:t>5</a:t>
                      </a:r>
                      <a:r>
                        <a:rPr sz="700" b="1" spc="157" baseline="25252" dirty="0">
                          <a:solidFill>
                            <a:srgbClr val="1F3864"/>
                          </a:solidFill>
                          <a:latin typeface="Arial"/>
                          <a:cs typeface="Arial"/>
                        </a:rPr>
                        <a:t> </a:t>
                      </a:r>
                      <a:r>
                        <a:rPr sz="800" b="1" dirty="0">
                          <a:solidFill>
                            <a:srgbClr val="1F3864"/>
                          </a:solidFill>
                          <a:latin typeface="Arial"/>
                          <a:cs typeface="Arial"/>
                        </a:rPr>
                        <a:t>(High</a:t>
                      </a:r>
                      <a:r>
                        <a:rPr sz="800" b="1" spc="-10" dirty="0">
                          <a:solidFill>
                            <a:srgbClr val="1F3864"/>
                          </a:solidFill>
                          <a:latin typeface="Arial"/>
                          <a:cs typeface="Arial"/>
                        </a:rPr>
                        <a:t> </a:t>
                      </a:r>
                      <a:r>
                        <a:rPr sz="800" b="1" spc="-20" dirty="0">
                          <a:solidFill>
                            <a:srgbClr val="1F3864"/>
                          </a:solidFill>
                          <a:latin typeface="Arial"/>
                          <a:cs typeface="Arial"/>
                        </a:rPr>
                        <a:t>Risk </a:t>
                      </a:r>
                      <a:r>
                        <a:rPr sz="800" b="1" spc="-25" dirty="0">
                          <a:solidFill>
                            <a:srgbClr val="1F3864"/>
                          </a:solidFill>
                          <a:latin typeface="Arial"/>
                          <a:cs typeface="Arial"/>
                        </a:rPr>
                        <a:t>PE)</a:t>
                      </a:r>
                      <a:endParaRPr sz="800">
                        <a:latin typeface="Arial"/>
                        <a:cs typeface="Arial"/>
                      </a:endParaRPr>
                    </a:p>
                    <a:p>
                      <a:pPr marL="74295">
                        <a:lnSpc>
                          <a:spcPct val="100000"/>
                        </a:lnSpc>
                        <a:spcBef>
                          <a:spcPts val="10"/>
                        </a:spcBef>
                      </a:pPr>
                      <a:r>
                        <a:rPr sz="800" spc="-10" dirty="0">
                          <a:solidFill>
                            <a:srgbClr val="1F3864"/>
                          </a:solidFill>
                          <a:latin typeface="Arial"/>
                          <a:cs typeface="Arial"/>
                        </a:rPr>
                        <a:t>(N=53)</a:t>
                      </a:r>
                      <a:endParaRPr sz="800">
                        <a:latin typeface="Arial"/>
                        <a:cs typeface="Arial"/>
                      </a:endParaRPr>
                    </a:p>
                    <a:p>
                      <a:pPr marL="74295" marR="468630">
                        <a:lnSpc>
                          <a:spcPct val="102299"/>
                        </a:lnSpc>
                        <a:spcBef>
                          <a:spcPts val="495"/>
                        </a:spcBef>
                      </a:pPr>
                      <a:r>
                        <a:rPr sz="800" spc="-10" dirty="0">
                          <a:solidFill>
                            <a:srgbClr val="1F3864"/>
                          </a:solidFill>
                          <a:latin typeface="Arial"/>
                          <a:cs typeface="Arial"/>
                        </a:rPr>
                        <a:t>FlowTriever </a:t>
                      </a:r>
                      <a:r>
                        <a:rPr sz="800" dirty="0">
                          <a:solidFill>
                            <a:srgbClr val="1F3864"/>
                          </a:solidFill>
                          <a:latin typeface="Arial"/>
                          <a:cs typeface="Arial"/>
                        </a:rPr>
                        <a:t>Inari</a:t>
                      </a:r>
                      <a:r>
                        <a:rPr sz="800" spc="20" dirty="0">
                          <a:solidFill>
                            <a:srgbClr val="1F3864"/>
                          </a:solidFill>
                          <a:latin typeface="Arial"/>
                          <a:cs typeface="Arial"/>
                        </a:rPr>
                        <a:t> </a:t>
                      </a:r>
                      <a:r>
                        <a:rPr sz="800" spc="-10" dirty="0">
                          <a:solidFill>
                            <a:srgbClr val="1F3864"/>
                          </a:solidFill>
                          <a:latin typeface="Arial"/>
                          <a:cs typeface="Arial"/>
                        </a:rPr>
                        <a:t>Medical</a:t>
                      </a:r>
                      <a:r>
                        <a:rPr sz="700" spc="-15" baseline="25252" dirty="0">
                          <a:solidFill>
                            <a:srgbClr val="1F3864"/>
                          </a:solidFill>
                          <a:latin typeface="Arial"/>
                          <a:cs typeface="Arial"/>
                        </a:rPr>
                        <a:t>®</a:t>
                      </a:r>
                      <a:endParaRPr sz="700" baseline="25252">
                        <a:latin typeface="Arial"/>
                        <a:cs typeface="Arial"/>
                      </a:endParaRPr>
                    </a:p>
                  </a:txBody>
                  <a:tcPr marL="0" marR="0" marT="53788" marB="0">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1130"/>
                        </a:spcBef>
                      </a:pPr>
                      <a:endParaRPr sz="1300">
                        <a:latin typeface="Times New Roman"/>
                        <a:cs typeface="Times New Roman"/>
                      </a:endParaRPr>
                    </a:p>
                    <a:p>
                      <a:pPr marL="3810" algn="ctr">
                        <a:lnSpc>
                          <a:spcPct val="100000"/>
                        </a:lnSpc>
                      </a:pPr>
                      <a:r>
                        <a:rPr sz="1300" b="1" spc="-25" dirty="0">
                          <a:solidFill>
                            <a:srgbClr val="1F3864"/>
                          </a:solidFill>
                          <a:latin typeface="Arial"/>
                          <a:cs typeface="Arial"/>
                        </a:rPr>
                        <a:t>N/A</a:t>
                      </a:r>
                      <a:endParaRPr sz="1300">
                        <a:latin typeface="Arial"/>
                        <a:cs typeface="Arial"/>
                      </a:endParaRPr>
                    </a:p>
                  </a:txBody>
                  <a:tcPr marL="0" marR="0" marT="126626" marB="0">
                    <a:lnL w="12700">
                      <a:solidFill>
                        <a:srgbClr val="1C384B"/>
                      </a:solidFill>
                      <a:prstDash val="solid"/>
                    </a:lnL>
                    <a:lnR w="12700">
                      <a:solidFill>
                        <a:srgbClr val="BF0000"/>
                      </a:solidFill>
                      <a:prstDash val="solid"/>
                    </a:lnR>
                    <a:lnT w="12700">
                      <a:solidFill>
                        <a:srgbClr val="1C384B"/>
                      </a:solidFill>
                      <a:prstDash val="solid"/>
                    </a:lnT>
                    <a:lnB w="12700">
                      <a:solidFill>
                        <a:srgbClr val="1C384B"/>
                      </a:solidFill>
                      <a:prstDash val="solid"/>
                    </a:lnB>
                  </a:tcPr>
                </a:tc>
                <a:tc>
                  <a:txBody>
                    <a:bodyPr/>
                    <a:lstStyle/>
                    <a:p>
                      <a:pPr marL="220345" marR="212725" algn="ctr">
                        <a:lnSpc>
                          <a:spcPct val="100000"/>
                        </a:lnSpc>
                        <a:spcBef>
                          <a:spcPts val="285"/>
                        </a:spcBef>
                      </a:pPr>
                      <a:r>
                        <a:rPr sz="800" dirty="0">
                          <a:solidFill>
                            <a:srgbClr val="1F3864"/>
                          </a:solidFill>
                          <a:latin typeface="Arial"/>
                          <a:cs typeface="Arial"/>
                        </a:rPr>
                        <a:t>Device</a:t>
                      </a:r>
                      <a:r>
                        <a:rPr sz="800" spc="10" dirty="0">
                          <a:solidFill>
                            <a:srgbClr val="1F3864"/>
                          </a:solidFill>
                          <a:latin typeface="Arial"/>
                          <a:cs typeface="Arial"/>
                        </a:rPr>
                        <a:t> </a:t>
                      </a:r>
                      <a:r>
                        <a:rPr sz="800" spc="-10" dirty="0">
                          <a:solidFill>
                            <a:srgbClr val="1F3864"/>
                          </a:solidFill>
                          <a:latin typeface="Arial"/>
                          <a:cs typeface="Arial"/>
                        </a:rPr>
                        <a:t>Related Complications</a:t>
                      </a:r>
                      <a:endParaRPr sz="800">
                        <a:latin typeface="Arial"/>
                        <a:cs typeface="Arial"/>
                      </a:endParaRPr>
                    </a:p>
                    <a:p>
                      <a:pPr algn="ctr">
                        <a:lnSpc>
                          <a:spcPct val="100000"/>
                        </a:lnSpc>
                        <a:spcBef>
                          <a:spcPts val="10"/>
                        </a:spcBef>
                      </a:pPr>
                      <a:r>
                        <a:rPr sz="1100" b="1" spc="-10" dirty="0">
                          <a:solidFill>
                            <a:srgbClr val="1F3864"/>
                          </a:solidFill>
                          <a:latin typeface="Arial"/>
                          <a:cs typeface="Arial"/>
                        </a:rPr>
                        <a:t>22.6%</a:t>
                      </a:r>
                      <a:endParaRPr sz="1100">
                        <a:latin typeface="Arial"/>
                        <a:cs typeface="Arial"/>
                      </a:endParaRPr>
                    </a:p>
                    <a:p>
                      <a:pPr algn="ctr">
                        <a:lnSpc>
                          <a:spcPts val="1195"/>
                        </a:lnSpc>
                        <a:spcBef>
                          <a:spcPts val="10"/>
                        </a:spcBef>
                      </a:pPr>
                      <a:r>
                        <a:rPr sz="900" i="1" spc="-25" dirty="0">
                          <a:solidFill>
                            <a:srgbClr val="1F3864"/>
                          </a:solidFill>
                          <a:latin typeface="Arial"/>
                          <a:cs typeface="Arial"/>
                        </a:rPr>
                        <a:t>MAE</a:t>
                      </a:r>
                      <a:endParaRPr sz="900">
                        <a:latin typeface="Arial"/>
                        <a:cs typeface="Arial"/>
                      </a:endParaRPr>
                    </a:p>
                    <a:p>
                      <a:pPr algn="ctr">
                        <a:lnSpc>
                          <a:spcPts val="1195"/>
                        </a:lnSpc>
                      </a:pPr>
                      <a:r>
                        <a:rPr sz="900" b="1" i="1" spc="-10" dirty="0">
                          <a:solidFill>
                            <a:srgbClr val="1F3864"/>
                          </a:solidFill>
                          <a:latin typeface="Arial"/>
                          <a:cs typeface="Arial"/>
                        </a:rPr>
                        <a:t>17.0%</a:t>
                      </a:r>
                      <a:endParaRPr sz="900">
                        <a:latin typeface="Arial"/>
                        <a:cs typeface="Arial"/>
                      </a:endParaRPr>
                    </a:p>
                  </a:txBody>
                  <a:tcPr marL="0" marR="0" marT="31937" marB="0">
                    <a:lnL w="12700">
                      <a:solidFill>
                        <a:srgbClr val="BF0000"/>
                      </a:solidFill>
                      <a:prstDash val="solid"/>
                    </a:lnL>
                    <a:lnR w="12700">
                      <a:solidFill>
                        <a:srgbClr val="1C384B"/>
                      </a:solidFill>
                      <a:prstDash val="solid"/>
                    </a:lnR>
                    <a:lnT w="12700">
                      <a:solidFill>
                        <a:srgbClr val="BF0000"/>
                      </a:solidFill>
                      <a:prstDash val="solid"/>
                    </a:lnT>
                    <a:lnB w="12700">
                      <a:solidFill>
                        <a:srgbClr val="BF0000"/>
                      </a:solidFill>
                      <a:prstDash val="solid"/>
                    </a:lnB>
                  </a:tcPr>
                </a:tc>
                <a:tc>
                  <a:txBody>
                    <a:bodyPr/>
                    <a:lstStyle/>
                    <a:p>
                      <a:pPr>
                        <a:lnSpc>
                          <a:spcPct val="100000"/>
                        </a:lnSpc>
                        <a:spcBef>
                          <a:spcPts val="1055"/>
                        </a:spcBef>
                      </a:pPr>
                      <a:endParaRPr sz="1100">
                        <a:latin typeface="Times New Roman"/>
                        <a:cs typeface="Times New Roman"/>
                      </a:endParaRPr>
                    </a:p>
                    <a:p>
                      <a:pPr algn="ctr">
                        <a:lnSpc>
                          <a:spcPct val="100000"/>
                        </a:lnSpc>
                      </a:pPr>
                      <a:r>
                        <a:rPr sz="1100" b="1" spc="-10" dirty="0">
                          <a:solidFill>
                            <a:srgbClr val="1F3864"/>
                          </a:solidFill>
                          <a:latin typeface="Arial"/>
                          <a:cs typeface="Arial"/>
                        </a:rPr>
                        <a:t>11.3%</a:t>
                      </a:r>
                      <a:endParaRPr sz="1100">
                        <a:latin typeface="Arial"/>
                        <a:cs typeface="Arial"/>
                      </a:endParaRPr>
                    </a:p>
                  </a:txBody>
                  <a:tcPr marL="0" marR="0" marT="118222" marB="0">
                    <a:lnL w="12700">
                      <a:solidFill>
                        <a:srgbClr val="1C384B"/>
                      </a:solidFill>
                      <a:prstDash val="solid"/>
                    </a:lnL>
                    <a:lnR w="12700">
                      <a:solidFill>
                        <a:srgbClr val="BF0000"/>
                      </a:solidFill>
                      <a:prstDash val="solid"/>
                    </a:lnR>
                    <a:lnT w="12700">
                      <a:solidFill>
                        <a:srgbClr val="BF0000"/>
                      </a:solidFill>
                      <a:prstDash val="solid"/>
                    </a:lnT>
                    <a:lnB w="12700">
                      <a:solidFill>
                        <a:srgbClr val="BF0000"/>
                      </a:solidFill>
                      <a:prstDash val="solid"/>
                    </a:lnB>
                  </a:tcPr>
                </a:tc>
                <a:tc gridSpan="2">
                  <a:txBody>
                    <a:bodyPr/>
                    <a:lstStyle/>
                    <a:p>
                      <a:pPr>
                        <a:lnSpc>
                          <a:spcPct val="100000"/>
                        </a:lnSpc>
                      </a:pPr>
                      <a:endParaRPr sz="800">
                        <a:latin typeface="Times New Roman"/>
                        <a:cs typeface="Times New Roman"/>
                      </a:endParaRPr>
                    </a:p>
                    <a:p>
                      <a:pPr>
                        <a:lnSpc>
                          <a:spcPct val="100000"/>
                        </a:lnSpc>
                        <a:spcBef>
                          <a:spcPts val="455"/>
                        </a:spcBef>
                      </a:pPr>
                      <a:endParaRPr sz="800">
                        <a:latin typeface="Times New Roman"/>
                        <a:cs typeface="Times New Roman"/>
                      </a:endParaRPr>
                    </a:p>
                    <a:p>
                      <a:pPr algn="ctr">
                        <a:lnSpc>
                          <a:spcPct val="100000"/>
                        </a:lnSpc>
                      </a:pPr>
                      <a:r>
                        <a:rPr sz="800" dirty="0">
                          <a:solidFill>
                            <a:srgbClr val="1F3864"/>
                          </a:solidFill>
                          <a:latin typeface="Arial"/>
                          <a:cs typeface="Arial"/>
                        </a:rPr>
                        <a:t>In</a:t>
                      </a:r>
                      <a:r>
                        <a:rPr sz="800" spc="10" dirty="0">
                          <a:solidFill>
                            <a:srgbClr val="1F3864"/>
                          </a:solidFill>
                          <a:latin typeface="Arial"/>
                          <a:cs typeface="Arial"/>
                        </a:rPr>
                        <a:t> </a:t>
                      </a:r>
                      <a:r>
                        <a:rPr sz="800" dirty="0">
                          <a:solidFill>
                            <a:srgbClr val="1F3864"/>
                          </a:solidFill>
                          <a:latin typeface="Arial"/>
                          <a:cs typeface="Arial"/>
                        </a:rPr>
                        <a:t>Hospital</a:t>
                      </a:r>
                      <a:r>
                        <a:rPr sz="800" spc="35" dirty="0">
                          <a:solidFill>
                            <a:srgbClr val="1F3864"/>
                          </a:solidFill>
                          <a:latin typeface="Arial"/>
                          <a:cs typeface="Arial"/>
                        </a:rPr>
                        <a:t> </a:t>
                      </a:r>
                      <a:r>
                        <a:rPr sz="800" spc="-10" dirty="0">
                          <a:solidFill>
                            <a:srgbClr val="1F3864"/>
                          </a:solidFill>
                          <a:latin typeface="Arial"/>
                          <a:cs typeface="Arial"/>
                        </a:rPr>
                        <a:t>Mortality</a:t>
                      </a:r>
                      <a:endParaRPr sz="800">
                        <a:latin typeface="Arial"/>
                        <a:cs typeface="Arial"/>
                      </a:endParaRPr>
                    </a:p>
                    <a:p>
                      <a:pPr algn="ctr">
                        <a:lnSpc>
                          <a:spcPct val="100000"/>
                        </a:lnSpc>
                        <a:spcBef>
                          <a:spcPts val="20"/>
                        </a:spcBef>
                      </a:pPr>
                      <a:r>
                        <a:rPr sz="1100" b="1" spc="-20" dirty="0">
                          <a:solidFill>
                            <a:srgbClr val="1F3864"/>
                          </a:solidFill>
                          <a:latin typeface="Arial"/>
                          <a:cs typeface="Arial"/>
                        </a:rPr>
                        <a:t>1.9%</a:t>
                      </a:r>
                      <a:endParaRPr sz="1100">
                        <a:latin typeface="Arial"/>
                        <a:cs typeface="Arial"/>
                      </a:endParaRPr>
                    </a:p>
                  </a:txBody>
                  <a:tcPr marL="0" marR="0" marT="0" marB="0">
                    <a:lnL w="12700">
                      <a:solidFill>
                        <a:srgbClr val="BF0000"/>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hMerge="1">
                  <a:txBody>
                    <a:bodyPr/>
                    <a:lstStyle/>
                    <a:p>
                      <a:endParaRPr/>
                    </a:p>
                  </a:txBody>
                  <a:tcPr marL="0" marR="0" marT="0" marB="0"/>
                </a:tc>
                <a:tc>
                  <a:txBody>
                    <a:bodyPr/>
                    <a:lstStyle/>
                    <a:p>
                      <a:pPr>
                        <a:lnSpc>
                          <a:spcPct val="100000"/>
                        </a:lnSpc>
                        <a:spcBef>
                          <a:spcPts val="790"/>
                        </a:spcBef>
                      </a:pPr>
                      <a:endParaRPr sz="1300">
                        <a:latin typeface="Times New Roman"/>
                        <a:cs typeface="Times New Roman"/>
                      </a:endParaRPr>
                    </a:p>
                    <a:p>
                      <a:pPr marL="5080" algn="ctr">
                        <a:lnSpc>
                          <a:spcPct val="100000"/>
                        </a:lnSpc>
                        <a:spcBef>
                          <a:spcPts val="5"/>
                        </a:spcBef>
                      </a:pPr>
                      <a:r>
                        <a:rPr sz="1300" b="1" spc="-25" dirty="0">
                          <a:solidFill>
                            <a:srgbClr val="1F3864"/>
                          </a:solidFill>
                          <a:latin typeface="Arial"/>
                          <a:cs typeface="Arial"/>
                        </a:rPr>
                        <a:t>N/A</a:t>
                      </a:r>
                      <a:endParaRPr sz="1300">
                        <a:latin typeface="Arial"/>
                        <a:cs typeface="Arial"/>
                      </a:endParaRPr>
                    </a:p>
                  </a:txBody>
                  <a:tcPr marL="0" marR="0" marT="88526"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790"/>
                        </a:spcBef>
                      </a:pPr>
                      <a:endParaRPr sz="1300">
                        <a:latin typeface="Times New Roman"/>
                        <a:cs typeface="Times New Roman"/>
                      </a:endParaRPr>
                    </a:p>
                    <a:p>
                      <a:pPr algn="ctr">
                        <a:lnSpc>
                          <a:spcPct val="100000"/>
                        </a:lnSpc>
                        <a:spcBef>
                          <a:spcPts val="5"/>
                        </a:spcBef>
                      </a:pPr>
                      <a:r>
                        <a:rPr sz="1300" b="1" spc="-50" dirty="0">
                          <a:solidFill>
                            <a:srgbClr val="1F3864"/>
                          </a:solidFill>
                          <a:latin typeface="Arial"/>
                          <a:cs typeface="Arial"/>
                        </a:rPr>
                        <a:t>7</a:t>
                      </a:r>
                      <a:endParaRPr sz="1300">
                        <a:latin typeface="Arial"/>
                        <a:cs typeface="Arial"/>
                      </a:endParaRPr>
                    </a:p>
                  </a:txBody>
                  <a:tcPr marL="0" marR="0" marT="88526" marB="0">
                    <a:lnL w="12700">
                      <a:solidFill>
                        <a:srgbClr val="1C384B"/>
                      </a:solidFill>
                      <a:prstDash val="solid"/>
                    </a:lnL>
                    <a:lnR w="12700">
                      <a:solidFill>
                        <a:srgbClr val="1C384B"/>
                      </a:solidFill>
                      <a:prstDash val="solid"/>
                    </a:lnR>
                    <a:lnT w="12700">
                      <a:solidFill>
                        <a:srgbClr val="1C384B"/>
                      </a:solidFill>
                      <a:prstDash val="solid"/>
                    </a:lnT>
                    <a:lnB w="12700">
                      <a:solidFill>
                        <a:srgbClr val="1C384B"/>
                      </a:solidFill>
                      <a:prstDash val="solid"/>
                    </a:lnB>
                  </a:tcPr>
                </a:tc>
                <a:tc>
                  <a:txBody>
                    <a:bodyPr/>
                    <a:lstStyle/>
                    <a:p>
                      <a:pPr>
                        <a:lnSpc>
                          <a:spcPct val="100000"/>
                        </a:lnSpc>
                        <a:spcBef>
                          <a:spcPts val="790"/>
                        </a:spcBef>
                      </a:pPr>
                      <a:endParaRPr sz="1300">
                        <a:latin typeface="Times New Roman"/>
                        <a:cs typeface="Times New Roman"/>
                      </a:endParaRPr>
                    </a:p>
                    <a:p>
                      <a:pPr marL="5080" algn="ctr">
                        <a:lnSpc>
                          <a:spcPct val="100000"/>
                        </a:lnSpc>
                        <a:spcBef>
                          <a:spcPts val="5"/>
                        </a:spcBef>
                      </a:pPr>
                      <a:r>
                        <a:rPr sz="1300" b="1" spc="-25" dirty="0">
                          <a:solidFill>
                            <a:srgbClr val="1F3864"/>
                          </a:solidFill>
                          <a:latin typeface="Arial"/>
                          <a:cs typeface="Arial"/>
                        </a:rPr>
                        <a:t>N/A</a:t>
                      </a:r>
                      <a:endParaRPr sz="1300">
                        <a:latin typeface="Arial"/>
                        <a:cs typeface="Arial"/>
                      </a:endParaRPr>
                    </a:p>
                  </a:txBody>
                  <a:tcPr marL="0" marR="0" marT="88526" marB="0">
                    <a:lnL w="12700">
                      <a:solidFill>
                        <a:srgbClr val="1C384B"/>
                      </a:solidFill>
                      <a:prstDash val="solid"/>
                    </a:lnL>
                    <a:lnT w="12700">
                      <a:solidFill>
                        <a:srgbClr val="1C384B"/>
                      </a:solidFill>
                      <a:prstDash val="solid"/>
                    </a:lnT>
                    <a:lnB w="12700">
                      <a:solidFill>
                        <a:srgbClr val="1C384B"/>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58471" y="933225"/>
            <a:ext cx="8875059" cy="4992892"/>
          </a:xfrm>
          <a:prstGeom prst="rect">
            <a:avLst/>
          </a:prstGeom>
        </p:spPr>
      </p:pic>
      <p:sp>
        <p:nvSpPr>
          <p:cNvPr id="3" name="object 3"/>
          <p:cNvSpPr txBox="1"/>
          <p:nvPr/>
        </p:nvSpPr>
        <p:spPr>
          <a:xfrm>
            <a:off x="10361144" y="5745594"/>
            <a:ext cx="81803" cy="88780"/>
          </a:xfrm>
          <a:prstGeom prst="rect">
            <a:avLst/>
          </a:prstGeom>
        </p:spPr>
        <p:txBody>
          <a:bodyPr vert="horz" wrap="square" lIns="0" tIns="14007" rIns="0" bIns="0" rtlCol="0">
            <a:spAutoFit/>
          </a:bodyPr>
          <a:lstStyle/>
          <a:p>
            <a:pPr marL="11206">
              <a:spcBef>
                <a:spcPts val="110"/>
              </a:spcBef>
            </a:pPr>
            <a:r>
              <a:rPr sz="485" spc="-22" dirty="0">
                <a:solidFill>
                  <a:srgbClr val="FFFFFF"/>
                </a:solidFill>
                <a:latin typeface="Arial Narrow"/>
                <a:cs typeface="Arial Narrow"/>
              </a:rPr>
              <a:t>24</a:t>
            </a:r>
            <a:endParaRPr sz="485">
              <a:latin typeface="Arial Narrow"/>
              <a:cs typeface="Arial Narrow"/>
            </a:endParaRPr>
          </a:p>
        </p:txBody>
      </p:sp>
      <p:sp>
        <p:nvSpPr>
          <p:cNvPr id="4" name="object 4"/>
          <p:cNvSpPr txBox="1"/>
          <p:nvPr/>
        </p:nvSpPr>
        <p:spPr>
          <a:xfrm>
            <a:off x="1762901" y="5605228"/>
            <a:ext cx="8379199" cy="216640"/>
          </a:xfrm>
          <a:prstGeom prst="rect">
            <a:avLst/>
          </a:prstGeom>
        </p:spPr>
        <p:txBody>
          <a:bodyPr vert="horz" wrap="square" lIns="0" tIns="10646" rIns="0" bIns="0" rtlCol="0">
            <a:spAutoFit/>
          </a:bodyPr>
          <a:lstStyle/>
          <a:p>
            <a:pPr marL="11206" marR="4483">
              <a:lnSpc>
                <a:spcPct val="147300"/>
              </a:lnSpc>
              <a:spcBef>
                <a:spcPts val="84"/>
              </a:spcBef>
              <a:tabLst>
                <a:tab pos="7723506" algn="l"/>
              </a:tabLst>
            </a:pPr>
            <a:r>
              <a:rPr sz="485" spc="9" dirty="0">
                <a:solidFill>
                  <a:srgbClr val="FFFFFF"/>
                </a:solidFill>
                <a:latin typeface="Arial Narrow"/>
                <a:cs typeface="Arial Narrow"/>
              </a:rPr>
              <a:t>Caution:</a:t>
            </a:r>
            <a:r>
              <a:rPr sz="485" spc="18" dirty="0">
                <a:solidFill>
                  <a:srgbClr val="FFFFFF"/>
                </a:solidFill>
                <a:latin typeface="Arial Narrow"/>
                <a:cs typeface="Arial Narrow"/>
              </a:rPr>
              <a:t> </a:t>
            </a:r>
            <a:r>
              <a:rPr sz="485" spc="9" dirty="0">
                <a:solidFill>
                  <a:srgbClr val="FFFFFF"/>
                </a:solidFill>
                <a:latin typeface="Arial Narrow"/>
                <a:cs typeface="Arial Narrow"/>
              </a:rPr>
              <a:t>Federal</a:t>
            </a:r>
            <a:r>
              <a:rPr sz="485" spc="13" dirty="0">
                <a:solidFill>
                  <a:srgbClr val="FFFFFF"/>
                </a:solidFill>
                <a:latin typeface="Arial Narrow"/>
                <a:cs typeface="Arial Narrow"/>
              </a:rPr>
              <a:t> </a:t>
            </a:r>
            <a:r>
              <a:rPr sz="485" spc="9" dirty="0">
                <a:solidFill>
                  <a:srgbClr val="FFFFFF"/>
                </a:solidFill>
                <a:latin typeface="Arial Narrow"/>
                <a:cs typeface="Arial Narrow"/>
              </a:rPr>
              <a:t>(USA)</a:t>
            </a:r>
            <a:r>
              <a:rPr sz="485" spc="18" dirty="0">
                <a:solidFill>
                  <a:srgbClr val="FFFFFF"/>
                </a:solidFill>
                <a:latin typeface="Arial Narrow"/>
                <a:cs typeface="Arial Narrow"/>
              </a:rPr>
              <a:t> </a:t>
            </a:r>
            <a:r>
              <a:rPr sz="485" spc="9" dirty="0">
                <a:solidFill>
                  <a:srgbClr val="FFFFFF"/>
                </a:solidFill>
                <a:latin typeface="Arial Narrow"/>
                <a:cs typeface="Arial Narrow"/>
              </a:rPr>
              <a:t>law</a:t>
            </a:r>
            <a:r>
              <a:rPr sz="485" spc="-4" dirty="0">
                <a:solidFill>
                  <a:srgbClr val="FFFFFF"/>
                </a:solidFill>
                <a:latin typeface="Arial Narrow"/>
                <a:cs typeface="Arial Narrow"/>
              </a:rPr>
              <a:t> </a:t>
            </a:r>
            <a:r>
              <a:rPr sz="485" spc="9" dirty="0">
                <a:solidFill>
                  <a:srgbClr val="FFFFFF"/>
                </a:solidFill>
                <a:latin typeface="Arial Narrow"/>
                <a:cs typeface="Arial Narrow"/>
              </a:rPr>
              <a:t>restricts these</a:t>
            </a:r>
            <a:r>
              <a:rPr sz="485" spc="13" dirty="0">
                <a:solidFill>
                  <a:srgbClr val="FFFFFF"/>
                </a:solidFill>
                <a:latin typeface="Arial Narrow"/>
                <a:cs typeface="Arial Narrow"/>
              </a:rPr>
              <a:t> </a:t>
            </a:r>
            <a:r>
              <a:rPr sz="485" spc="9" dirty="0">
                <a:solidFill>
                  <a:srgbClr val="FFFFFF"/>
                </a:solidFill>
                <a:latin typeface="Arial Narrow"/>
                <a:cs typeface="Arial Narrow"/>
              </a:rPr>
              <a:t>devices</a:t>
            </a:r>
            <a:r>
              <a:rPr sz="485" spc="4" dirty="0">
                <a:solidFill>
                  <a:srgbClr val="FFFFFF"/>
                </a:solidFill>
                <a:latin typeface="Arial Narrow"/>
                <a:cs typeface="Arial Narrow"/>
              </a:rPr>
              <a:t> </a:t>
            </a:r>
            <a:r>
              <a:rPr sz="485" spc="9" dirty="0">
                <a:solidFill>
                  <a:srgbClr val="FFFFFF"/>
                </a:solidFill>
                <a:latin typeface="Arial Narrow"/>
                <a:cs typeface="Arial Narrow"/>
              </a:rPr>
              <a:t>to</a:t>
            </a:r>
            <a:r>
              <a:rPr sz="485" dirty="0">
                <a:solidFill>
                  <a:srgbClr val="FFFFFF"/>
                </a:solidFill>
                <a:latin typeface="Arial Narrow"/>
                <a:cs typeface="Arial Narrow"/>
              </a:rPr>
              <a:t> </a:t>
            </a:r>
            <a:r>
              <a:rPr sz="485" spc="9" dirty="0">
                <a:solidFill>
                  <a:srgbClr val="FFFFFF"/>
                </a:solidFill>
                <a:latin typeface="Arial Narrow"/>
                <a:cs typeface="Arial Narrow"/>
              </a:rPr>
              <a:t>sale</a:t>
            </a:r>
            <a:r>
              <a:rPr sz="485" spc="13" dirty="0">
                <a:solidFill>
                  <a:srgbClr val="FFFFFF"/>
                </a:solidFill>
                <a:latin typeface="Arial Narrow"/>
                <a:cs typeface="Arial Narrow"/>
              </a:rPr>
              <a:t> </a:t>
            </a:r>
            <a:r>
              <a:rPr sz="485" spc="9" dirty="0">
                <a:solidFill>
                  <a:srgbClr val="FFFFFF"/>
                </a:solidFill>
                <a:latin typeface="Arial Narrow"/>
                <a:cs typeface="Arial Narrow"/>
              </a:rPr>
              <a:t>by</a:t>
            </a:r>
            <a:r>
              <a:rPr sz="485" dirty="0">
                <a:solidFill>
                  <a:srgbClr val="FFFFFF"/>
                </a:solidFill>
                <a:latin typeface="Arial Narrow"/>
                <a:cs typeface="Arial Narrow"/>
              </a:rPr>
              <a:t> </a:t>
            </a:r>
            <a:r>
              <a:rPr sz="485" spc="9" dirty="0">
                <a:solidFill>
                  <a:srgbClr val="FFFFFF"/>
                </a:solidFill>
                <a:latin typeface="Arial Narrow"/>
                <a:cs typeface="Arial Narrow"/>
              </a:rPr>
              <a:t>or</a:t>
            </a:r>
            <a:r>
              <a:rPr sz="485" dirty="0">
                <a:solidFill>
                  <a:srgbClr val="FFFFFF"/>
                </a:solidFill>
                <a:latin typeface="Arial Narrow"/>
                <a:cs typeface="Arial Narrow"/>
              </a:rPr>
              <a:t> </a:t>
            </a:r>
            <a:r>
              <a:rPr sz="485" spc="9" dirty="0">
                <a:solidFill>
                  <a:srgbClr val="FFFFFF"/>
                </a:solidFill>
                <a:latin typeface="Arial Narrow"/>
                <a:cs typeface="Arial Narrow"/>
              </a:rPr>
              <a:t>on</a:t>
            </a:r>
            <a:r>
              <a:rPr sz="485" spc="13" dirty="0">
                <a:solidFill>
                  <a:srgbClr val="FFFFFF"/>
                </a:solidFill>
                <a:latin typeface="Arial Narrow"/>
                <a:cs typeface="Arial Narrow"/>
              </a:rPr>
              <a:t> </a:t>
            </a:r>
            <a:r>
              <a:rPr sz="485" spc="9" dirty="0">
                <a:solidFill>
                  <a:srgbClr val="FFFFFF"/>
                </a:solidFill>
                <a:latin typeface="Arial Narrow"/>
                <a:cs typeface="Arial Narrow"/>
              </a:rPr>
              <a:t>the</a:t>
            </a:r>
            <a:r>
              <a:rPr sz="485" spc="13" dirty="0">
                <a:solidFill>
                  <a:srgbClr val="FFFFFF"/>
                </a:solidFill>
                <a:latin typeface="Arial Narrow"/>
                <a:cs typeface="Arial Narrow"/>
              </a:rPr>
              <a:t> </a:t>
            </a:r>
            <a:r>
              <a:rPr sz="485" spc="9" dirty="0">
                <a:solidFill>
                  <a:srgbClr val="FFFFFF"/>
                </a:solidFill>
                <a:latin typeface="Arial Narrow"/>
                <a:cs typeface="Arial Narrow"/>
              </a:rPr>
              <a:t>order of a</a:t>
            </a:r>
            <a:r>
              <a:rPr sz="485" spc="-4" dirty="0">
                <a:solidFill>
                  <a:srgbClr val="FFFFFF"/>
                </a:solidFill>
                <a:latin typeface="Arial Narrow"/>
                <a:cs typeface="Arial Narrow"/>
              </a:rPr>
              <a:t> </a:t>
            </a:r>
            <a:r>
              <a:rPr sz="485" spc="9" dirty="0">
                <a:solidFill>
                  <a:srgbClr val="FFFFFF"/>
                </a:solidFill>
                <a:latin typeface="Arial Narrow"/>
                <a:cs typeface="Arial Narrow"/>
              </a:rPr>
              <a:t>physician. Prior</a:t>
            </a:r>
            <a:r>
              <a:rPr sz="485" dirty="0">
                <a:solidFill>
                  <a:srgbClr val="FFFFFF"/>
                </a:solidFill>
                <a:latin typeface="Arial Narrow"/>
                <a:cs typeface="Arial Narrow"/>
              </a:rPr>
              <a:t> </a:t>
            </a:r>
            <a:r>
              <a:rPr sz="485" spc="9" dirty="0">
                <a:solidFill>
                  <a:srgbClr val="FFFFFF"/>
                </a:solidFill>
                <a:latin typeface="Arial Narrow"/>
                <a:cs typeface="Arial Narrow"/>
              </a:rPr>
              <a:t>to</a:t>
            </a:r>
            <a:r>
              <a:rPr sz="485" spc="13" dirty="0">
                <a:solidFill>
                  <a:srgbClr val="FFFFFF"/>
                </a:solidFill>
                <a:latin typeface="Arial Narrow"/>
                <a:cs typeface="Arial Narrow"/>
              </a:rPr>
              <a:t> </a:t>
            </a:r>
            <a:r>
              <a:rPr sz="485" spc="9" dirty="0">
                <a:solidFill>
                  <a:srgbClr val="FFFFFF"/>
                </a:solidFill>
                <a:latin typeface="Arial Narrow"/>
                <a:cs typeface="Arial Narrow"/>
              </a:rPr>
              <a:t>use, please</a:t>
            </a:r>
            <a:r>
              <a:rPr sz="485" spc="13" dirty="0">
                <a:solidFill>
                  <a:srgbClr val="FFFFFF"/>
                </a:solidFill>
                <a:latin typeface="Arial Narrow"/>
                <a:cs typeface="Arial Narrow"/>
              </a:rPr>
              <a:t> </a:t>
            </a:r>
            <a:r>
              <a:rPr sz="485" spc="9" dirty="0">
                <a:solidFill>
                  <a:srgbClr val="FFFFFF"/>
                </a:solidFill>
                <a:latin typeface="Arial Narrow"/>
                <a:cs typeface="Arial Narrow"/>
              </a:rPr>
              <a:t>refer</a:t>
            </a:r>
            <a:r>
              <a:rPr sz="485" dirty="0">
                <a:solidFill>
                  <a:srgbClr val="FFFFFF"/>
                </a:solidFill>
                <a:latin typeface="Arial Narrow"/>
                <a:cs typeface="Arial Narrow"/>
              </a:rPr>
              <a:t> </a:t>
            </a:r>
            <a:r>
              <a:rPr sz="485" spc="9" dirty="0">
                <a:solidFill>
                  <a:srgbClr val="FFFFFF"/>
                </a:solidFill>
                <a:latin typeface="Arial Narrow"/>
                <a:cs typeface="Arial Narrow"/>
              </a:rPr>
              <a:t>to</a:t>
            </a:r>
            <a:r>
              <a:rPr sz="485" spc="13" dirty="0">
                <a:solidFill>
                  <a:srgbClr val="FFFFFF"/>
                </a:solidFill>
                <a:latin typeface="Arial Narrow"/>
                <a:cs typeface="Arial Narrow"/>
              </a:rPr>
              <a:t> </a:t>
            </a:r>
            <a:r>
              <a:rPr sz="485" spc="9" dirty="0">
                <a:solidFill>
                  <a:srgbClr val="FFFFFF"/>
                </a:solidFill>
                <a:latin typeface="Arial Narrow"/>
                <a:cs typeface="Arial Narrow"/>
              </a:rPr>
              <a:t>the</a:t>
            </a:r>
            <a:r>
              <a:rPr sz="485" spc="13" dirty="0">
                <a:solidFill>
                  <a:srgbClr val="FFFFFF"/>
                </a:solidFill>
                <a:latin typeface="Arial Narrow"/>
                <a:cs typeface="Arial Narrow"/>
              </a:rPr>
              <a:t> </a:t>
            </a:r>
            <a:r>
              <a:rPr sz="485" spc="9" dirty="0">
                <a:solidFill>
                  <a:srgbClr val="FFFFFF"/>
                </a:solidFill>
                <a:latin typeface="Arial Narrow"/>
                <a:cs typeface="Arial Narrow"/>
              </a:rPr>
              <a:t>Instructions</a:t>
            </a:r>
            <a:r>
              <a:rPr sz="485" spc="13" dirty="0">
                <a:solidFill>
                  <a:srgbClr val="FFFFFF"/>
                </a:solidFill>
                <a:latin typeface="Arial Narrow"/>
                <a:cs typeface="Arial Narrow"/>
              </a:rPr>
              <a:t> </a:t>
            </a:r>
            <a:r>
              <a:rPr sz="485" spc="9" dirty="0">
                <a:solidFill>
                  <a:srgbClr val="FFFFFF"/>
                </a:solidFill>
                <a:latin typeface="Arial Narrow"/>
                <a:cs typeface="Arial Narrow"/>
              </a:rPr>
              <a:t>for</a:t>
            </a:r>
            <a:r>
              <a:rPr sz="485" spc="13" dirty="0">
                <a:solidFill>
                  <a:srgbClr val="FFFFFF"/>
                </a:solidFill>
                <a:latin typeface="Arial Narrow"/>
                <a:cs typeface="Arial Narrow"/>
              </a:rPr>
              <a:t> </a:t>
            </a:r>
            <a:r>
              <a:rPr sz="485" spc="9" dirty="0">
                <a:solidFill>
                  <a:srgbClr val="FFFFFF"/>
                </a:solidFill>
                <a:latin typeface="Arial Narrow"/>
                <a:cs typeface="Arial Narrow"/>
              </a:rPr>
              <a:t>Use</a:t>
            </a:r>
            <a:r>
              <a:rPr sz="485" spc="-4" dirty="0">
                <a:solidFill>
                  <a:srgbClr val="FFFFFF"/>
                </a:solidFill>
                <a:latin typeface="Arial Narrow"/>
                <a:cs typeface="Arial Narrow"/>
              </a:rPr>
              <a:t> </a:t>
            </a:r>
            <a:r>
              <a:rPr sz="485" spc="9" dirty="0">
                <a:solidFill>
                  <a:srgbClr val="FFFFFF"/>
                </a:solidFill>
                <a:latin typeface="Arial Narrow"/>
                <a:cs typeface="Arial Narrow"/>
              </a:rPr>
              <a:t>for complete</a:t>
            </a:r>
            <a:r>
              <a:rPr sz="485" spc="-4" dirty="0">
                <a:solidFill>
                  <a:srgbClr val="FFFFFF"/>
                </a:solidFill>
                <a:latin typeface="Arial Narrow"/>
                <a:cs typeface="Arial Narrow"/>
              </a:rPr>
              <a:t> </a:t>
            </a:r>
            <a:r>
              <a:rPr sz="485" spc="9" dirty="0">
                <a:solidFill>
                  <a:srgbClr val="FFFFFF"/>
                </a:solidFill>
                <a:latin typeface="Arial Narrow"/>
                <a:cs typeface="Arial Narrow"/>
              </a:rPr>
              <a:t>product</a:t>
            </a:r>
            <a:r>
              <a:rPr sz="485" spc="22" dirty="0">
                <a:solidFill>
                  <a:srgbClr val="FFFFFF"/>
                </a:solidFill>
                <a:latin typeface="Arial Narrow"/>
                <a:cs typeface="Arial Narrow"/>
              </a:rPr>
              <a:t> </a:t>
            </a:r>
            <a:r>
              <a:rPr sz="485" spc="9" dirty="0">
                <a:solidFill>
                  <a:srgbClr val="FFFFFF"/>
                </a:solidFill>
                <a:latin typeface="Arial Narrow"/>
                <a:cs typeface="Arial Narrow"/>
              </a:rPr>
              <a:t>indications,</a:t>
            </a:r>
            <a:r>
              <a:rPr sz="485" dirty="0">
                <a:solidFill>
                  <a:srgbClr val="FFFFFF"/>
                </a:solidFill>
                <a:latin typeface="Arial Narrow"/>
                <a:cs typeface="Arial Narrow"/>
              </a:rPr>
              <a:t> </a:t>
            </a:r>
            <a:r>
              <a:rPr sz="485" spc="9" dirty="0">
                <a:solidFill>
                  <a:srgbClr val="FFFFFF"/>
                </a:solidFill>
                <a:latin typeface="Arial Narrow"/>
                <a:cs typeface="Arial Narrow"/>
              </a:rPr>
              <a:t>contraindications,</a:t>
            </a:r>
            <a:r>
              <a:rPr sz="485" spc="22" dirty="0">
                <a:solidFill>
                  <a:srgbClr val="FFFFFF"/>
                </a:solidFill>
                <a:latin typeface="Arial Narrow"/>
                <a:cs typeface="Arial Narrow"/>
              </a:rPr>
              <a:t> </a:t>
            </a:r>
            <a:r>
              <a:rPr sz="485" spc="9" dirty="0">
                <a:solidFill>
                  <a:srgbClr val="FFFFFF"/>
                </a:solidFill>
                <a:latin typeface="Arial Narrow"/>
                <a:cs typeface="Arial Narrow"/>
              </a:rPr>
              <a:t>warnings, precautions,</a:t>
            </a:r>
            <a:r>
              <a:rPr sz="485" spc="22" dirty="0">
                <a:solidFill>
                  <a:srgbClr val="FFFFFF"/>
                </a:solidFill>
                <a:latin typeface="Arial Narrow"/>
                <a:cs typeface="Arial Narrow"/>
              </a:rPr>
              <a:t> </a:t>
            </a:r>
            <a:r>
              <a:rPr sz="485" spc="9" dirty="0">
                <a:solidFill>
                  <a:srgbClr val="FFFFFF"/>
                </a:solidFill>
                <a:latin typeface="Arial Narrow"/>
                <a:cs typeface="Arial Narrow"/>
              </a:rPr>
              <a:t>potential</a:t>
            </a:r>
            <a:r>
              <a:rPr sz="485" spc="13" dirty="0">
                <a:solidFill>
                  <a:srgbClr val="FFFFFF"/>
                </a:solidFill>
                <a:latin typeface="Arial Narrow"/>
                <a:cs typeface="Arial Narrow"/>
              </a:rPr>
              <a:t> </a:t>
            </a:r>
            <a:r>
              <a:rPr sz="485" spc="9" dirty="0">
                <a:solidFill>
                  <a:srgbClr val="FFFFFF"/>
                </a:solidFill>
                <a:latin typeface="Arial Narrow"/>
                <a:cs typeface="Arial Narrow"/>
              </a:rPr>
              <a:t>adverse</a:t>
            </a:r>
            <a:r>
              <a:rPr sz="485" spc="13" dirty="0">
                <a:solidFill>
                  <a:srgbClr val="FFFFFF"/>
                </a:solidFill>
                <a:latin typeface="Arial Narrow"/>
                <a:cs typeface="Arial Narrow"/>
              </a:rPr>
              <a:t> </a:t>
            </a:r>
            <a:r>
              <a:rPr sz="485" spc="9" dirty="0">
                <a:solidFill>
                  <a:srgbClr val="FFFFFF"/>
                </a:solidFill>
                <a:latin typeface="Arial Narrow"/>
                <a:cs typeface="Arial Narrow"/>
              </a:rPr>
              <a:t>events, and detailed</a:t>
            </a:r>
            <a:r>
              <a:rPr sz="485" spc="22" dirty="0">
                <a:solidFill>
                  <a:srgbClr val="FFFFFF"/>
                </a:solidFill>
                <a:latin typeface="Arial Narrow"/>
                <a:cs typeface="Arial Narrow"/>
              </a:rPr>
              <a:t> </a:t>
            </a:r>
            <a:r>
              <a:rPr sz="485" spc="9" dirty="0">
                <a:solidFill>
                  <a:srgbClr val="FFFFFF"/>
                </a:solidFill>
                <a:latin typeface="Arial Narrow"/>
                <a:cs typeface="Arial Narrow"/>
              </a:rPr>
              <a:t>instructions</a:t>
            </a:r>
            <a:r>
              <a:rPr sz="485" spc="4" dirty="0">
                <a:solidFill>
                  <a:srgbClr val="FFFFFF"/>
                </a:solidFill>
                <a:latin typeface="Arial Narrow"/>
                <a:cs typeface="Arial Narrow"/>
              </a:rPr>
              <a:t> </a:t>
            </a:r>
            <a:r>
              <a:rPr sz="485" spc="9" dirty="0">
                <a:solidFill>
                  <a:srgbClr val="FFFFFF"/>
                </a:solidFill>
                <a:latin typeface="Arial Narrow"/>
                <a:cs typeface="Arial Narrow"/>
              </a:rPr>
              <a:t>for</a:t>
            </a:r>
            <a:r>
              <a:rPr sz="485" dirty="0">
                <a:solidFill>
                  <a:srgbClr val="FFFFFF"/>
                </a:solidFill>
                <a:latin typeface="Arial Narrow"/>
                <a:cs typeface="Arial Narrow"/>
              </a:rPr>
              <a:t> </a:t>
            </a:r>
            <a:r>
              <a:rPr sz="485" spc="9" dirty="0">
                <a:solidFill>
                  <a:srgbClr val="FFFFFF"/>
                </a:solidFill>
                <a:latin typeface="Arial Narrow"/>
                <a:cs typeface="Arial Narrow"/>
              </a:rPr>
              <a:t>use. Please</a:t>
            </a:r>
            <a:r>
              <a:rPr sz="485" spc="13" dirty="0">
                <a:solidFill>
                  <a:srgbClr val="FFFFFF"/>
                </a:solidFill>
                <a:latin typeface="Arial Narrow"/>
                <a:cs typeface="Arial Narrow"/>
              </a:rPr>
              <a:t> </a:t>
            </a:r>
            <a:r>
              <a:rPr sz="485" spc="9" dirty="0">
                <a:solidFill>
                  <a:srgbClr val="FFFFFF"/>
                </a:solidFill>
                <a:latin typeface="Arial Narrow"/>
                <a:cs typeface="Arial Narrow"/>
              </a:rPr>
              <a:t>contact</a:t>
            </a:r>
            <a:r>
              <a:rPr sz="485" spc="22" dirty="0">
                <a:solidFill>
                  <a:srgbClr val="FFFFFF"/>
                </a:solidFill>
                <a:latin typeface="Arial Narrow"/>
                <a:cs typeface="Arial Narrow"/>
              </a:rPr>
              <a:t> </a:t>
            </a:r>
            <a:r>
              <a:rPr sz="485" spc="9" dirty="0">
                <a:solidFill>
                  <a:srgbClr val="FFFFFF"/>
                </a:solidFill>
                <a:latin typeface="Arial Narrow"/>
                <a:cs typeface="Arial Narrow"/>
              </a:rPr>
              <a:t>your</a:t>
            </a:r>
            <a:r>
              <a:rPr sz="485" dirty="0">
                <a:solidFill>
                  <a:srgbClr val="FFFFFF"/>
                </a:solidFill>
                <a:latin typeface="Arial Narrow"/>
                <a:cs typeface="Arial Narrow"/>
              </a:rPr>
              <a:t> </a:t>
            </a:r>
            <a:r>
              <a:rPr sz="485" spc="9" dirty="0">
                <a:solidFill>
                  <a:srgbClr val="FFFFFF"/>
                </a:solidFill>
                <a:latin typeface="Arial Narrow"/>
                <a:cs typeface="Arial Narrow"/>
              </a:rPr>
              <a:t>local</a:t>
            </a:r>
            <a:r>
              <a:rPr sz="485" spc="4" dirty="0">
                <a:solidFill>
                  <a:srgbClr val="FFFFFF"/>
                </a:solidFill>
                <a:latin typeface="Arial Narrow"/>
                <a:cs typeface="Arial Narrow"/>
              </a:rPr>
              <a:t> </a:t>
            </a:r>
            <a:r>
              <a:rPr sz="485" spc="9" dirty="0">
                <a:solidFill>
                  <a:srgbClr val="FFFFFF"/>
                </a:solidFill>
                <a:latin typeface="Arial Narrow"/>
                <a:cs typeface="Arial Narrow"/>
              </a:rPr>
              <a:t>Penumbra</a:t>
            </a:r>
            <a:r>
              <a:rPr sz="485" spc="22" dirty="0">
                <a:solidFill>
                  <a:srgbClr val="FFFFFF"/>
                </a:solidFill>
                <a:latin typeface="Arial Narrow"/>
                <a:cs typeface="Arial Narrow"/>
              </a:rPr>
              <a:t> </a:t>
            </a:r>
            <a:r>
              <a:rPr sz="485" spc="9" dirty="0">
                <a:solidFill>
                  <a:srgbClr val="FFFFFF"/>
                </a:solidFill>
                <a:latin typeface="Arial Narrow"/>
                <a:cs typeface="Arial Narrow"/>
              </a:rPr>
              <a:t>representative</a:t>
            </a:r>
            <a:r>
              <a:rPr sz="485" spc="22" dirty="0">
                <a:solidFill>
                  <a:srgbClr val="FFFFFF"/>
                </a:solidFill>
                <a:latin typeface="Arial Narrow"/>
                <a:cs typeface="Arial Narrow"/>
              </a:rPr>
              <a:t> </a:t>
            </a:r>
            <a:r>
              <a:rPr sz="485" spc="9" dirty="0">
                <a:solidFill>
                  <a:srgbClr val="FFFFFF"/>
                </a:solidFill>
                <a:latin typeface="Arial Narrow"/>
                <a:cs typeface="Arial Narrow"/>
              </a:rPr>
              <a:t>for</a:t>
            </a:r>
            <a:r>
              <a:rPr sz="485" dirty="0">
                <a:solidFill>
                  <a:srgbClr val="FFFFFF"/>
                </a:solidFill>
                <a:latin typeface="Arial Narrow"/>
                <a:cs typeface="Arial Narrow"/>
              </a:rPr>
              <a:t> </a:t>
            </a:r>
            <a:r>
              <a:rPr sz="485" spc="9" dirty="0">
                <a:solidFill>
                  <a:srgbClr val="FFFFFF"/>
                </a:solidFill>
                <a:latin typeface="Arial Narrow"/>
                <a:cs typeface="Arial Narrow"/>
              </a:rPr>
              <a:t>more</a:t>
            </a:r>
            <a:r>
              <a:rPr sz="485" spc="13" dirty="0">
                <a:solidFill>
                  <a:srgbClr val="FFFFFF"/>
                </a:solidFill>
                <a:latin typeface="Arial Narrow"/>
                <a:cs typeface="Arial Narrow"/>
              </a:rPr>
              <a:t> </a:t>
            </a:r>
            <a:r>
              <a:rPr sz="485" spc="-9" dirty="0">
                <a:solidFill>
                  <a:srgbClr val="FFFFFF"/>
                </a:solidFill>
                <a:latin typeface="Arial Narrow"/>
                <a:cs typeface="Arial Narrow"/>
              </a:rPr>
              <a:t>information.</a:t>
            </a:r>
            <a:r>
              <a:rPr sz="485" spc="441" dirty="0">
                <a:solidFill>
                  <a:srgbClr val="FFFFFF"/>
                </a:solidFill>
                <a:latin typeface="Arial Narrow"/>
                <a:cs typeface="Arial Narrow"/>
              </a:rPr>
              <a:t> </a:t>
            </a:r>
            <a:r>
              <a:rPr sz="485" dirty="0">
                <a:solidFill>
                  <a:srgbClr val="FFFFFF"/>
                </a:solidFill>
                <a:latin typeface="Arial Narrow"/>
                <a:cs typeface="Arial Narrow"/>
              </a:rPr>
              <a:t>Copyright</a:t>
            </a:r>
            <a:r>
              <a:rPr sz="485" spc="57" dirty="0">
                <a:solidFill>
                  <a:srgbClr val="FFFFFF"/>
                </a:solidFill>
                <a:latin typeface="Arial Narrow"/>
                <a:cs typeface="Arial Narrow"/>
              </a:rPr>
              <a:t> </a:t>
            </a:r>
            <a:r>
              <a:rPr sz="485" dirty="0">
                <a:solidFill>
                  <a:srgbClr val="FFFFFF"/>
                </a:solidFill>
                <a:latin typeface="Arial Narrow"/>
                <a:cs typeface="Arial Narrow"/>
              </a:rPr>
              <a:t>©2020</a:t>
            </a:r>
            <a:r>
              <a:rPr sz="485" spc="75" dirty="0">
                <a:solidFill>
                  <a:srgbClr val="FFFFFF"/>
                </a:solidFill>
                <a:latin typeface="Arial Narrow"/>
                <a:cs typeface="Arial Narrow"/>
              </a:rPr>
              <a:t> </a:t>
            </a:r>
            <a:r>
              <a:rPr sz="485" dirty="0">
                <a:solidFill>
                  <a:srgbClr val="FFFFFF"/>
                </a:solidFill>
                <a:latin typeface="Arial Narrow"/>
                <a:cs typeface="Arial Narrow"/>
              </a:rPr>
              <a:t>Penumbra,</a:t>
            </a:r>
            <a:r>
              <a:rPr sz="485" spc="79" dirty="0">
                <a:solidFill>
                  <a:srgbClr val="FFFFFF"/>
                </a:solidFill>
                <a:latin typeface="Arial Narrow"/>
                <a:cs typeface="Arial Narrow"/>
              </a:rPr>
              <a:t> </a:t>
            </a:r>
            <a:r>
              <a:rPr sz="485" dirty="0">
                <a:solidFill>
                  <a:srgbClr val="FFFFFF"/>
                </a:solidFill>
                <a:latin typeface="Arial Narrow"/>
                <a:cs typeface="Arial Narrow"/>
              </a:rPr>
              <a:t>Inc.</a:t>
            </a:r>
            <a:r>
              <a:rPr sz="485" spc="53" dirty="0">
                <a:solidFill>
                  <a:srgbClr val="FFFFFF"/>
                </a:solidFill>
                <a:latin typeface="Arial Narrow"/>
                <a:cs typeface="Arial Narrow"/>
              </a:rPr>
              <a:t> </a:t>
            </a:r>
            <a:r>
              <a:rPr sz="485" dirty="0">
                <a:solidFill>
                  <a:srgbClr val="FFFFFF"/>
                </a:solidFill>
                <a:latin typeface="Arial Narrow"/>
                <a:cs typeface="Arial Narrow"/>
              </a:rPr>
              <a:t>All</a:t>
            </a:r>
            <a:r>
              <a:rPr sz="485" spc="53" dirty="0">
                <a:solidFill>
                  <a:srgbClr val="FFFFFF"/>
                </a:solidFill>
                <a:latin typeface="Arial Narrow"/>
                <a:cs typeface="Arial Narrow"/>
              </a:rPr>
              <a:t> </a:t>
            </a:r>
            <a:r>
              <a:rPr sz="485" dirty="0">
                <a:solidFill>
                  <a:srgbClr val="FFFFFF"/>
                </a:solidFill>
                <a:latin typeface="Arial Narrow"/>
                <a:cs typeface="Arial Narrow"/>
              </a:rPr>
              <a:t>rights</a:t>
            </a:r>
            <a:r>
              <a:rPr sz="485" spc="53" dirty="0">
                <a:solidFill>
                  <a:srgbClr val="FFFFFF"/>
                </a:solidFill>
                <a:latin typeface="Arial Narrow"/>
                <a:cs typeface="Arial Narrow"/>
              </a:rPr>
              <a:t> </a:t>
            </a:r>
            <a:r>
              <a:rPr sz="485" dirty="0">
                <a:solidFill>
                  <a:srgbClr val="FFFFFF"/>
                </a:solidFill>
                <a:latin typeface="Arial Narrow"/>
                <a:cs typeface="Arial Narrow"/>
              </a:rPr>
              <a:t>reserved.</a:t>
            </a:r>
            <a:r>
              <a:rPr sz="485" spc="57" dirty="0">
                <a:solidFill>
                  <a:srgbClr val="FFFFFF"/>
                </a:solidFill>
                <a:latin typeface="Arial Narrow"/>
                <a:cs typeface="Arial Narrow"/>
              </a:rPr>
              <a:t> </a:t>
            </a:r>
            <a:r>
              <a:rPr sz="485" dirty="0">
                <a:solidFill>
                  <a:srgbClr val="FFFFFF"/>
                </a:solidFill>
                <a:latin typeface="Arial Narrow"/>
                <a:cs typeface="Arial Narrow"/>
              </a:rPr>
              <a:t>The</a:t>
            </a:r>
            <a:r>
              <a:rPr sz="485" spc="62" dirty="0">
                <a:solidFill>
                  <a:srgbClr val="FFFFFF"/>
                </a:solidFill>
                <a:latin typeface="Arial Narrow"/>
                <a:cs typeface="Arial Narrow"/>
              </a:rPr>
              <a:t> </a:t>
            </a:r>
            <a:r>
              <a:rPr sz="485" dirty="0">
                <a:solidFill>
                  <a:srgbClr val="FFFFFF"/>
                </a:solidFill>
                <a:latin typeface="Arial Narrow"/>
                <a:cs typeface="Arial Narrow"/>
              </a:rPr>
              <a:t>Penumbra</a:t>
            </a:r>
            <a:r>
              <a:rPr sz="485" spc="75" dirty="0">
                <a:solidFill>
                  <a:srgbClr val="FFFFFF"/>
                </a:solidFill>
                <a:latin typeface="Arial Narrow"/>
                <a:cs typeface="Arial Narrow"/>
              </a:rPr>
              <a:t> </a:t>
            </a:r>
            <a:r>
              <a:rPr sz="485" dirty="0">
                <a:solidFill>
                  <a:srgbClr val="FFFFFF"/>
                </a:solidFill>
                <a:latin typeface="Arial Narrow"/>
                <a:cs typeface="Arial Narrow"/>
              </a:rPr>
              <a:t>P</a:t>
            </a:r>
            <a:r>
              <a:rPr sz="485" spc="53" dirty="0">
                <a:solidFill>
                  <a:srgbClr val="FFFFFF"/>
                </a:solidFill>
                <a:latin typeface="Arial Narrow"/>
                <a:cs typeface="Arial Narrow"/>
              </a:rPr>
              <a:t> </a:t>
            </a:r>
            <a:r>
              <a:rPr sz="485" dirty="0">
                <a:solidFill>
                  <a:srgbClr val="FFFFFF"/>
                </a:solidFill>
                <a:latin typeface="Arial Narrow"/>
                <a:cs typeface="Arial Narrow"/>
              </a:rPr>
              <a:t>logos,</a:t>
            </a:r>
            <a:r>
              <a:rPr sz="485" spc="57" dirty="0">
                <a:solidFill>
                  <a:srgbClr val="FFFFFF"/>
                </a:solidFill>
                <a:latin typeface="Arial Narrow"/>
                <a:cs typeface="Arial Narrow"/>
              </a:rPr>
              <a:t> </a:t>
            </a:r>
            <a:r>
              <a:rPr sz="485" dirty="0">
                <a:solidFill>
                  <a:srgbClr val="FFFFFF"/>
                </a:solidFill>
                <a:latin typeface="Arial Narrow"/>
                <a:cs typeface="Arial Narrow"/>
              </a:rPr>
              <a:t>Indigo,</a:t>
            </a:r>
            <a:r>
              <a:rPr sz="485" spc="62" dirty="0">
                <a:solidFill>
                  <a:srgbClr val="FFFFFF"/>
                </a:solidFill>
                <a:latin typeface="Arial Narrow"/>
                <a:cs typeface="Arial Narrow"/>
              </a:rPr>
              <a:t> </a:t>
            </a:r>
            <a:r>
              <a:rPr sz="485" dirty="0">
                <a:solidFill>
                  <a:srgbClr val="FFFFFF"/>
                </a:solidFill>
                <a:latin typeface="Arial Narrow"/>
                <a:cs typeface="Arial Narrow"/>
              </a:rPr>
              <a:t>Lightning,</a:t>
            </a:r>
            <a:r>
              <a:rPr sz="485" spc="75" dirty="0">
                <a:solidFill>
                  <a:srgbClr val="FFFFFF"/>
                </a:solidFill>
                <a:latin typeface="Arial Narrow"/>
                <a:cs typeface="Arial Narrow"/>
              </a:rPr>
              <a:t> </a:t>
            </a:r>
            <a:r>
              <a:rPr sz="485" dirty="0">
                <a:solidFill>
                  <a:srgbClr val="FFFFFF"/>
                </a:solidFill>
                <a:latin typeface="Arial Narrow"/>
                <a:cs typeface="Arial Narrow"/>
              </a:rPr>
              <a:t>Penumbra</a:t>
            </a:r>
            <a:r>
              <a:rPr sz="485" spc="79" dirty="0">
                <a:solidFill>
                  <a:srgbClr val="FFFFFF"/>
                </a:solidFill>
                <a:latin typeface="Arial Narrow"/>
                <a:cs typeface="Arial Narrow"/>
              </a:rPr>
              <a:t> </a:t>
            </a:r>
            <a:r>
              <a:rPr sz="485" dirty="0">
                <a:solidFill>
                  <a:srgbClr val="FFFFFF"/>
                </a:solidFill>
                <a:latin typeface="Arial Narrow"/>
                <a:cs typeface="Arial Narrow"/>
              </a:rPr>
              <a:t>ENGINE,</a:t>
            </a:r>
            <a:r>
              <a:rPr sz="485" spc="88" dirty="0">
                <a:solidFill>
                  <a:srgbClr val="FFFFFF"/>
                </a:solidFill>
                <a:latin typeface="Arial Narrow"/>
                <a:cs typeface="Arial Narrow"/>
              </a:rPr>
              <a:t> </a:t>
            </a:r>
            <a:r>
              <a:rPr sz="485" dirty="0">
                <a:solidFill>
                  <a:srgbClr val="FFFFFF"/>
                </a:solidFill>
                <a:latin typeface="Arial Narrow"/>
                <a:cs typeface="Arial Narrow"/>
              </a:rPr>
              <a:t>MAX,</a:t>
            </a:r>
            <a:r>
              <a:rPr sz="485" spc="57" dirty="0">
                <a:solidFill>
                  <a:srgbClr val="FFFFFF"/>
                </a:solidFill>
                <a:latin typeface="Arial Narrow"/>
                <a:cs typeface="Arial Narrow"/>
              </a:rPr>
              <a:t> </a:t>
            </a:r>
            <a:r>
              <a:rPr sz="485" dirty="0">
                <a:solidFill>
                  <a:srgbClr val="FFFFFF"/>
                </a:solidFill>
                <a:latin typeface="Arial Narrow"/>
                <a:cs typeface="Arial Narrow"/>
              </a:rPr>
              <a:t>CAT,</a:t>
            </a:r>
            <a:r>
              <a:rPr sz="485" spc="62" dirty="0">
                <a:solidFill>
                  <a:srgbClr val="FFFFFF"/>
                </a:solidFill>
                <a:latin typeface="Arial Narrow"/>
                <a:cs typeface="Arial Narrow"/>
              </a:rPr>
              <a:t> </a:t>
            </a:r>
            <a:r>
              <a:rPr sz="485" dirty="0">
                <a:solidFill>
                  <a:srgbClr val="FFFFFF"/>
                </a:solidFill>
                <a:latin typeface="Arial Narrow"/>
                <a:cs typeface="Arial Narrow"/>
              </a:rPr>
              <a:t>Separator,</a:t>
            </a:r>
            <a:r>
              <a:rPr sz="485" spc="88" dirty="0">
                <a:solidFill>
                  <a:srgbClr val="FFFFFF"/>
                </a:solidFill>
                <a:latin typeface="Arial Narrow"/>
                <a:cs typeface="Arial Narrow"/>
              </a:rPr>
              <a:t> </a:t>
            </a:r>
            <a:r>
              <a:rPr sz="485" dirty="0">
                <a:solidFill>
                  <a:srgbClr val="FFFFFF"/>
                </a:solidFill>
                <a:latin typeface="Arial Narrow"/>
                <a:cs typeface="Arial Narrow"/>
              </a:rPr>
              <a:t>and</a:t>
            </a:r>
            <a:r>
              <a:rPr sz="485" spc="62" dirty="0">
                <a:solidFill>
                  <a:srgbClr val="FFFFFF"/>
                </a:solidFill>
                <a:latin typeface="Arial Narrow"/>
                <a:cs typeface="Arial Narrow"/>
              </a:rPr>
              <a:t> </a:t>
            </a:r>
            <a:r>
              <a:rPr sz="485" dirty="0">
                <a:solidFill>
                  <a:srgbClr val="FFFFFF"/>
                </a:solidFill>
                <a:latin typeface="Arial Narrow"/>
                <a:cs typeface="Arial Narrow"/>
              </a:rPr>
              <a:t>ACE</a:t>
            </a:r>
            <a:r>
              <a:rPr sz="485" spc="75" dirty="0">
                <a:solidFill>
                  <a:srgbClr val="FFFFFF"/>
                </a:solidFill>
                <a:latin typeface="Arial Narrow"/>
                <a:cs typeface="Arial Narrow"/>
              </a:rPr>
              <a:t> </a:t>
            </a:r>
            <a:r>
              <a:rPr sz="485" dirty="0">
                <a:solidFill>
                  <a:srgbClr val="FFFFFF"/>
                </a:solidFill>
                <a:latin typeface="Arial Narrow"/>
                <a:cs typeface="Arial Narrow"/>
              </a:rPr>
              <a:t>are</a:t>
            </a:r>
            <a:r>
              <a:rPr sz="485" spc="62" dirty="0">
                <a:solidFill>
                  <a:srgbClr val="FFFFFF"/>
                </a:solidFill>
                <a:latin typeface="Arial Narrow"/>
                <a:cs typeface="Arial Narrow"/>
              </a:rPr>
              <a:t> </a:t>
            </a:r>
            <a:r>
              <a:rPr sz="485" dirty="0">
                <a:solidFill>
                  <a:srgbClr val="FFFFFF"/>
                </a:solidFill>
                <a:latin typeface="Arial Narrow"/>
                <a:cs typeface="Arial Narrow"/>
              </a:rPr>
              <a:t>registered</a:t>
            </a:r>
            <a:r>
              <a:rPr sz="485" spc="62" dirty="0">
                <a:solidFill>
                  <a:srgbClr val="FFFFFF"/>
                </a:solidFill>
                <a:latin typeface="Arial Narrow"/>
                <a:cs typeface="Arial Narrow"/>
              </a:rPr>
              <a:t> </a:t>
            </a:r>
            <a:r>
              <a:rPr sz="485" dirty="0">
                <a:solidFill>
                  <a:srgbClr val="FFFFFF"/>
                </a:solidFill>
                <a:latin typeface="Arial Narrow"/>
                <a:cs typeface="Arial Narrow"/>
              </a:rPr>
              <a:t>trademarks</a:t>
            </a:r>
            <a:r>
              <a:rPr sz="485" spc="62" dirty="0">
                <a:solidFill>
                  <a:srgbClr val="FFFFFF"/>
                </a:solidFill>
                <a:latin typeface="Arial Narrow"/>
                <a:cs typeface="Arial Narrow"/>
              </a:rPr>
              <a:t> </a:t>
            </a:r>
            <a:r>
              <a:rPr sz="485" dirty="0">
                <a:solidFill>
                  <a:srgbClr val="FFFFFF"/>
                </a:solidFill>
                <a:latin typeface="Arial Narrow"/>
                <a:cs typeface="Arial Narrow"/>
              </a:rPr>
              <a:t>or</a:t>
            </a:r>
            <a:r>
              <a:rPr sz="485" spc="49" dirty="0">
                <a:solidFill>
                  <a:srgbClr val="FFFFFF"/>
                </a:solidFill>
                <a:latin typeface="Arial Narrow"/>
                <a:cs typeface="Arial Narrow"/>
              </a:rPr>
              <a:t> </a:t>
            </a:r>
            <a:r>
              <a:rPr sz="485" dirty="0">
                <a:solidFill>
                  <a:srgbClr val="FFFFFF"/>
                </a:solidFill>
                <a:latin typeface="Arial Narrow"/>
                <a:cs typeface="Arial Narrow"/>
              </a:rPr>
              <a:t>trademarks</a:t>
            </a:r>
            <a:r>
              <a:rPr sz="485" spc="57" dirty="0">
                <a:solidFill>
                  <a:srgbClr val="FFFFFF"/>
                </a:solidFill>
                <a:latin typeface="Arial Narrow"/>
                <a:cs typeface="Arial Narrow"/>
              </a:rPr>
              <a:t> </a:t>
            </a:r>
            <a:r>
              <a:rPr sz="485" dirty="0">
                <a:solidFill>
                  <a:srgbClr val="FFFFFF"/>
                </a:solidFill>
                <a:latin typeface="Arial Narrow"/>
                <a:cs typeface="Arial Narrow"/>
              </a:rPr>
              <a:t>of</a:t>
            </a:r>
            <a:r>
              <a:rPr sz="485" spc="49" dirty="0">
                <a:solidFill>
                  <a:srgbClr val="FFFFFF"/>
                </a:solidFill>
                <a:latin typeface="Arial Narrow"/>
                <a:cs typeface="Arial Narrow"/>
              </a:rPr>
              <a:t> </a:t>
            </a:r>
            <a:r>
              <a:rPr sz="485" dirty="0">
                <a:solidFill>
                  <a:srgbClr val="FFFFFF"/>
                </a:solidFill>
                <a:latin typeface="Arial Narrow"/>
                <a:cs typeface="Arial Narrow"/>
              </a:rPr>
              <a:t>Penumbra,</a:t>
            </a:r>
            <a:r>
              <a:rPr sz="485" spc="88" dirty="0">
                <a:solidFill>
                  <a:srgbClr val="FFFFFF"/>
                </a:solidFill>
                <a:latin typeface="Arial Narrow"/>
                <a:cs typeface="Arial Narrow"/>
              </a:rPr>
              <a:t> </a:t>
            </a:r>
            <a:r>
              <a:rPr sz="485" dirty="0">
                <a:solidFill>
                  <a:srgbClr val="FFFFFF"/>
                </a:solidFill>
                <a:latin typeface="Arial Narrow"/>
                <a:cs typeface="Arial Narrow"/>
              </a:rPr>
              <a:t>Inc.</a:t>
            </a:r>
            <a:r>
              <a:rPr sz="485" spc="40" dirty="0">
                <a:solidFill>
                  <a:srgbClr val="FFFFFF"/>
                </a:solidFill>
                <a:latin typeface="Arial Narrow"/>
                <a:cs typeface="Arial Narrow"/>
              </a:rPr>
              <a:t> </a:t>
            </a:r>
            <a:r>
              <a:rPr sz="485" dirty="0">
                <a:solidFill>
                  <a:srgbClr val="FFFFFF"/>
                </a:solidFill>
                <a:latin typeface="Arial Narrow"/>
                <a:cs typeface="Arial Narrow"/>
              </a:rPr>
              <a:t>in</a:t>
            </a:r>
            <a:r>
              <a:rPr sz="485" spc="49" dirty="0">
                <a:solidFill>
                  <a:srgbClr val="FFFFFF"/>
                </a:solidFill>
                <a:latin typeface="Arial Narrow"/>
                <a:cs typeface="Arial Narrow"/>
              </a:rPr>
              <a:t> </a:t>
            </a:r>
            <a:r>
              <a:rPr sz="485" dirty="0">
                <a:solidFill>
                  <a:srgbClr val="FFFFFF"/>
                </a:solidFill>
                <a:latin typeface="Arial Narrow"/>
                <a:cs typeface="Arial Narrow"/>
              </a:rPr>
              <a:t>the</a:t>
            </a:r>
            <a:r>
              <a:rPr sz="485" spc="66" dirty="0">
                <a:solidFill>
                  <a:srgbClr val="FFFFFF"/>
                </a:solidFill>
                <a:latin typeface="Arial Narrow"/>
                <a:cs typeface="Arial Narrow"/>
              </a:rPr>
              <a:t> </a:t>
            </a:r>
            <a:r>
              <a:rPr sz="485" dirty="0">
                <a:solidFill>
                  <a:srgbClr val="FFFFFF"/>
                </a:solidFill>
                <a:latin typeface="Arial Narrow"/>
                <a:cs typeface="Arial Narrow"/>
              </a:rPr>
              <a:t>USA</a:t>
            </a:r>
            <a:r>
              <a:rPr sz="485" spc="71" dirty="0">
                <a:solidFill>
                  <a:srgbClr val="FFFFFF"/>
                </a:solidFill>
                <a:latin typeface="Arial Narrow"/>
                <a:cs typeface="Arial Narrow"/>
              </a:rPr>
              <a:t> </a:t>
            </a:r>
            <a:r>
              <a:rPr sz="485" dirty="0">
                <a:solidFill>
                  <a:srgbClr val="FFFFFF"/>
                </a:solidFill>
                <a:latin typeface="Arial Narrow"/>
                <a:cs typeface="Arial Narrow"/>
              </a:rPr>
              <a:t>and</a:t>
            </a:r>
            <a:r>
              <a:rPr sz="485" spc="66" dirty="0">
                <a:solidFill>
                  <a:srgbClr val="FFFFFF"/>
                </a:solidFill>
                <a:latin typeface="Arial Narrow"/>
                <a:cs typeface="Arial Narrow"/>
              </a:rPr>
              <a:t> </a:t>
            </a:r>
            <a:r>
              <a:rPr sz="485" dirty="0">
                <a:solidFill>
                  <a:srgbClr val="FFFFFF"/>
                </a:solidFill>
                <a:latin typeface="Arial Narrow"/>
                <a:cs typeface="Arial Narrow"/>
              </a:rPr>
              <a:t>other</a:t>
            </a:r>
            <a:r>
              <a:rPr sz="485" spc="71" dirty="0">
                <a:solidFill>
                  <a:srgbClr val="FFFFFF"/>
                </a:solidFill>
                <a:latin typeface="Arial Narrow"/>
                <a:cs typeface="Arial Narrow"/>
              </a:rPr>
              <a:t> </a:t>
            </a:r>
            <a:r>
              <a:rPr sz="485" dirty="0">
                <a:solidFill>
                  <a:srgbClr val="FFFFFF"/>
                </a:solidFill>
                <a:latin typeface="Arial Narrow"/>
                <a:cs typeface="Arial Narrow"/>
              </a:rPr>
              <a:t>countries.</a:t>
            </a:r>
            <a:r>
              <a:rPr sz="485" spc="57" dirty="0">
                <a:solidFill>
                  <a:srgbClr val="FFFFFF"/>
                </a:solidFill>
                <a:latin typeface="Arial Narrow"/>
                <a:cs typeface="Arial Narrow"/>
              </a:rPr>
              <a:t> </a:t>
            </a:r>
            <a:r>
              <a:rPr sz="485" dirty="0">
                <a:solidFill>
                  <a:srgbClr val="FFFFFF"/>
                </a:solidFill>
                <a:latin typeface="Arial Narrow"/>
                <a:cs typeface="Arial Narrow"/>
              </a:rPr>
              <a:t>All</a:t>
            </a:r>
            <a:r>
              <a:rPr sz="485" spc="49" dirty="0">
                <a:solidFill>
                  <a:srgbClr val="FFFFFF"/>
                </a:solidFill>
                <a:latin typeface="Arial Narrow"/>
                <a:cs typeface="Arial Narrow"/>
              </a:rPr>
              <a:t> </a:t>
            </a:r>
            <a:r>
              <a:rPr sz="485" dirty="0">
                <a:solidFill>
                  <a:srgbClr val="FFFFFF"/>
                </a:solidFill>
                <a:latin typeface="Arial Narrow"/>
                <a:cs typeface="Arial Narrow"/>
              </a:rPr>
              <a:t>other</a:t>
            </a:r>
            <a:r>
              <a:rPr sz="485" spc="57" dirty="0">
                <a:solidFill>
                  <a:srgbClr val="FFFFFF"/>
                </a:solidFill>
                <a:latin typeface="Arial Narrow"/>
                <a:cs typeface="Arial Narrow"/>
              </a:rPr>
              <a:t> </a:t>
            </a:r>
            <a:r>
              <a:rPr sz="485" dirty="0">
                <a:solidFill>
                  <a:srgbClr val="FFFFFF"/>
                </a:solidFill>
                <a:latin typeface="Arial Narrow"/>
                <a:cs typeface="Arial Narrow"/>
              </a:rPr>
              <a:t>trademarks</a:t>
            </a:r>
            <a:r>
              <a:rPr sz="485" spc="57" dirty="0">
                <a:solidFill>
                  <a:srgbClr val="FFFFFF"/>
                </a:solidFill>
                <a:latin typeface="Arial Narrow"/>
                <a:cs typeface="Arial Narrow"/>
              </a:rPr>
              <a:t> </a:t>
            </a:r>
            <a:r>
              <a:rPr sz="485" dirty="0">
                <a:solidFill>
                  <a:srgbClr val="FFFFFF"/>
                </a:solidFill>
                <a:latin typeface="Arial Narrow"/>
                <a:cs typeface="Arial Narrow"/>
              </a:rPr>
              <a:t>are</a:t>
            </a:r>
            <a:r>
              <a:rPr sz="485" spc="49" dirty="0">
                <a:solidFill>
                  <a:srgbClr val="FFFFFF"/>
                </a:solidFill>
                <a:latin typeface="Arial Narrow"/>
                <a:cs typeface="Arial Narrow"/>
              </a:rPr>
              <a:t> </a:t>
            </a:r>
            <a:r>
              <a:rPr sz="485" dirty="0">
                <a:solidFill>
                  <a:srgbClr val="FFFFFF"/>
                </a:solidFill>
                <a:latin typeface="Arial Narrow"/>
                <a:cs typeface="Arial Narrow"/>
              </a:rPr>
              <a:t>the</a:t>
            </a:r>
            <a:r>
              <a:rPr sz="485" spc="66" dirty="0">
                <a:solidFill>
                  <a:srgbClr val="FFFFFF"/>
                </a:solidFill>
                <a:latin typeface="Arial Narrow"/>
                <a:cs typeface="Arial Narrow"/>
              </a:rPr>
              <a:t> </a:t>
            </a:r>
            <a:r>
              <a:rPr sz="485" dirty="0">
                <a:solidFill>
                  <a:srgbClr val="FFFFFF"/>
                </a:solidFill>
                <a:latin typeface="Arial Narrow"/>
                <a:cs typeface="Arial Narrow"/>
              </a:rPr>
              <a:t>property</a:t>
            </a:r>
            <a:r>
              <a:rPr sz="485" spc="84" dirty="0">
                <a:solidFill>
                  <a:srgbClr val="FFFFFF"/>
                </a:solidFill>
                <a:latin typeface="Arial Narrow"/>
                <a:cs typeface="Arial Narrow"/>
              </a:rPr>
              <a:t> </a:t>
            </a:r>
            <a:r>
              <a:rPr sz="485" dirty="0">
                <a:solidFill>
                  <a:srgbClr val="FFFFFF"/>
                </a:solidFill>
                <a:latin typeface="Arial Narrow"/>
                <a:cs typeface="Arial Narrow"/>
              </a:rPr>
              <a:t>of</a:t>
            </a:r>
            <a:r>
              <a:rPr sz="485" spc="40" dirty="0">
                <a:solidFill>
                  <a:srgbClr val="FFFFFF"/>
                </a:solidFill>
                <a:latin typeface="Arial Narrow"/>
                <a:cs typeface="Arial Narrow"/>
              </a:rPr>
              <a:t> </a:t>
            </a:r>
            <a:r>
              <a:rPr sz="485" dirty="0">
                <a:solidFill>
                  <a:srgbClr val="FFFFFF"/>
                </a:solidFill>
                <a:latin typeface="Arial Narrow"/>
                <a:cs typeface="Arial Narrow"/>
              </a:rPr>
              <a:t>their</a:t>
            </a:r>
            <a:r>
              <a:rPr sz="485" spc="57" dirty="0">
                <a:solidFill>
                  <a:srgbClr val="FFFFFF"/>
                </a:solidFill>
                <a:latin typeface="Arial Narrow"/>
                <a:cs typeface="Arial Narrow"/>
              </a:rPr>
              <a:t> </a:t>
            </a:r>
            <a:r>
              <a:rPr sz="485" dirty="0">
                <a:solidFill>
                  <a:srgbClr val="FFFFFF"/>
                </a:solidFill>
                <a:latin typeface="Arial Narrow"/>
                <a:cs typeface="Arial Narrow"/>
              </a:rPr>
              <a:t>respective</a:t>
            </a:r>
            <a:r>
              <a:rPr sz="485" spc="49" dirty="0">
                <a:solidFill>
                  <a:srgbClr val="FFFFFF"/>
                </a:solidFill>
                <a:latin typeface="Arial Narrow"/>
                <a:cs typeface="Arial Narrow"/>
              </a:rPr>
              <a:t> </a:t>
            </a:r>
            <a:r>
              <a:rPr sz="485" spc="-9" dirty="0">
                <a:solidFill>
                  <a:srgbClr val="FFFFFF"/>
                </a:solidFill>
                <a:latin typeface="Arial Narrow"/>
                <a:cs typeface="Arial Narrow"/>
              </a:rPr>
              <a:t>owners.</a:t>
            </a:r>
            <a:r>
              <a:rPr sz="485" dirty="0">
                <a:solidFill>
                  <a:srgbClr val="FFFFFF"/>
                </a:solidFill>
                <a:latin typeface="Arial Narrow"/>
                <a:cs typeface="Arial Narrow"/>
              </a:rPr>
              <a:t>	18597,</a:t>
            </a:r>
            <a:r>
              <a:rPr sz="485" spc="62" dirty="0">
                <a:solidFill>
                  <a:srgbClr val="FFFFFF"/>
                </a:solidFill>
                <a:latin typeface="Arial Narrow"/>
                <a:cs typeface="Arial Narrow"/>
              </a:rPr>
              <a:t> </a:t>
            </a:r>
            <a:r>
              <a:rPr sz="485" dirty="0">
                <a:solidFill>
                  <a:srgbClr val="FFFFFF"/>
                </a:solidFill>
                <a:latin typeface="Arial Narrow"/>
                <a:cs typeface="Arial Narrow"/>
              </a:rPr>
              <a:t>Rev.</a:t>
            </a:r>
            <a:r>
              <a:rPr sz="485" spc="26" dirty="0">
                <a:solidFill>
                  <a:srgbClr val="FFFFFF"/>
                </a:solidFill>
                <a:latin typeface="Arial Narrow"/>
                <a:cs typeface="Arial Narrow"/>
              </a:rPr>
              <a:t> </a:t>
            </a:r>
            <a:r>
              <a:rPr sz="485" dirty="0">
                <a:solidFill>
                  <a:srgbClr val="FFFFFF"/>
                </a:solidFill>
                <a:latin typeface="Arial Narrow"/>
                <a:cs typeface="Arial Narrow"/>
              </a:rPr>
              <a:t>A</a:t>
            </a:r>
            <a:r>
              <a:rPr sz="485" spc="176" dirty="0">
                <a:solidFill>
                  <a:srgbClr val="FFFFFF"/>
                </a:solidFill>
                <a:latin typeface="Arial Narrow"/>
                <a:cs typeface="Arial Narrow"/>
              </a:rPr>
              <a:t> </a:t>
            </a:r>
            <a:r>
              <a:rPr sz="485" dirty="0">
                <a:solidFill>
                  <a:srgbClr val="FFFFFF"/>
                </a:solidFill>
                <a:latin typeface="Arial Narrow"/>
                <a:cs typeface="Arial Narrow"/>
              </a:rPr>
              <a:t>07/20</a:t>
            </a:r>
            <a:r>
              <a:rPr sz="485" spc="190" dirty="0">
                <a:solidFill>
                  <a:srgbClr val="FFFFFF"/>
                </a:solidFill>
                <a:latin typeface="Arial Narrow"/>
                <a:cs typeface="Arial Narrow"/>
              </a:rPr>
              <a:t> </a:t>
            </a:r>
            <a:r>
              <a:rPr sz="485" spc="-22" dirty="0">
                <a:solidFill>
                  <a:srgbClr val="FFFFFF"/>
                </a:solidFill>
                <a:latin typeface="Arial Narrow"/>
                <a:cs typeface="Arial Narrow"/>
              </a:rPr>
              <a:t>USA</a:t>
            </a:r>
            <a:endParaRPr sz="485">
              <a:latin typeface="Arial Narrow"/>
              <a:cs typeface="Arial Narrow"/>
            </a:endParaRPr>
          </a:p>
        </p:txBody>
      </p:sp>
      <p:grpSp>
        <p:nvGrpSpPr>
          <p:cNvPr id="5" name="object 5"/>
          <p:cNvGrpSpPr/>
          <p:nvPr/>
        </p:nvGrpSpPr>
        <p:grpSpPr>
          <a:xfrm>
            <a:off x="2957456" y="1389081"/>
            <a:ext cx="7576297" cy="3304054"/>
            <a:chOff x="1472183" y="1574291"/>
            <a:chExt cx="8586470" cy="3744595"/>
          </a:xfrm>
        </p:grpSpPr>
        <p:sp>
          <p:nvSpPr>
            <p:cNvPr id="6" name="object 6"/>
            <p:cNvSpPr/>
            <p:nvPr/>
          </p:nvSpPr>
          <p:spPr>
            <a:xfrm>
              <a:off x="5902451" y="3409188"/>
              <a:ext cx="0" cy="289560"/>
            </a:xfrm>
            <a:custGeom>
              <a:avLst/>
              <a:gdLst/>
              <a:ahLst/>
              <a:cxnLst/>
              <a:rect l="l" t="t" r="r" b="b"/>
              <a:pathLst>
                <a:path h="289560">
                  <a:moveTo>
                    <a:pt x="0" y="289559"/>
                  </a:moveTo>
                  <a:lnTo>
                    <a:pt x="0" y="0"/>
                  </a:lnTo>
                </a:path>
              </a:pathLst>
            </a:custGeom>
            <a:ln w="15240">
              <a:solidFill>
                <a:srgbClr val="FFFFFF"/>
              </a:solidFill>
            </a:ln>
          </p:spPr>
          <p:txBody>
            <a:bodyPr wrap="square" lIns="0" tIns="0" rIns="0" bIns="0" rtlCol="0"/>
            <a:lstStyle/>
            <a:p>
              <a:endParaRPr sz="1588"/>
            </a:p>
          </p:txBody>
        </p:sp>
        <p:sp>
          <p:nvSpPr>
            <p:cNvPr id="7" name="object 7"/>
            <p:cNvSpPr/>
            <p:nvPr/>
          </p:nvSpPr>
          <p:spPr>
            <a:xfrm>
              <a:off x="5486399" y="2570988"/>
              <a:ext cx="830580" cy="830580"/>
            </a:xfrm>
            <a:custGeom>
              <a:avLst/>
              <a:gdLst/>
              <a:ahLst/>
              <a:cxnLst/>
              <a:rect l="l" t="t" r="r" b="b"/>
              <a:pathLst>
                <a:path w="830579" h="830579">
                  <a:moveTo>
                    <a:pt x="0" y="416051"/>
                  </a:moveTo>
                  <a:lnTo>
                    <a:pt x="2794" y="367467"/>
                  </a:lnTo>
                  <a:lnTo>
                    <a:pt x="10970" y="320546"/>
                  </a:lnTo>
                  <a:lnTo>
                    <a:pt x="24217" y="275597"/>
                  </a:lnTo>
                  <a:lnTo>
                    <a:pt x="42227" y="232932"/>
                  </a:lnTo>
                  <a:lnTo>
                    <a:pt x="64689" y="192858"/>
                  </a:lnTo>
                  <a:lnTo>
                    <a:pt x="91293" y="155687"/>
                  </a:lnTo>
                  <a:lnTo>
                    <a:pt x="121729" y="121729"/>
                  </a:lnTo>
                  <a:lnTo>
                    <a:pt x="155687" y="91293"/>
                  </a:lnTo>
                  <a:lnTo>
                    <a:pt x="192858" y="64689"/>
                  </a:lnTo>
                  <a:lnTo>
                    <a:pt x="232932" y="42227"/>
                  </a:lnTo>
                  <a:lnTo>
                    <a:pt x="275597" y="24217"/>
                  </a:lnTo>
                  <a:lnTo>
                    <a:pt x="320546" y="10970"/>
                  </a:lnTo>
                  <a:lnTo>
                    <a:pt x="367467" y="2794"/>
                  </a:lnTo>
                  <a:lnTo>
                    <a:pt x="416052" y="0"/>
                  </a:lnTo>
                  <a:lnTo>
                    <a:pt x="464332" y="2794"/>
                  </a:lnTo>
                  <a:lnTo>
                    <a:pt x="510993" y="10970"/>
                  </a:lnTo>
                  <a:lnTo>
                    <a:pt x="555721" y="24217"/>
                  </a:lnTo>
                  <a:lnTo>
                    <a:pt x="598203" y="42227"/>
                  </a:lnTo>
                  <a:lnTo>
                    <a:pt x="638126" y="64689"/>
                  </a:lnTo>
                  <a:lnTo>
                    <a:pt x="675176" y="91293"/>
                  </a:lnTo>
                  <a:lnTo>
                    <a:pt x="709040" y="121729"/>
                  </a:lnTo>
                  <a:lnTo>
                    <a:pt x="739406" y="155687"/>
                  </a:lnTo>
                  <a:lnTo>
                    <a:pt x="765959" y="192858"/>
                  </a:lnTo>
                  <a:lnTo>
                    <a:pt x="788387" y="232932"/>
                  </a:lnTo>
                  <a:lnTo>
                    <a:pt x="806377" y="275597"/>
                  </a:lnTo>
                  <a:lnTo>
                    <a:pt x="819614" y="320546"/>
                  </a:lnTo>
                  <a:lnTo>
                    <a:pt x="827786" y="367467"/>
                  </a:lnTo>
                  <a:lnTo>
                    <a:pt x="830579" y="416051"/>
                  </a:lnTo>
                  <a:lnTo>
                    <a:pt x="827786" y="464332"/>
                  </a:lnTo>
                  <a:lnTo>
                    <a:pt x="819614" y="510993"/>
                  </a:lnTo>
                  <a:lnTo>
                    <a:pt x="806377" y="555721"/>
                  </a:lnTo>
                  <a:lnTo>
                    <a:pt x="788387" y="598203"/>
                  </a:lnTo>
                  <a:lnTo>
                    <a:pt x="765959" y="638126"/>
                  </a:lnTo>
                  <a:lnTo>
                    <a:pt x="739406" y="675176"/>
                  </a:lnTo>
                  <a:lnTo>
                    <a:pt x="709040" y="709040"/>
                  </a:lnTo>
                  <a:lnTo>
                    <a:pt x="675176" y="739406"/>
                  </a:lnTo>
                  <a:lnTo>
                    <a:pt x="638126" y="765959"/>
                  </a:lnTo>
                  <a:lnTo>
                    <a:pt x="598203" y="788387"/>
                  </a:lnTo>
                  <a:lnTo>
                    <a:pt x="555721" y="806377"/>
                  </a:lnTo>
                  <a:lnTo>
                    <a:pt x="510993" y="819614"/>
                  </a:lnTo>
                  <a:lnTo>
                    <a:pt x="464332" y="827786"/>
                  </a:lnTo>
                  <a:lnTo>
                    <a:pt x="416052" y="830579"/>
                  </a:lnTo>
                  <a:lnTo>
                    <a:pt x="367467" y="827786"/>
                  </a:lnTo>
                  <a:lnTo>
                    <a:pt x="320546" y="819614"/>
                  </a:lnTo>
                  <a:lnTo>
                    <a:pt x="275597" y="806377"/>
                  </a:lnTo>
                  <a:lnTo>
                    <a:pt x="232932" y="788387"/>
                  </a:lnTo>
                  <a:lnTo>
                    <a:pt x="192858" y="765959"/>
                  </a:lnTo>
                  <a:lnTo>
                    <a:pt x="155687" y="739406"/>
                  </a:lnTo>
                  <a:lnTo>
                    <a:pt x="121729" y="709040"/>
                  </a:lnTo>
                  <a:lnTo>
                    <a:pt x="91293" y="675176"/>
                  </a:lnTo>
                  <a:lnTo>
                    <a:pt x="64689" y="638126"/>
                  </a:lnTo>
                  <a:lnTo>
                    <a:pt x="42227" y="598203"/>
                  </a:lnTo>
                  <a:lnTo>
                    <a:pt x="24217" y="555721"/>
                  </a:lnTo>
                  <a:lnTo>
                    <a:pt x="10970" y="510993"/>
                  </a:lnTo>
                  <a:lnTo>
                    <a:pt x="2794" y="464332"/>
                  </a:lnTo>
                  <a:lnTo>
                    <a:pt x="0" y="416051"/>
                  </a:lnTo>
                </a:path>
              </a:pathLst>
            </a:custGeom>
            <a:ln w="15240">
              <a:solidFill>
                <a:srgbClr val="FFFFFF"/>
              </a:solidFill>
            </a:ln>
          </p:spPr>
          <p:txBody>
            <a:bodyPr wrap="square" lIns="0" tIns="0" rIns="0" bIns="0" rtlCol="0"/>
            <a:lstStyle/>
            <a:p>
              <a:endParaRPr sz="1588"/>
            </a:p>
          </p:txBody>
        </p:sp>
        <p:pic>
          <p:nvPicPr>
            <p:cNvPr id="8" name="object 8"/>
            <p:cNvPicPr/>
            <p:nvPr/>
          </p:nvPicPr>
          <p:blipFill>
            <a:blip r:embed="rId3" cstate="print"/>
            <a:stretch>
              <a:fillRect/>
            </a:stretch>
          </p:blipFill>
          <p:spPr>
            <a:xfrm>
              <a:off x="4917948" y="2438400"/>
              <a:ext cx="1516379" cy="1516379"/>
            </a:xfrm>
            <a:prstGeom prst="rect">
              <a:avLst/>
            </a:prstGeom>
          </p:spPr>
        </p:pic>
        <p:sp>
          <p:nvSpPr>
            <p:cNvPr id="9" name="object 9"/>
            <p:cNvSpPr/>
            <p:nvPr/>
          </p:nvSpPr>
          <p:spPr>
            <a:xfrm>
              <a:off x="4605527" y="4075175"/>
              <a:ext cx="0" cy="291465"/>
            </a:xfrm>
            <a:custGeom>
              <a:avLst/>
              <a:gdLst/>
              <a:ahLst/>
              <a:cxnLst/>
              <a:rect l="l" t="t" r="r" b="b"/>
              <a:pathLst>
                <a:path h="291464">
                  <a:moveTo>
                    <a:pt x="0" y="291083"/>
                  </a:moveTo>
                  <a:lnTo>
                    <a:pt x="0" y="0"/>
                  </a:lnTo>
                </a:path>
              </a:pathLst>
            </a:custGeom>
            <a:ln w="15240">
              <a:solidFill>
                <a:srgbClr val="FFFFFF"/>
              </a:solidFill>
            </a:ln>
          </p:spPr>
          <p:txBody>
            <a:bodyPr wrap="square" lIns="0" tIns="0" rIns="0" bIns="0" rtlCol="0"/>
            <a:lstStyle/>
            <a:p>
              <a:endParaRPr sz="1588"/>
            </a:p>
          </p:txBody>
        </p:sp>
        <p:sp>
          <p:nvSpPr>
            <p:cNvPr id="10" name="object 10"/>
            <p:cNvSpPr/>
            <p:nvPr/>
          </p:nvSpPr>
          <p:spPr>
            <a:xfrm>
              <a:off x="4187951" y="4366260"/>
              <a:ext cx="830580" cy="829310"/>
            </a:xfrm>
            <a:custGeom>
              <a:avLst/>
              <a:gdLst/>
              <a:ahLst/>
              <a:cxnLst/>
              <a:rect l="l" t="t" r="r" b="b"/>
              <a:pathLst>
                <a:path w="830579" h="829310">
                  <a:moveTo>
                    <a:pt x="0" y="414527"/>
                  </a:moveTo>
                  <a:lnTo>
                    <a:pt x="2793" y="366247"/>
                  </a:lnTo>
                  <a:lnTo>
                    <a:pt x="10965" y="319586"/>
                  </a:lnTo>
                  <a:lnTo>
                    <a:pt x="24202" y="274858"/>
                  </a:lnTo>
                  <a:lnTo>
                    <a:pt x="42192" y="232376"/>
                  </a:lnTo>
                  <a:lnTo>
                    <a:pt x="64620" y="192453"/>
                  </a:lnTo>
                  <a:lnTo>
                    <a:pt x="91173" y="155403"/>
                  </a:lnTo>
                  <a:lnTo>
                    <a:pt x="121539" y="121538"/>
                  </a:lnTo>
                  <a:lnTo>
                    <a:pt x="155403" y="91173"/>
                  </a:lnTo>
                  <a:lnTo>
                    <a:pt x="192453" y="64620"/>
                  </a:lnTo>
                  <a:lnTo>
                    <a:pt x="232376" y="42192"/>
                  </a:lnTo>
                  <a:lnTo>
                    <a:pt x="274858" y="24202"/>
                  </a:lnTo>
                  <a:lnTo>
                    <a:pt x="319586" y="10965"/>
                  </a:lnTo>
                  <a:lnTo>
                    <a:pt x="366247" y="2793"/>
                  </a:lnTo>
                  <a:lnTo>
                    <a:pt x="414528" y="0"/>
                  </a:lnTo>
                  <a:lnTo>
                    <a:pt x="463112" y="2793"/>
                  </a:lnTo>
                  <a:lnTo>
                    <a:pt x="510033" y="10965"/>
                  </a:lnTo>
                  <a:lnTo>
                    <a:pt x="554982" y="24202"/>
                  </a:lnTo>
                  <a:lnTo>
                    <a:pt x="597647" y="42192"/>
                  </a:lnTo>
                  <a:lnTo>
                    <a:pt x="637721" y="64620"/>
                  </a:lnTo>
                  <a:lnTo>
                    <a:pt x="674892" y="91173"/>
                  </a:lnTo>
                  <a:lnTo>
                    <a:pt x="708850" y="121538"/>
                  </a:lnTo>
                  <a:lnTo>
                    <a:pt x="739286" y="155403"/>
                  </a:lnTo>
                  <a:lnTo>
                    <a:pt x="765890" y="192453"/>
                  </a:lnTo>
                  <a:lnTo>
                    <a:pt x="788352" y="232376"/>
                  </a:lnTo>
                  <a:lnTo>
                    <a:pt x="806362" y="274858"/>
                  </a:lnTo>
                  <a:lnTo>
                    <a:pt x="819609" y="319586"/>
                  </a:lnTo>
                  <a:lnTo>
                    <a:pt x="827785" y="366247"/>
                  </a:lnTo>
                  <a:lnTo>
                    <a:pt x="830579" y="414527"/>
                  </a:lnTo>
                  <a:lnTo>
                    <a:pt x="827785" y="462808"/>
                  </a:lnTo>
                  <a:lnTo>
                    <a:pt x="819609" y="509469"/>
                  </a:lnTo>
                  <a:lnTo>
                    <a:pt x="806362" y="554197"/>
                  </a:lnTo>
                  <a:lnTo>
                    <a:pt x="788352" y="596679"/>
                  </a:lnTo>
                  <a:lnTo>
                    <a:pt x="765890" y="636602"/>
                  </a:lnTo>
                  <a:lnTo>
                    <a:pt x="739286" y="673652"/>
                  </a:lnTo>
                  <a:lnTo>
                    <a:pt x="708850" y="707516"/>
                  </a:lnTo>
                  <a:lnTo>
                    <a:pt x="674892" y="737882"/>
                  </a:lnTo>
                  <a:lnTo>
                    <a:pt x="637721" y="764435"/>
                  </a:lnTo>
                  <a:lnTo>
                    <a:pt x="597647" y="786863"/>
                  </a:lnTo>
                  <a:lnTo>
                    <a:pt x="554982" y="804853"/>
                  </a:lnTo>
                  <a:lnTo>
                    <a:pt x="510033" y="818090"/>
                  </a:lnTo>
                  <a:lnTo>
                    <a:pt x="463112" y="826262"/>
                  </a:lnTo>
                  <a:lnTo>
                    <a:pt x="414528" y="829055"/>
                  </a:lnTo>
                  <a:lnTo>
                    <a:pt x="366247" y="826262"/>
                  </a:lnTo>
                  <a:lnTo>
                    <a:pt x="319586" y="818090"/>
                  </a:lnTo>
                  <a:lnTo>
                    <a:pt x="274858" y="804853"/>
                  </a:lnTo>
                  <a:lnTo>
                    <a:pt x="232376" y="786863"/>
                  </a:lnTo>
                  <a:lnTo>
                    <a:pt x="192453" y="764435"/>
                  </a:lnTo>
                  <a:lnTo>
                    <a:pt x="155403" y="737882"/>
                  </a:lnTo>
                  <a:lnTo>
                    <a:pt x="121539" y="707516"/>
                  </a:lnTo>
                  <a:lnTo>
                    <a:pt x="91173" y="673652"/>
                  </a:lnTo>
                  <a:lnTo>
                    <a:pt x="64620" y="636602"/>
                  </a:lnTo>
                  <a:lnTo>
                    <a:pt x="42192" y="596679"/>
                  </a:lnTo>
                  <a:lnTo>
                    <a:pt x="24202" y="554197"/>
                  </a:lnTo>
                  <a:lnTo>
                    <a:pt x="10965" y="509469"/>
                  </a:lnTo>
                  <a:lnTo>
                    <a:pt x="2793" y="462808"/>
                  </a:lnTo>
                  <a:lnTo>
                    <a:pt x="0" y="414527"/>
                  </a:lnTo>
                </a:path>
              </a:pathLst>
            </a:custGeom>
            <a:ln w="15240">
              <a:solidFill>
                <a:srgbClr val="FFFFFF"/>
              </a:solidFill>
            </a:ln>
          </p:spPr>
          <p:txBody>
            <a:bodyPr wrap="square" lIns="0" tIns="0" rIns="0" bIns="0" rtlCol="0"/>
            <a:lstStyle/>
            <a:p>
              <a:endParaRPr sz="1588"/>
            </a:p>
          </p:txBody>
        </p:sp>
        <p:pic>
          <p:nvPicPr>
            <p:cNvPr id="11" name="object 11"/>
            <p:cNvPicPr/>
            <p:nvPr/>
          </p:nvPicPr>
          <p:blipFill>
            <a:blip r:embed="rId4" cstate="print"/>
            <a:stretch>
              <a:fillRect/>
            </a:stretch>
          </p:blipFill>
          <p:spPr>
            <a:xfrm>
              <a:off x="4032503" y="3797808"/>
              <a:ext cx="1516379" cy="1516379"/>
            </a:xfrm>
            <a:prstGeom prst="rect">
              <a:avLst/>
            </a:prstGeom>
          </p:spPr>
        </p:pic>
        <p:sp>
          <p:nvSpPr>
            <p:cNvPr id="12" name="object 12"/>
            <p:cNvSpPr/>
            <p:nvPr/>
          </p:nvSpPr>
          <p:spPr>
            <a:xfrm>
              <a:off x="2011679" y="4075175"/>
              <a:ext cx="0" cy="291465"/>
            </a:xfrm>
            <a:custGeom>
              <a:avLst/>
              <a:gdLst/>
              <a:ahLst/>
              <a:cxnLst/>
              <a:rect l="l" t="t" r="r" b="b"/>
              <a:pathLst>
                <a:path h="291464">
                  <a:moveTo>
                    <a:pt x="0" y="291083"/>
                  </a:moveTo>
                  <a:lnTo>
                    <a:pt x="0" y="0"/>
                  </a:lnTo>
                </a:path>
              </a:pathLst>
            </a:custGeom>
            <a:ln w="15240">
              <a:solidFill>
                <a:srgbClr val="FFFFFF"/>
              </a:solidFill>
            </a:ln>
          </p:spPr>
          <p:txBody>
            <a:bodyPr wrap="square" lIns="0" tIns="0" rIns="0" bIns="0" rtlCol="0"/>
            <a:lstStyle/>
            <a:p>
              <a:endParaRPr sz="1588"/>
            </a:p>
          </p:txBody>
        </p:sp>
        <p:sp>
          <p:nvSpPr>
            <p:cNvPr id="13" name="object 13"/>
            <p:cNvSpPr/>
            <p:nvPr/>
          </p:nvSpPr>
          <p:spPr>
            <a:xfrm>
              <a:off x="1597151" y="4366260"/>
              <a:ext cx="830580" cy="829310"/>
            </a:xfrm>
            <a:custGeom>
              <a:avLst/>
              <a:gdLst/>
              <a:ahLst/>
              <a:cxnLst/>
              <a:rect l="l" t="t" r="r" b="b"/>
              <a:pathLst>
                <a:path w="830580" h="829310">
                  <a:moveTo>
                    <a:pt x="0" y="414527"/>
                  </a:moveTo>
                  <a:lnTo>
                    <a:pt x="2793" y="366247"/>
                  </a:lnTo>
                  <a:lnTo>
                    <a:pt x="10965" y="319586"/>
                  </a:lnTo>
                  <a:lnTo>
                    <a:pt x="24202" y="274858"/>
                  </a:lnTo>
                  <a:lnTo>
                    <a:pt x="42192" y="232376"/>
                  </a:lnTo>
                  <a:lnTo>
                    <a:pt x="64620" y="192453"/>
                  </a:lnTo>
                  <a:lnTo>
                    <a:pt x="91173" y="155403"/>
                  </a:lnTo>
                  <a:lnTo>
                    <a:pt x="121539" y="121538"/>
                  </a:lnTo>
                  <a:lnTo>
                    <a:pt x="155403" y="91173"/>
                  </a:lnTo>
                  <a:lnTo>
                    <a:pt x="192453" y="64620"/>
                  </a:lnTo>
                  <a:lnTo>
                    <a:pt x="232376" y="42192"/>
                  </a:lnTo>
                  <a:lnTo>
                    <a:pt x="274858" y="24202"/>
                  </a:lnTo>
                  <a:lnTo>
                    <a:pt x="319586" y="10965"/>
                  </a:lnTo>
                  <a:lnTo>
                    <a:pt x="366247" y="2793"/>
                  </a:lnTo>
                  <a:lnTo>
                    <a:pt x="414528" y="0"/>
                  </a:lnTo>
                  <a:lnTo>
                    <a:pt x="463112" y="2793"/>
                  </a:lnTo>
                  <a:lnTo>
                    <a:pt x="510033" y="10965"/>
                  </a:lnTo>
                  <a:lnTo>
                    <a:pt x="554982" y="24202"/>
                  </a:lnTo>
                  <a:lnTo>
                    <a:pt x="597647" y="42192"/>
                  </a:lnTo>
                  <a:lnTo>
                    <a:pt x="637721" y="64620"/>
                  </a:lnTo>
                  <a:lnTo>
                    <a:pt x="674892" y="91173"/>
                  </a:lnTo>
                  <a:lnTo>
                    <a:pt x="708850" y="121538"/>
                  </a:lnTo>
                  <a:lnTo>
                    <a:pt x="739286" y="155403"/>
                  </a:lnTo>
                  <a:lnTo>
                    <a:pt x="765890" y="192453"/>
                  </a:lnTo>
                  <a:lnTo>
                    <a:pt x="788352" y="232376"/>
                  </a:lnTo>
                  <a:lnTo>
                    <a:pt x="806362" y="274858"/>
                  </a:lnTo>
                  <a:lnTo>
                    <a:pt x="819609" y="319586"/>
                  </a:lnTo>
                  <a:lnTo>
                    <a:pt x="827785" y="366247"/>
                  </a:lnTo>
                  <a:lnTo>
                    <a:pt x="830579" y="414527"/>
                  </a:lnTo>
                  <a:lnTo>
                    <a:pt x="827785" y="462808"/>
                  </a:lnTo>
                  <a:lnTo>
                    <a:pt x="819609" y="509469"/>
                  </a:lnTo>
                  <a:lnTo>
                    <a:pt x="806362" y="554197"/>
                  </a:lnTo>
                  <a:lnTo>
                    <a:pt x="788352" y="596679"/>
                  </a:lnTo>
                  <a:lnTo>
                    <a:pt x="765890" y="636602"/>
                  </a:lnTo>
                  <a:lnTo>
                    <a:pt x="739286" y="673652"/>
                  </a:lnTo>
                  <a:lnTo>
                    <a:pt x="708850" y="707516"/>
                  </a:lnTo>
                  <a:lnTo>
                    <a:pt x="674892" y="737882"/>
                  </a:lnTo>
                  <a:lnTo>
                    <a:pt x="637721" y="764435"/>
                  </a:lnTo>
                  <a:lnTo>
                    <a:pt x="597647" y="786863"/>
                  </a:lnTo>
                  <a:lnTo>
                    <a:pt x="554982" y="804853"/>
                  </a:lnTo>
                  <a:lnTo>
                    <a:pt x="510033" y="818090"/>
                  </a:lnTo>
                  <a:lnTo>
                    <a:pt x="463112" y="826262"/>
                  </a:lnTo>
                  <a:lnTo>
                    <a:pt x="414528" y="829055"/>
                  </a:lnTo>
                  <a:lnTo>
                    <a:pt x="366247" y="826262"/>
                  </a:lnTo>
                  <a:lnTo>
                    <a:pt x="319586" y="818090"/>
                  </a:lnTo>
                  <a:lnTo>
                    <a:pt x="274858" y="804853"/>
                  </a:lnTo>
                  <a:lnTo>
                    <a:pt x="232376" y="786863"/>
                  </a:lnTo>
                  <a:lnTo>
                    <a:pt x="192453" y="764435"/>
                  </a:lnTo>
                  <a:lnTo>
                    <a:pt x="155403" y="737882"/>
                  </a:lnTo>
                  <a:lnTo>
                    <a:pt x="121539" y="707516"/>
                  </a:lnTo>
                  <a:lnTo>
                    <a:pt x="91173" y="673652"/>
                  </a:lnTo>
                  <a:lnTo>
                    <a:pt x="64620" y="636602"/>
                  </a:lnTo>
                  <a:lnTo>
                    <a:pt x="42192" y="596679"/>
                  </a:lnTo>
                  <a:lnTo>
                    <a:pt x="24202" y="554197"/>
                  </a:lnTo>
                  <a:lnTo>
                    <a:pt x="10965" y="509469"/>
                  </a:lnTo>
                  <a:lnTo>
                    <a:pt x="2793" y="462808"/>
                  </a:lnTo>
                  <a:lnTo>
                    <a:pt x="0" y="414527"/>
                  </a:lnTo>
                </a:path>
              </a:pathLst>
            </a:custGeom>
            <a:ln w="15240">
              <a:solidFill>
                <a:srgbClr val="FFFFFF"/>
              </a:solidFill>
            </a:ln>
          </p:spPr>
          <p:txBody>
            <a:bodyPr wrap="square" lIns="0" tIns="0" rIns="0" bIns="0" rtlCol="0"/>
            <a:lstStyle/>
            <a:p>
              <a:endParaRPr sz="1588"/>
            </a:p>
          </p:txBody>
        </p:sp>
        <p:pic>
          <p:nvPicPr>
            <p:cNvPr id="14" name="object 14"/>
            <p:cNvPicPr/>
            <p:nvPr/>
          </p:nvPicPr>
          <p:blipFill>
            <a:blip r:embed="rId5" cstate="print"/>
            <a:stretch>
              <a:fillRect/>
            </a:stretch>
          </p:blipFill>
          <p:spPr>
            <a:xfrm>
              <a:off x="1472183" y="3800856"/>
              <a:ext cx="1520951" cy="1517904"/>
            </a:xfrm>
            <a:prstGeom prst="rect">
              <a:avLst/>
            </a:prstGeom>
          </p:spPr>
        </p:pic>
        <p:pic>
          <p:nvPicPr>
            <p:cNvPr id="15" name="object 15"/>
            <p:cNvPicPr/>
            <p:nvPr/>
          </p:nvPicPr>
          <p:blipFill>
            <a:blip r:embed="rId6" cstate="print"/>
            <a:stretch>
              <a:fillRect/>
            </a:stretch>
          </p:blipFill>
          <p:spPr>
            <a:xfrm>
              <a:off x="6879335" y="1574291"/>
              <a:ext cx="3179064" cy="3366515"/>
            </a:xfrm>
            <a:prstGeom prst="rect">
              <a:avLst/>
            </a:prstGeom>
          </p:spPr>
        </p:pic>
      </p:grpSp>
      <p:sp>
        <p:nvSpPr>
          <p:cNvPr id="16" name="object 16"/>
          <p:cNvSpPr txBox="1"/>
          <p:nvPr/>
        </p:nvSpPr>
        <p:spPr>
          <a:xfrm>
            <a:off x="5359290" y="5396852"/>
            <a:ext cx="76200" cy="102592"/>
          </a:xfrm>
          <a:prstGeom prst="rect">
            <a:avLst/>
          </a:prstGeom>
        </p:spPr>
        <p:txBody>
          <a:bodyPr vert="horz" wrap="square" lIns="0" tIns="0" rIns="0" bIns="0" rtlCol="0">
            <a:spAutoFit/>
          </a:bodyPr>
          <a:lstStyle/>
          <a:p>
            <a:pPr>
              <a:lnSpc>
                <a:spcPts val="825"/>
              </a:lnSpc>
            </a:pPr>
            <a:r>
              <a:rPr sz="706" b="1" spc="-22" dirty="0">
                <a:solidFill>
                  <a:srgbClr val="FFFFFF"/>
                </a:solidFill>
                <a:latin typeface="Arial Narrow"/>
                <a:cs typeface="Arial Narrow"/>
              </a:rPr>
              <a:t>or</a:t>
            </a:r>
            <a:endParaRPr sz="706">
              <a:latin typeface="Arial Narrow"/>
              <a:cs typeface="Arial Narrow"/>
            </a:endParaRPr>
          </a:p>
        </p:txBody>
      </p:sp>
      <p:pic>
        <p:nvPicPr>
          <p:cNvPr id="17" name="object 17"/>
          <p:cNvPicPr/>
          <p:nvPr/>
        </p:nvPicPr>
        <p:blipFill>
          <a:blip r:embed="rId7" cstate="print"/>
          <a:stretch>
            <a:fillRect/>
          </a:stretch>
        </p:blipFill>
        <p:spPr>
          <a:xfrm>
            <a:off x="5377927" y="5359998"/>
            <a:ext cx="193638" cy="205739"/>
          </a:xfrm>
          <a:prstGeom prst="rect">
            <a:avLst/>
          </a:prstGeom>
        </p:spPr>
      </p:pic>
      <p:sp>
        <p:nvSpPr>
          <p:cNvPr id="18" name="object 18"/>
          <p:cNvSpPr txBox="1"/>
          <p:nvPr/>
        </p:nvSpPr>
        <p:spPr>
          <a:xfrm>
            <a:off x="1762927" y="5379666"/>
            <a:ext cx="4310343" cy="225348"/>
          </a:xfrm>
          <a:prstGeom prst="rect">
            <a:avLst/>
          </a:prstGeom>
        </p:spPr>
        <p:txBody>
          <a:bodyPr vert="horz" wrap="square" lIns="0" tIns="11206" rIns="0" bIns="0" rtlCol="0">
            <a:spAutoFit/>
          </a:bodyPr>
          <a:lstStyle/>
          <a:p>
            <a:pPr marL="11206" marR="4483">
              <a:lnSpc>
                <a:spcPct val="102499"/>
              </a:lnSpc>
              <a:spcBef>
                <a:spcPts val="88"/>
              </a:spcBef>
              <a:tabLst>
                <a:tab pos="3768179" algn="l"/>
              </a:tabLst>
            </a:pPr>
            <a:r>
              <a:rPr sz="706" b="1" dirty="0">
                <a:solidFill>
                  <a:srgbClr val="FFFFFF"/>
                </a:solidFill>
                <a:latin typeface="Arial Narrow"/>
                <a:cs typeface="Arial Narrow"/>
              </a:rPr>
              <a:t>As</a:t>
            </a:r>
            <a:r>
              <a:rPr sz="706" b="1" spc="40" dirty="0">
                <a:solidFill>
                  <a:srgbClr val="FFFFFF"/>
                </a:solidFill>
                <a:latin typeface="Arial Narrow"/>
                <a:cs typeface="Arial Narrow"/>
              </a:rPr>
              <a:t> </a:t>
            </a:r>
            <a:r>
              <a:rPr sz="706" b="1" dirty="0">
                <a:solidFill>
                  <a:srgbClr val="FFFFFF"/>
                </a:solidFill>
                <a:latin typeface="Arial Narrow"/>
                <a:cs typeface="Arial Narrow"/>
              </a:rPr>
              <a:t>part</a:t>
            </a:r>
            <a:r>
              <a:rPr sz="706" b="1" spc="53" dirty="0">
                <a:solidFill>
                  <a:srgbClr val="FFFFFF"/>
                </a:solidFill>
                <a:latin typeface="Arial Narrow"/>
                <a:cs typeface="Arial Narrow"/>
              </a:rPr>
              <a:t> </a:t>
            </a:r>
            <a:r>
              <a:rPr sz="706" b="1" dirty="0">
                <a:solidFill>
                  <a:srgbClr val="FFFFFF"/>
                </a:solidFill>
                <a:latin typeface="Arial Narrow"/>
                <a:cs typeface="Arial Narrow"/>
              </a:rPr>
              <a:t>of</a:t>
            </a:r>
            <a:r>
              <a:rPr sz="706" b="1" spc="49" dirty="0">
                <a:solidFill>
                  <a:srgbClr val="FFFFFF"/>
                </a:solidFill>
                <a:latin typeface="Arial Narrow"/>
                <a:cs typeface="Arial Narrow"/>
              </a:rPr>
              <a:t> </a:t>
            </a:r>
            <a:r>
              <a:rPr sz="706" b="1" dirty="0">
                <a:solidFill>
                  <a:srgbClr val="FFFFFF"/>
                </a:solidFill>
                <a:latin typeface="Arial Narrow"/>
                <a:cs typeface="Arial Narrow"/>
              </a:rPr>
              <a:t>the</a:t>
            </a:r>
            <a:r>
              <a:rPr sz="706" b="1" spc="26" dirty="0">
                <a:solidFill>
                  <a:srgbClr val="FFFFFF"/>
                </a:solidFill>
                <a:latin typeface="Arial Narrow"/>
                <a:cs typeface="Arial Narrow"/>
              </a:rPr>
              <a:t> </a:t>
            </a:r>
            <a:r>
              <a:rPr sz="706" b="1" dirty="0">
                <a:solidFill>
                  <a:srgbClr val="FFFFFF"/>
                </a:solidFill>
                <a:latin typeface="Arial Narrow"/>
                <a:cs typeface="Arial Narrow"/>
              </a:rPr>
              <a:t>Indigo</a:t>
            </a:r>
            <a:r>
              <a:rPr sz="706" b="1" spc="13" dirty="0">
                <a:solidFill>
                  <a:srgbClr val="FFFFFF"/>
                </a:solidFill>
                <a:latin typeface="Arial Narrow"/>
                <a:cs typeface="Arial Narrow"/>
              </a:rPr>
              <a:t> </a:t>
            </a:r>
            <a:r>
              <a:rPr sz="706" b="1" dirty="0">
                <a:solidFill>
                  <a:srgbClr val="FFFFFF"/>
                </a:solidFill>
                <a:latin typeface="Arial Narrow"/>
                <a:cs typeface="Arial Narrow"/>
              </a:rPr>
              <a:t>Aspiration</a:t>
            </a:r>
            <a:r>
              <a:rPr sz="706" b="1" spc="18" dirty="0">
                <a:solidFill>
                  <a:srgbClr val="FFFFFF"/>
                </a:solidFill>
                <a:latin typeface="Arial Narrow"/>
                <a:cs typeface="Arial Narrow"/>
              </a:rPr>
              <a:t> </a:t>
            </a:r>
            <a:r>
              <a:rPr sz="706" b="1" dirty="0">
                <a:solidFill>
                  <a:srgbClr val="FFFFFF"/>
                </a:solidFill>
                <a:latin typeface="Arial Narrow"/>
                <a:cs typeface="Arial Narrow"/>
              </a:rPr>
              <a:t>System,</a:t>
            </a:r>
            <a:r>
              <a:rPr sz="706" b="1" spc="44" dirty="0">
                <a:solidFill>
                  <a:srgbClr val="FFFFFF"/>
                </a:solidFill>
                <a:latin typeface="Arial Narrow"/>
                <a:cs typeface="Arial Narrow"/>
              </a:rPr>
              <a:t> </a:t>
            </a:r>
            <a:r>
              <a:rPr sz="706" b="1" dirty="0">
                <a:solidFill>
                  <a:srgbClr val="FFFFFF"/>
                </a:solidFill>
                <a:latin typeface="Arial Narrow"/>
                <a:cs typeface="Arial Narrow"/>
              </a:rPr>
              <a:t>the</a:t>
            </a:r>
            <a:r>
              <a:rPr sz="706" b="1" spc="22" dirty="0">
                <a:solidFill>
                  <a:srgbClr val="FFFFFF"/>
                </a:solidFill>
                <a:latin typeface="Arial Narrow"/>
                <a:cs typeface="Arial Narrow"/>
              </a:rPr>
              <a:t> </a:t>
            </a:r>
            <a:r>
              <a:rPr sz="706" b="1" dirty="0">
                <a:solidFill>
                  <a:srgbClr val="FFFFFF"/>
                </a:solidFill>
                <a:latin typeface="Arial Narrow"/>
                <a:cs typeface="Arial Narrow"/>
              </a:rPr>
              <a:t>Indigo</a:t>
            </a:r>
            <a:r>
              <a:rPr sz="706" b="1" spc="22" dirty="0">
                <a:solidFill>
                  <a:srgbClr val="FFFFFF"/>
                </a:solidFill>
                <a:latin typeface="Arial Narrow"/>
                <a:cs typeface="Arial Narrow"/>
              </a:rPr>
              <a:t> </a:t>
            </a:r>
            <a:r>
              <a:rPr sz="706" b="1" dirty="0">
                <a:solidFill>
                  <a:srgbClr val="FFFFFF"/>
                </a:solidFill>
                <a:latin typeface="Arial Narrow"/>
                <a:cs typeface="Arial Narrow"/>
              </a:rPr>
              <a:t>CAT</a:t>
            </a:r>
            <a:r>
              <a:rPr sz="706" b="1" spc="44" dirty="0">
                <a:solidFill>
                  <a:srgbClr val="FFFFFF"/>
                </a:solidFill>
                <a:latin typeface="Arial Narrow"/>
                <a:cs typeface="Arial Narrow"/>
              </a:rPr>
              <a:t> </a:t>
            </a:r>
            <a:r>
              <a:rPr sz="706" b="1" dirty="0">
                <a:solidFill>
                  <a:srgbClr val="FFFFFF"/>
                </a:solidFill>
                <a:latin typeface="Arial Narrow"/>
                <a:cs typeface="Arial Narrow"/>
              </a:rPr>
              <a:t>RX</a:t>
            </a:r>
            <a:r>
              <a:rPr sz="706" b="1" spc="40" dirty="0">
                <a:solidFill>
                  <a:srgbClr val="FFFFFF"/>
                </a:solidFill>
                <a:latin typeface="Arial Narrow"/>
                <a:cs typeface="Arial Narrow"/>
              </a:rPr>
              <a:t> </a:t>
            </a:r>
            <a:r>
              <a:rPr sz="706" b="1" dirty="0">
                <a:solidFill>
                  <a:srgbClr val="FFFFFF"/>
                </a:solidFill>
                <a:latin typeface="Arial Narrow"/>
                <a:cs typeface="Arial Narrow"/>
              </a:rPr>
              <a:t>Aspiration</a:t>
            </a:r>
            <a:r>
              <a:rPr sz="706" b="1" spc="13" dirty="0">
                <a:solidFill>
                  <a:srgbClr val="FFFFFF"/>
                </a:solidFill>
                <a:latin typeface="Arial Narrow"/>
                <a:cs typeface="Arial Narrow"/>
              </a:rPr>
              <a:t> </a:t>
            </a:r>
            <a:r>
              <a:rPr sz="706" b="1" dirty="0">
                <a:solidFill>
                  <a:srgbClr val="FFFFFF"/>
                </a:solidFill>
                <a:latin typeface="Arial Narrow"/>
                <a:cs typeface="Arial Narrow"/>
              </a:rPr>
              <a:t>Catheters</a:t>
            </a:r>
            <a:r>
              <a:rPr sz="706" b="1" spc="40" dirty="0">
                <a:solidFill>
                  <a:srgbClr val="FFFFFF"/>
                </a:solidFill>
                <a:latin typeface="Arial Narrow"/>
                <a:cs typeface="Arial Narrow"/>
              </a:rPr>
              <a:t> </a:t>
            </a:r>
            <a:r>
              <a:rPr sz="706" b="1" dirty="0">
                <a:solidFill>
                  <a:srgbClr val="FFFFFF"/>
                </a:solidFill>
                <a:latin typeface="Arial Narrow"/>
                <a:cs typeface="Arial Narrow"/>
              </a:rPr>
              <a:t>and</a:t>
            </a:r>
            <a:r>
              <a:rPr sz="706" b="1" spc="44" dirty="0">
                <a:solidFill>
                  <a:srgbClr val="FFFFFF"/>
                </a:solidFill>
                <a:latin typeface="Arial Narrow"/>
                <a:cs typeface="Arial Narrow"/>
              </a:rPr>
              <a:t> </a:t>
            </a:r>
            <a:r>
              <a:rPr sz="706" b="1" dirty="0">
                <a:solidFill>
                  <a:srgbClr val="FFFFFF"/>
                </a:solidFill>
                <a:latin typeface="Arial Narrow"/>
                <a:cs typeface="Arial Narrow"/>
              </a:rPr>
              <a:t>Indigo</a:t>
            </a:r>
            <a:r>
              <a:rPr sz="706" b="1" spc="13" dirty="0">
                <a:solidFill>
                  <a:srgbClr val="FFFFFF"/>
                </a:solidFill>
                <a:latin typeface="Arial Narrow"/>
                <a:cs typeface="Arial Narrow"/>
              </a:rPr>
              <a:t> </a:t>
            </a:r>
            <a:r>
              <a:rPr sz="706" b="1" spc="-9" dirty="0">
                <a:solidFill>
                  <a:srgbClr val="FFFFFF"/>
                </a:solidFill>
                <a:latin typeface="Arial Narrow"/>
                <a:cs typeface="Arial Narrow"/>
              </a:rPr>
              <a:t>Separat</a:t>
            </a:r>
            <a:r>
              <a:rPr sz="706" b="1" dirty="0">
                <a:solidFill>
                  <a:srgbClr val="FFFFFF"/>
                </a:solidFill>
                <a:latin typeface="Arial Narrow"/>
                <a:cs typeface="Arial Narrow"/>
              </a:rPr>
              <a:t>	4</a:t>
            </a:r>
            <a:r>
              <a:rPr sz="706" b="1" spc="4" dirty="0">
                <a:solidFill>
                  <a:srgbClr val="FFFFFF"/>
                </a:solidFill>
                <a:latin typeface="Arial Narrow"/>
                <a:cs typeface="Arial Narrow"/>
              </a:rPr>
              <a:t> </a:t>
            </a:r>
            <a:r>
              <a:rPr sz="706" b="1" dirty="0">
                <a:solidFill>
                  <a:srgbClr val="FFFFFF"/>
                </a:solidFill>
                <a:latin typeface="Arial Narrow"/>
                <a:cs typeface="Arial Narrow"/>
              </a:rPr>
              <a:t>are</a:t>
            </a:r>
            <a:r>
              <a:rPr sz="706" b="1" spc="31" dirty="0">
                <a:solidFill>
                  <a:srgbClr val="FFFFFF"/>
                </a:solidFill>
                <a:latin typeface="Arial Narrow"/>
                <a:cs typeface="Arial Narrow"/>
              </a:rPr>
              <a:t> </a:t>
            </a:r>
            <a:r>
              <a:rPr sz="706" b="1" spc="-9" dirty="0">
                <a:solidFill>
                  <a:srgbClr val="FFFFFF"/>
                </a:solidFill>
                <a:latin typeface="Arial Narrow"/>
                <a:cs typeface="Arial Narrow"/>
              </a:rPr>
              <a:t>indicated</a:t>
            </a:r>
            <a:r>
              <a:rPr sz="706" b="1" spc="441" dirty="0">
                <a:solidFill>
                  <a:srgbClr val="FFFFFF"/>
                </a:solidFill>
                <a:latin typeface="Arial Narrow"/>
                <a:cs typeface="Arial Narrow"/>
              </a:rPr>
              <a:t> </a:t>
            </a:r>
            <a:r>
              <a:rPr sz="706" b="1" dirty="0">
                <a:solidFill>
                  <a:srgbClr val="FFFFFF"/>
                </a:solidFill>
                <a:latin typeface="Arial Narrow"/>
                <a:cs typeface="Arial Narrow"/>
              </a:rPr>
              <a:t>for</a:t>
            </a:r>
            <a:r>
              <a:rPr sz="706" b="1" spc="44" dirty="0">
                <a:solidFill>
                  <a:srgbClr val="FFFFFF"/>
                </a:solidFill>
                <a:latin typeface="Arial Narrow"/>
                <a:cs typeface="Arial Narrow"/>
              </a:rPr>
              <a:t> </a:t>
            </a:r>
            <a:r>
              <a:rPr sz="706" b="1" dirty="0">
                <a:solidFill>
                  <a:srgbClr val="FFFFFF"/>
                </a:solidFill>
                <a:latin typeface="Arial Narrow"/>
                <a:cs typeface="Arial Narrow"/>
              </a:rPr>
              <a:t>the</a:t>
            </a:r>
            <a:r>
              <a:rPr sz="706" b="1" spc="40" dirty="0">
                <a:solidFill>
                  <a:srgbClr val="FFFFFF"/>
                </a:solidFill>
                <a:latin typeface="Arial Narrow"/>
                <a:cs typeface="Arial Narrow"/>
              </a:rPr>
              <a:t> </a:t>
            </a:r>
            <a:r>
              <a:rPr sz="706" b="1" dirty="0">
                <a:solidFill>
                  <a:srgbClr val="FFFFFF"/>
                </a:solidFill>
                <a:latin typeface="Arial Narrow"/>
                <a:cs typeface="Arial Narrow"/>
              </a:rPr>
              <a:t>removal</a:t>
            </a:r>
            <a:r>
              <a:rPr sz="706" b="1" spc="22" dirty="0">
                <a:solidFill>
                  <a:srgbClr val="FFFFFF"/>
                </a:solidFill>
                <a:latin typeface="Arial Narrow"/>
                <a:cs typeface="Arial Narrow"/>
              </a:rPr>
              <a:t> </a:t>
            </a:r>
            <a:r>
              <a:rPr sz="706" b="1" dirty="0">
                <a:solidFill>
                  <a:srgbClr val="FFFFFF"/>
                </a:solidFill>
                <a:latin typeface="Arial Narrow"/>
                <a:cs typeface="Arial Narrow"/>
              </a:rPr>
              <a:t>of</a:t>
            </a:r>
            <a:r>
              <a:rPr sz="706" b="1" spc="44" dirty="0">
                <a:solidFill>
                  <a:srgbClr val="FFFFFF"/>
                </a:solidFill>
                <a:latin typeface="Arial Narrow"/>
                <a:cs typeface="Arial Narrow"/>
              </a:rPr>
              <a:t> </a:t>
            </a:r>
            <a:r>
              <a:rPr sz="706" b="1" dirty="0">
                <a:solidFill>
                  <a:srgbClr val="FFFFFF"/>
                </a:solidFill>
                <a:latin typeface="Arial Narrow"/>
                <a:cs typeface="Arial Narrow"/>
              </a:rPr>
              <a:t>fresh,</a:t>
            </a:r>
            <a:r>
              <a:rPr sz="706" b="1" spc="35" dirty="0">
                <a:solidFill>
                  <a:srgbClr val="FFFFFF"/>
                </a:solidFill>
                <a:latin typeface="Arial Narrow"/>
                <a:cs typeface="Arial Narrow"/>
              </a:rPr>
              <a:t> </a:t>
            </a:r>
            <a:r>
              <a:rPr sz="706" b="1" dirty="0">
                <a:solidFill>
                  <a:srgbClr val="FFFFFF"/>
                </a:solidFill>
                <a:latin typeface="Arial Narrow"/>
                <a:cs typeface="Arial Narrow"/>
              </a:rPr>
              <a:t>soft</a:t>
            </a:r>
            <a:r>
              <a:rPr sz="706" b="1" spc="44" dirty="0">
                <a:solidFill>
                  <a:srgbClr val="FFFFFF"/>
                </a:solidFill>
                <a:latin typeface="Arial Narrow"/>
                <a:cs typeface="Arial Narrow"/>
              </a:rPr>
              <a:t> </a:t>
            </a:r>
            <a:r>
              <a:rPr sz="706" b="1" dirty="0">
                <a:solidFill>
                  <a:srgbClr val="FFFFFF"/>
                </a:solidFill>
                <a:latin typeface="Arial Narrow"/>
                <a:cs typeface="Arial Narrow"/>
              </a:rPr>
              <a:t>emboli</a:t>
            </a:r>
            <a:r>
              <a:rPr sz="706" b="1" spc="18" dirty="0">
                <a:solidFill>
                  <a:srgbClr val="FFFFFF"/>
                </a:solidFill>
                <a:latin typeface="Arial Narrow"/>
                <a:cs typeface="Arial Narrow"/>
              </a:rPr>
              <a:t> </a:t>
            </a:r>
            <a:r>
              <a:rPr sz="706" b="1" dirty="0">
                <a:solidFill>
                  <a:srgbClr val="FFFFFF"/>
                </a:solidFill>
                <a:latin typeface="Arial Narrow"/>
                <a:cs typeface="Arial Narrow"/>
              </a:rPr>
              <a:t>and</a:t>
            </a:r>
            <a:r>
              <a:rPr sz="706" b="1" spc="40" dirty="0">
                <a:solidFill>
                  <a:srgbClr val="FFFFFF"/>
                </a:solidFill>
                <a:latin typeface="Arial Narrow"/>
                <a:cs typeface="Arial Narrow"/>
              </a:rPr>
              <a:t> </a:t>
            </a:r>
            <a:r>
              <a:rPr sz="706" b="1" dirty="0">
                <a:solidFill>
                  <a:srgbClr val="FFFFFF"/>
                </a:solidFill>
                <a:latin typeface="Arial Narrow"/>
                <a:cs typeface="Arial Narrow"/>
              </a:rPr>
              <a:t>thrombi</a:t>
            </a:r>
            <a:r>
              <a:rPr sz="706" b="1" spc="18" dirty="0">
                <a:solidFill>
                  <a:srgbClr val="FFFFFF"/>
                </a:solidFill>
                <a:latin typeface="Arial Narrow"/>
                <a:cs typeface="Arial Narrow"/>
              </a:rPr>
              <a:t> </a:t>
            </a:r>
            <a:r>
              <a:rPr sz="706" b="1" dirty="0">
                <a:solidFill>
                  <a:srgbClr val="FFFFFF"/>
                </a:solidFill>
                <a:latin typeface="Arial Narrow"/>
                <a:cs typeface="Arial Narrow"/>
              </a:rPr>
              <a:t>from</a:t>
            </a:r>
            <a:r>
              <a:rPr sz="706" b="1" spc="40" dirty="0">
                <a:solidFill>
                  <a:srgbClr val="FFFFFF"/>
                </a:solidFill>
                <a:latin typeface="Arial Narrow"/>
                <a:cs typeface="Arial Narrow"/>
              </a:rPr>
              <a:t> </a:t>
            </a:r>
            <a:r>
              <a:rPr sz="706" b="1" dirty="0">
                <a:solidFill>
                  <a:srgbClr val="FFFFFF"/>
                </a:solidFill>
                <a:latin typeface="Arial Narrow"/>
                <a:cs typeface="Arial Narrow"/>
              </a:rPr>
              <a:t>vessels</a:t>
            </a:r>
            <a:r>
              <a:rPr sz="706" b="1" spc="35" dirty="0">
                <a:solidFill>
                  <a:srgbClr val="FFFFFF"/>
                </a:solidFill>
                <a:latin typeface="Arial Narrow"/>
                <a:cs typeface="Arial Narrow"/>
              </a:rPr>
              <a:t> </a:t>
            </a:r>
            <a:r>
              <a:rPr sz="706" b="1" dirty="0">
                <a:solidFill>
                  <a:srgbClr val="FFFFFF"/>
                </a:solidFill>
                <a:latin typeface="Arial Narrow"/>
                <a:cs typeface="Arial Narrow"/>
              </a:rPr>
              <a:t>in</a:t>
            </a:r>
            <a:r>
              <a:rPr sz="706" b="1" spc="35" dirty="0">
                <a:solidFill>
                  <a:srgbClr val="FFFFFF"/>
                </a:solidFill>
                <a:latin typeface="Arial Narrow"/>
                <a:cs typeface="Arial Narrow"/>
              </a:rPr>
              <a:t> </a:t>
            </a:r>
            <a:r>
              <a:rPr sz="706" b="1" dirty="0">
                <a:solidFill>
                  <a:srgbClr val="FFFFFF"/>
                </a:solidFill>
                <a:latin typeface="Arial Narrow"/>
                <a:cs typeface="Arial Narrow"/>
              </a:rPr>
              <a:t>the</a:t>
            </a:r>
            <a:r>
              <a:rPr sz="706" b="1" spc="35" dirty="0">
                <a:solidFill>
                  <a:srgbClr val="FFFFFF"/>
                </a:solidFill>
                <a:latin typeface="Arial Narrow"/>
                <a:cs typeface="Arial Narrow"/>
              </a:rPr>
              <a:t> </a:t>
            </a:r>
            <a:r>
              <a:rPr sz="706" b="1" dirty="0">
                <a:solidFill>
                  <a:srgbClr val="FFFFFF"/>
                </a:solidFill>
                <a:latin typeface="Arial Narrow"/>
                <a:cs typeface="Arial Narrow"/>
              </a:rPr>
              <a:t>coronary</a:t>
            </a:r>
            <a:r>
              <a:rPr sz="706" b="1" spc="22" dirty="0">
                <a:solidFill>
                  <a:srgbClr val="FFFFFF"/>
                </a:solidFill>
                <a:latin typeface="Arial Narrow"/>
                <a:cs typeface="Arial Narrow"/>
              </a:rPr>
              <a:t> </a:t>
            </a:r>
            <a:r>
              <a:rPr sz="706" b="1" dirty="0">
                <a:solidFill>
                  <a:srgbClr val="FFFFFF"/>
                </a:solidFill>
                <a:latin typeface="Arial Narrow"/>
                <a:cs typeface="Arial Narrow"/>
              </a:rPr>
              <a:t>and</a:t>
            </a:r>
            <a:r>
              <a:rPr sz="706" b="1" spc="35" dirty="0">
                <a:solidFill>
                  <a:srgbClr val="FFFFFF"/>
                </a:solidFill>
                <a:latin typeface="Arial Narrow"/>
                <a:cs typeface="Arial Narrow"/>
              </a:rPr>
              <a:t> </a:t>
            </a:r>
            <a:r>
              <a:rPr sz="706" b="1" dirty="0">
                <a:solidFill>
                  <a:srgbClr val="FFFFFF"/>
                </a:solidFill>
                <a:latin typeface="Arial Narrow"/>
                <a:cs typeface="Arial Narrow"/>
              </a:rPr>
              <a:t>peripheral</a:t>
            </a:r>
            <a:r>
              <a:rPr sz="706" b="1" spc="22" dirty="0">
                <a:solidFill>
                  <a:srgbClr val="FFFFFF"/>
                </a:solidFill>
                <a:latin typeface="Arial Narrow"/>
                <a:cs typeface="Arial Narrow"/>
              </a:rPr>
              <a:t> </a:t>
            </a:r>
            <a:r>
              <a:rPr sz="706" b="1" spc="-9" dirty="0">
                <a:solidFill>
                  <a:srgbClr val="FFFFFF"/>
                </a:solidFill>
                <a:latin typeface="Arial Narrow"/>
                <a:cs typeface="Arial Narrow"/>
              </a:rPr>
              <a:t>vasculature.</a:t>
            </a:r>
            <a:endParaRPr sz="706">
              <a:latin typeface="Arial Narrow"/>
              <a:cs typeface="Arial Narrow"/>
            </a:endParaRPr>
          </a:p>
        </p:txBody>
      </p:sp>
      <p:grpSp>
        <p:nvGrpSpPr>
          <p:cNvPr id="19" name="object 19"/>
          <p:cNvGrpSpPr/>
          <p:nvPr/>
        </p:nvGrpSpPr>
        <p:grpSpPr>
          <a:xfrm>
            <a:off x="2844501" y="3256878"/>
            <a:ext cx="1178299" cy="345701"/>
            <a:chOff x="1344167" y="3691128"/>
            <a:chExt cx="1335405" cy="391795"/>
          </a:xfrm>
        </p:grpSpPr>
        <p:sp>
          <p:nvSpPr>
            <p:cNvPr id="20" name="object 20"/>
            <p:cNvSpPr/>
            <p:nvPr/>
          </p:nvSpPr>
          <p:spPr>
            <a:xfrm>
              <a:off x="1351787" y="3698748"/>
              <a:ext cx="1320165" cy="376555"/>
            </a:xfrm>
            <a:custGeom>
              <a:avLst/>
              <a:gdLst/>
              <a:ahLst/>
              <a:cxnLst/>
              <a:rect l="l" t="t" r="r" b="b"/>
              <a:pathLst>
                <a:path w="1320164" h="376554">
                  <a:moveTo>
                    <a:pt x="1132331" y="376427"/>
                  </a:moveTo>
                  <a:lnTo>
                    <a:pt x="0" y="376427"/>
                  </a:lnTo>
                  <a:lnTo>
                    <a:pt x="188975" y="188975"/>
                  </a:lnTo>
                  <a:lnTo>
                    <a:pt x="0" y="0"/>
                  </a:lnTo>
                  <a:lnTo>
                    <a:pt x="1132331" y="0"/>
                  </a:lnTo>
                  <a:lnTo>
                    <a:pt x="1319784" y="188975"/>
                  </a:lnTo>
                  <a:lnTo>
                    <a:pt x="1132331" y="376427"/>
                  </a:lnTo>
                  <a:close/>
                </a:path>
              </a:pathLst>
            </a:custGeom>
            <a:solidFill>
              <a:srgbClr val="BFBFBF"/>
            </a:solidFill>
          </p:spPr>
          <p:txBody>
            <a:bodyPr wrap="square" lIns="0" tIns="0" rIns="0" bIns="0" rtlCol="0"/>
            <a:lstStyle/>
            <a:p>
              <a:endParaRPr sz="1588"/>
            </a:p>
          </p:txBody>
        </p:sp>
        <p:sp>
          <p:nvSpPr>
            <p:cNvPr id="21" name="object 21"/>
            <p:cNvSpPr/>
            <p:nvPr/>
          </p:nvSpPr>
          <p:spPr>
            <a:xfrm>
              <a:off x="1351787" y="3698748"/>
              <a:ext cx="1320165" cy="376555"/>
            </a:xfrm>
            <a:custGeom>
              <a:avLst/>
              <a:gdLst/>
              <a:ahLst/>
              <a:cxnLst/>
              <a:rect l="l" t="t" r="r" b="b"/>
              <a:pathLst>
                <a:path w="1320164" h="376554">
                  <a:moveTo>
                    <a:pt x="0" y="0"/>
                  </a:moveTo>
                  <a:lnTo>
                    <a:pt x="1132331" y="0"/>
                  </a:lnTo>
                  <a:lnTo>
                    <a:pt x="1319784" y="188975"/>
                  </a:lnTo>
                  <a:lnTo>
                    <a:pt x="1132331" y="376427"/>
                  </a:lnTo>
                  <a:lnTo>
                    <a:pt x="0" y="376427"/>
                  </a:lnTo>
                  <a:lnTo>
                    <a:pt x="188975" y="188975"/>
                  </a:lnTo>
                  <a:lnTo>
                    <a:pt x="0" y="0"/>
                  </a:lnTo>
                  <a:close/>
                </a:path>
              </a:pathLst>
            </a:custGeom>
            <a:ln w="15240">
              <a:solidFill>
                <a:srgbClr val="FFFFFF"/>
              </a:solidFill>
            </a:ln>
          </p:spPr>
          <p:txBody>
            <a:bodyPr wrap="square" lIns="0" tIns="0" rIns="0" bIns="0" rtlCol="0"/>
            <a:lstStyle/>
            <a:p>
              <a:endParaRPr sz="1588"/>
            </a:p>
          </p:txBody>
        </p:sp>
      </p:grpSp>
      <p:sp>
        <p:nvSpPr>
          <p:cNvPr id="22" name="object 22"/>
          <p:cNvSpPr txBox="1"/>
          <p:nvPr/>
        </p:nvSpPr>
        <p:spPr>
          <a:xfrm>
            <a:off x="3281083"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2014</a:t>
            </a:r>
            <a:endParaRPr sz="1015">
              <a:latin typeface="Arial"/>
              <a:cs typeface="Arial"/>
            </a:endParaRPr>
          </a:p>
        </p:txBody>
      </p:sp>
      <p:grpSp>
        <p:nvGrpSpPr>
          <p:cNvPr id="23" name="object 23"/>
          <p:cNvGrpSpPr/>
          <p:nvPr/>
        </p:nvGrpSpPr>
        <p:grpSpPr>
          <a:xfrm>
            <a:off x="3988845" y="3256878"/>
            <a:ext cx="1178299" cy="345701"/>
            <a:chOff x="2641091" y="3691128"/>
            <a:chExt cx="1335405" cy="391795"/>
          </a:xfrm>
        </p:grpSpPr>
        <p:sp>
          <p:nvSpPr>
            <p:cNvPr id="24" name="object 24"/>
            <p:cNvSpPr/>
            <p:nvPr/>
          </p:nvSpPr>
          <p:spPr>
            <a:xfrm>
              <a:off x="2648711" y="3698748"/>
              <a:ext cx="1320165" cy="376555"/>
            </a:xfrm>
            <a:custGeom>
              <a:avLst/>
              <a:gdLst/>
              <a:ahLst/>
              <a:cxnLst/>
              <a:rect l="l" t="t" r="r" b="b"/>
              <a:pathLst>
                <a:path w="1320164" h="376554">
                  <a:moveTo>
                    <a:pt x="1130808" y="376427"/>
                  </a:moveTo>
                  <a:lnTo>
                    <a:pt x="0" y="376427"/>
                  </a:lnTo>
                  <a:lnTo>
                    <a:pt x="188976" y="188975"/>
                  </a:lnTo>
                  <a:lnTo>
                    <a:pt x="0" y="0"/>
                  </a:lnTo>
                  <a:lnTo>
                    <a:pt x="1130808" y="0"/>
                  </a:lnTo>
                  <a:lnTo>
                    <a:pt x="1319784" y="188975"/>
                  </a:lnTo>
                  <a:lnTo>
                    <a:pt x="1130808" y="376427"/>
                  </a:lnTo>
                  <a:close/>
                </a:path>
              </a:pathLst>
            </a:custGeom>
            <a:solidFill>
              <a:srgbClr val="BFBFBF"/>
            </a:solidFill>
          </p:spPr>
          <p:txBody>
            <a:bodyPr wrap="square" lIns="0" tIns="0" rIns="0" bIns="0" rtlCol="0"/>
            <a:lstStyle/>
            <a:p>
              <a:endParaRPr sz="1588"/>
            </a:p>
          </p:txBody>
        </p:sp>
        <p:sp>
          <p:nvSpPr>
            <p:cNvPr id="25" name="object 25"/>
            <p:cNvSpPr/>
            <p:nvPr/>
          </p:nvSpPr>
          <p:spPr>
            <a:xfrm>
              <a:off x="2648711" y="3698748"/>
              <a:ext cx="1320165" cy="376555"/>
            </a:xfrm>
            <a:custGeom>
              <a:avLst/>
              <a:gdLst/>
              <a:ahLst/>
              <a:cxnLst/>
              <a:rect l="l" t="t" r="r" b="b"/>
              <a:pathLst>
                <a:path w="1320164" h="376554">
                  <a:moveTo>
                    <a:pt x="0" y="0"/>
                  </a:moveTo>
                  <a:lnTo>
                    <a:pt x="1130808" y="0"/>
                  </a:lnTo>
                  <a:lnTo>
                    <a:pt x="1319784" y="188975"/>
                  </a:lnTo>
                  <a:lnTo>
                    <a:pt x="1130808" y="376427"/>
                  </a:lnTo>
                  <a:lnTo>
                    <a:pt x="0" y="376427"/>
                  </a:lnTo>
                  <a:lnTo>
                    <a:pt x="188976" y="188975"/>
                  </a:lnTo>
                  <a:lnTo>
                    <a:pt x="0" y="0"/>
                  </a:lnTo>
                  <a:close/>
                </a:path>
              </a:pathLst>
            </a:custGeom>
            <a:ln w="15240">
              <a:solidFill>
                <a:srgbClr val="FFFFFF"/>
              </a:solidFill>
            </a:ln>
          </p:spPr>
          <p:txBody>
            <a:bodyPr wrap="square" lIns="0" tIns="0" rIns="0" bIns="0" rtlCol="0"/>
            <a:lstStyle/>
            <a:p>
              <a:endParaRPr sz="1588"/>
            </a:p>
          </p:txBody>
        </p:sp>
      </p:grpSp>
      <p:sp>
        <p:nvSpPr>
          <p:cNvPr id="26" name="object 26"/>
          <p:cNvSpPr txBox="1"/>
          <p:nvPr/>
        </p:nvSpPr>
        <p:spPr>
          <a:xfrm>
            <a:off x="4425448"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2015</a:t>
            </a:r>
            <a:endParaRPr sz="1015">
              <a:latin typeface="Arial"/>
              <a:cs typeface="Arial"/>
            </a:endParaRPr>
          </a:p>
        </p:txBody>
      </p:sp>
      <p:grpSp>
        <p:nvGrpSpPr>
          <p:cNvPr id="27" name="object 27"/>
          <p:cNvGrpSpPr/>
          <p:nvPr/>
        </p:nvGrpSpPr>
        <p:grpSpPr>
          <a:xfrm>
            <a:off x="5133190" y="3256878"/>
            <a:ext cx="1178299" cy="345701"/>
            <a:chOff x="3938015" y="3691128"/>
            <a:chExt cx="1335405" cy="391795"/>
          </a:xfrm>
        </p:grpSpPr>
        <p:sp>
          <p:nvSpPr>
            <p:cNvPr id="28" name="object 28"/>
            <p:cNvSpPr/>
            <p:nvPr/>
          </p:nvSpPr>
          <p:spPr>
            <a:xfrm>
              <a:off x="3945635" y="3698748"/>
              <a:ext cx="1320165" cy="376555"/>
            </a:xfrm>
            <a:custGeom>
              <a:avLst/>
              <a:gdLst/>
              <a:ahLst/>
              <a:cxnLst/>
              <a:rect l="l" t="t" r="r" b="b"/>
              <a:pathLst>
                <a:path w="1320164" h="376554">
                  <a:moveTo>
                    <a:pt x="1130808" y="376427"/>
                  </a:moveTo>
                  <a:lnTo>
                    <a:pt x="0" y="376427"/>
                  </a:lnTo>
                  <a:lnTo>
                    <a:pt x="187452" y="188975"/>
                  </a:lnTo>
                  <a:lnTo>
                    <a:pt x="0" y="0"/>
                  </a:lnTo>
                  <a:lnTo>
                    <a:pt x="1130808" y="0"/>
                  </a:lnTo>
                  <a:lnTo>
                    <a:pt x="1319783" y="188975"/>
                  </a:lnTo>
                  <a:lnTo>
                    <a:pt x="1130808" y="376427"/>
                  </a:lnTo>
                  <a:close/>
                </a:path>
              </a:pathLst>
            </a:custGeom>
            <a:solidFill>
              <a:srgbClr val="BFBFBF"/>
            </a:solidFill>
          </p:spPr>
          <p:txBody>
            <a:bodyPr wrap="square" lIns="0" tIns="0" rIns="0" bIns="0" rtlCol="0"/>
            <a:lstStyle/>
            <a:p>
              <a:endParaRPr sz="1588"/>
            </a:p>
          </p:txBody>
        </p:sp>
        <p:sp>
          <p:nvSpPr>
            <p:cNvPr id="29" name="object 29"/>
            <p:cNvSpPr/>
            <p:nvPr/>
          </p:nvSpPr>
          <p:spPr>
            <a:xfrm>
              <a:off x="3945635" y="3698748"/>
              <a:ext cx="1320165" cy="376555"/>
            </a:xfrm>
            <a:custGeom>
              <a:avLst/>
              <a:gdLst/>
              <a:ahLst/>
              <a:cxnLst/>
              <a:rect l="l" t="t" r="r" b="b"/>
              <a:pathLst>
                <a:path w="1320164" h="376554">
                  <a:moveTo>
                    <a:pt x="0" y="0"/>
                  </a:moveTo>
                  <a:lnTo>
                    <a:pt x="1130808" y="0"/>
                  </a:lnTo>
                  <a:lnTo>
                    <a:pt x="1319783" y="188975"/>
                  </a:lnTo>
                  <a:lnTo>
                    <a:pt x="1130808" y="376427"/>
                  </a:lnTo>
                  <a:lnTo>
                    <a:pt x="0" y="376427"/>
                  </a:lnTo>
                  <a:lnTo>
                    <a:pt x="187452" y="188975"/>
                  </a:lnTo>
                  <a:lnTo>
                    <a:pt x="0" y="0"/>
                  </a:lnTo>
                  <a:close/>
                </a:path>
              </a:pathLst>
            </a:custGeom>
            <a:ln w="15240">
              <a:solidFill>
                <a:srgbClr val="FFFFFF"/>
              </a:solidFill>
            </a:ln>
          </p:spPr>
          <p:txBody>
            <a:bodyPr wrap="square" lIns="0" tIns="0" rIns="0" bIns="0" rtlCol="0"/>
            <a:lstStyle/>
            <a:p>
              <a:endParaRPr sz="1588"/>
            </a:p>
          </p:txBody>
        </p:sp>
      </p:grpSp>
      <p:sp>
        <p:nvSpPr>
          <p:cNvPr id="30" name="object 30"/>
          <p:cNvSpPr txBox="1"/>
          <p:nvPr/>
        </p:nvSpPr>
        <p:spPr>
          <a:xfrm>
            <a:off x="5568428"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2017</a:t>
            </a:r>
            <a:endParaRPr sz="1015">
              <a:latin typeface="Arial"/>
              <a:cs typeface="Arial"/>
            </a:endParaRPr>
          </a:p>
        </p:txBody>
      </p:sp>
      <p:grpSp>
        <p:nvGrpSpPr>
          <p:cNvPr id="31" name="object 31"/>
          <p:cNvGrpSpPr/>
          <p:nvPr/>
        </p:nvGrpSpPr>
        <p:grpSpPr>
          <a:xfrm>
            <a:off x="1651747" y="3256878"/>
            <a:ext cx="1228165" cy="345701"/>
            <a:chOff x="-7620" y="3691128"/>
            <a:chExt cx="1391920" cy="391795"/>
          </a:xfrm>
        </p:grpSpPr>
        <p:sp>
          <p:nvSpPr>
            <p:cNvPr id="32" name="object 32"/>
            <p:cNvSpPr/>
            <p:nvPr/>
          </p:nvSpPr>
          <p:spPr>
            <a:xfrm>
              <a:off x="0" y="3698748"/>
              <a:ext cx="1376680" cy="376555"/>
            </a:xfrm>
            <a:custGeom>
              <a:avLst/>
              <a:gdLst/>
              <a:ahLst/>
              <a:cxnLst/>
              <a:rect l="l" t="t" r="r" b="b"/>
              <a:pathLst>
                <a:path w="1376680" h="376554">
                  <a:moveTo>
                    <a:pt x="1187195" y="376427"/>
                  </a:moveTo>
                  <a:lnTo>
                    <a:pt x="0" y="376427"/>
                  </a:lnTo>
                  <a:lnTo>
                    <a:pt x="0" y="0"/>
                  </a:lnTo>
                  <a:lnTo>
                    <a:pt x="1187195" y="0"/>
                  </a:lnTo>
                  <a:lnTo>
                    <a:pt x="1376171" y="188975"/>
                  </a:lnTo>
                  <a:lnTo>
                    <a:pt x="1187195" y="376427"/>
                  </a:lnTo>
                  <a:close/>
                </a:path>
              </a:pathLst>
            </a:custGeom>
            <a:solidFill>
              <a:srgbClr val="BFBFBF"/>
            </a:solidFill>
          </p:spPr>
          <p:txBody>
            <a:bodyPr wrap="square" lIns="0" tIns="0" rIns="0" bIns="0" rtlCol="0"/>
            <a:lstStyle/>
            <a:p>
              <a:endParaRPr sz="1588"/>
            </a:p>
          </p:txBody>
        </p:sp>
        <p:sp>
          <p:nvSpPr>
            <p:cNvPr id="33" name="object 33"/>
            <p:cNvSpPr/>
            <p:nvPr/>
          </p:nvSpPr>
          <p:spPr>
            <a:xfrm>
              <a:off x="0" y="3698748"/>
              <a:ext cx="1376680" cy="376555"/>
            </a:xfrm>
            <a:custGeom>
              <a:avLst/>
              <a:gdLst/>
              <a:ahLst/>
              <a:cxnLst/>
              <a:rect l="l" t="t" r="r" b="b"/>
              <a:pathLst>
                <a:path w="1376680" h="376554">
                  <a:moveTo>
                    <a:pt x="0" y="0"/>
                  </a:moveTo>
                  <a:lnTo>
                    <a:pt x="1187195" y="0"/>
                  </a:lnTo>
                  <a:lnTo>
                    <a:pt x="1376171" y="188975"/>
                  </a:lnTo>
                  <a:lnTo>
                    <a:pt x="1187195" y="376427"/>
                  </a:lnTo>
                  <a:lnTo>
                    <a:pt x="0" y="376427"/>
                  </a:lnTo>
                  <a:lnTo>
                    <a:pt x="0" y="0"/>
                  </a:lnTo>
                  <a:close/>
                </a:path>
              </a:pathLst>
            </a:custGeom>
            <a:ln w="15240">
              <a:solidFill>
                <a:srgbClr val="FFFFFF"/>
              </a:solidFill>
            </a:ln>
          </p:spPr>
          <p:txBody>
            <a:bodyPr wrap="square" lIns="0" tIns="0" rIns="0" bIns="0" rtlCol="0"/>
            <a:lstStyle/>
            <a:p>
              <a:endParaRPr sz="1588"/>
            </a:p>
          </p:txBody>
        </p:sp>
      </p:grpSp>
      <p:sp>
        <p:nvSpPr>
          <p:cNvPr id="34" name="object 34"/>
          <p:cNvSpPr txBox="1"/>
          <p:nvPr/>
        </p:nvSpPr>
        <p:spPr>
          <a:xfrm>
            <a:off x="2136717"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2013</a:t>
            </a:r>
            <a:endParaRPr sz="1015">
              <a:latin typeface="Arial"/>
              <a:cs typeface="Arial"/>
            </a:endParaRPr>
          </a:p>
        </p:txBody>
      </p:sp>
      <p:grpSp>
        <p:nvGrpSpPr>
          <p:cNvPr id="35" name="object 35"/>
          <p:cNvGrpSpPr/>
          <p:nvPr/>
        </p:nvGrpSpPr>
        <p:grpSpPr>
          <a:xfrm>
            <a:off x="6276190" y="3256878"/>
            <a:ext cx="1179419" cy="345701"/>
            <a:chOff x="5233415" y="3691128"/>
            <a:chExt cx="1336675" cy="391795"/>
          </a:xfrm>
        </p:grpSpPr>
        <p:sp>
          <p:nvSpPr>
            <p:cNvPr id="36" name="object 36"/>
            <p:cNvSpPr/>
            <p:nvPr/>
          </p:nvSpPr>
          <p:spPr>
            <a:xfrm>
              <a:off x="5241035" y="3698748"/>
              <a:ext cx="1321435" cy="376555"/>
            </a:xfrm>
            <a:custGeom>
              <a:avLst/>
              <a:gdLst/>
              <a:ahLst/>
              <a:cxnLst/>
              <a:rect l="l" t="t" r="r" b="b"/>
              <a:pathLst>
                <a:path w="1321434" h="376554">
                  <a:moveTo>
                    <a:pt x="1132332" y="376427"/>
                  </a:moveTo>
                  <a:lnTo>
                    <a:pt x="0" y="376427"/>
                  </a:lnTo>
                  <a:lnTo>
                    <a:pt x="188976" y="188975"/>
                  </a:lnTo>
                  <a:lnTo>
                    <a:pt x="0" y="0"/>
                  </a:lnTo>
                  <a:lnTo>
                    <a:pt x="1132332" y="0"/>
                  </a:lnTo>
                  <a:lnTo>
                    <a:pt x="1321308" y="188975"/>
                  </a:lnTo>
                  <a:lnTo>
                    <a:pt x="1132332" y="376427"/>
                  </a:lnTo>
                  <a:close/>
                </a:path>
              </a:pathLst>
            </a:custGeom>
            <a:solidFill>
              <a:srgbClr val="BFBFBF"/>
            </a:solidFill>
          </p:spPr>
          <p:txBody>
            <a:bodyPr wrap="square" lIns="0" tIns="0" rIns="0" bIns="0" rtlCol="0"/>
            <a:lstStyle/>
            <a:p>
              <a:endParaRPr sz="1588"/>
            </a:p>
          </p:txBody>
        </p:sp>
        <p:sp>
          <p:nvSpPr>
            <p:cNvPr id="37" name="object 37"/>
            <p:cNvSpPr/>
            <p:nvPr/>
          </p:nvSpPr>
          <p:spPr>
            <a:xfrm>
              <a:off x="5241035" y="3698748"/>
              <a:ext cx="1321435" cy="376555"/>
            </a:xfrm>
            <a:custGeom>
              <a:avLst/>
              <a:gdLst/>
              <a:ahLst/>
              <a:cxnLst/>
              <a:rect l="l" t="t" r="r" b="b"/>
              <a:pathLst>
                <a:path w="1321434" h="376554">
                  <a:moveTo>
                    <a:pt x="0" y="0"/>
                  </a:moveTo>
                  <a:lnTo>
                    <a:pt x="1132332" y="0"/>
                  </a:lnTo>
                  <a:lnTo>
                    <a:pt x="1321308" y="188975"/>
                  </a:lnTo>
                  <a:lnTo>
                    <a:pt x="1132332" y="376427"/>
                  </a:lnTo>
                  <a:lnTo>
                    <a:pt x="0" y="376427"/>
                  </a:lnTo>
                  <a:lnTo>
                    <a:pt x="188976" y="188975"/>
                  </a:lnTo>
                  <a:lnTo>
                    <a:pt x="0" y="0"/>
                  </a:lnTo>
                  <a:close/>
                </a:path>
              </a:pathLst>
            </a:custGeom>
            <a:ln w="15240">
              <a:solidFill>
                <a:srgbClr val="FFFFFF"/>
              </a:solidFill>
            </a:ln>
          </p:spPr>
          <p:txBody>
            <a:bodyPr wrap="square" lIns="0" tIns="0" rIns="0" bIns="0" rtlCol="0"/>
            <a:lstStyle/>
            <a:p>
              <a:endParaRPr sz="1588"/>
            </a:p>
          </p:txBody>
        </p:sp>
      </p:grpSp>
      <p:sp>
        <p:nvSpPr>
          <p:cNvPr id="38" name="object 38"/>
          <p:cNvSpPr txBox="1"/>
          <p:nvPr/>
        </p:nvSpPr>
        <p:spPr>
          <a:xfrm>
            <a:off x="6712800"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2018</a:t>
            </a:r>
            <a:endParaRPr sz="1015">
              <a:latin typeface="Arial"/>
              <a:cs typeface="Arial"/>
            </a:endParaRPr>
          </a:p>
        </p:txBody>
      </p:sp>
      <p:grpSp>
        <p:nvGrpSpPr>
          <p:cNvPr id="39" name="object 39"/>
          <p:cNvGrpSpPr/>
          <p:nvPr/>
        </p:nvGrpSpPr>
        <p:grpSpPr>
          <a:xfrm>
            <a:off x="7420536" y="3256878"/>
            <a:ext cx="1178299" cy="345701"/>
            <a:chOff x="6530340" y="3691128"/>
            <a:chExt cx="1335405" cy="391795"/>
          </a:xfrm>
        </p:grpSpPr>
        <p:sp>
          <p:nvSpPr>
            <p:cNvPr id="40" name="object 40"/>
            <p:cNvSpPr/>
            <p:nvPr/>
          </p:nvSpPr>
          <p:spPr>
            <a:xfrm>
              <a:off x="6537960" y="3698748"/>
              <a:ext cx="1320165" cy="376555"/>
            </a:xfrm>
            <a:custGeom>
              <a:avLst/>
              <a:gdLst/>
              <a:ahLst/>
              <a:cxnLst/>
              <a:rect l="l" t="t" r="r" b="b"/>
              <a:pathLst>
                <a:path w="1320165" h="376554">
                  <a:moveTo>
                    <a:pt x="1132332" y="376427"/>
                  </a:moveTo>
                  <a:lnTo>
                    <a:pt x="0" y="376427"/>
                  </a:lnTo>
                  <a:lnTo>
                    <a:pt x="188975" y="188975"/>
                  </a:lnTo>
                  <a:lnTo>
                    <a:pt x="0" y="0"/>
                  </a:lnTo>
                  <a:lnTo>
                    <a:pt x="1132332" y="0"/>
                  </a:lnTo>
                  <a:lnTo>
                    <a:pt x="1319783" y="188975"/>
                  </a:lnTo>
                  <a:lnTo>
                    <a:pt x="1132332" y="376427"/>
                  </a:lnTo>
                  <a:close/>
                </a:path>
              </a:pathLst>
            </a:custGeom>
            <a:solidFill>
              <a:srgbClr val="BFBFBF"/>
            </a:solidFill>
          </p:spPr>
          <p:txBody>
            <a:bodyPr wrap="square" lIns="0" tIns="0" rIns="0" bIns="0" rtlCol="0"/>
            <a:lstStyle/>
            <a:p>
              <a:endParaRPr sz="1588"/>
            </a:p>
          </p:txBody>
        </p:sp>
        <p:sp>
          <p:nvSpPr>
            <p:cNvPr id="41" name="object 41"/>
            <p:cNvSpPr/>
            <p:nvPr/>
          </p:nvSpPr>
          <p:spPr>
            <a:xfrm>
              <a:off x="6537960" y="3698748"/>
              <a:ext cx="1320165" cy="376555"/>
            </a:xfrm>
            <a:custGeom>
              <a:avLst/>
              <a:gdLst/>
              <a:ahLst/>
              <a:cxnLst/>
              <a:rect l="l" t="t" r="r" b="b"/>
              <a:pathLst>
                <a:path w="1320165" h="376554">
                  <a:moveTo>
                    <a:pt x="0" y="0"/>
                  </a:moveTo>
                  <a:lnTo>
                    <a:pt x="1132332" y="0"/>
                  </a:lnTo>
                  <a:lnTo>
                    <a:pt x="1319783" y="188975"/>
                  </a:lnTo>
                  <a:lnTo>
                    <a:pt x="1132332" y="376427"/>
                  </a:lnTo>
                  <a:lnTo>
                    <a:pt x="0" y="376427"/>
                  </a:lnTo>
                  <a:lnTo>
                    <a:pt x="188975" y="188975"/>
                  </a:lnTo>
                  <a:lnTo>
                    <a:pt x="0" y="0"/>
                  </a:lnTo>
                  <a:close/>
                </a:path>
              </a:pathLst>
            </a:custGeom>
            <a:ln w="15240">
              <a:solidFill>
                <a:srgbClr val="FFFFFF"/>
              </a:solidFill>
            </a:ln>
          </p:spPr>
          <p:txBody>
            <a:bodyPr wrap="square" lIns="0" tIns="0" rIns="0" bIns="0" rtlCol="0"/>
            <a:lstStyle/>
            <a:p>
              <a:endParaRPr sz="1588"/>
            </a:p>
          </p:txBody>
        </p:sp>
      </p:grpSp>
      <p:sp>
        <p:nvSpPr>
          <p:cNvPr id="42" name="object 42"/>
          <p:cNvSpPr txBox="1"/>
          <p:nvPr/>
        </p:nvSpPr>
        <p:spPr>
          <a:xfrm>
            <a:off x="7857088" y="3338436"/>
            <a:ext cx="308722" cy="167512"/>
          </a:xfrm>
          <a:prstGeom prst="rect">
            <a:avLst/>
          </a:prstGeom>
        </p:spPr>
        <p:txBody>
          <a:bodyPr vert="horz" wrap="square" lIns="0" tIns="11206" rIns="0" bIns="0" rtlCol="0">
            <a:spAutoFit/>
          </a:bodyPr>
          <a:lstStyle/>
          <a:p>
            <a:pPr marL="11206">
              <a:spcBef>
                <a:spcPts val="88"/>
              </a:spcBef>
            </a:pPr>
            <a:r>
              <a:rPr sz="1015" spc="-18" dirty="0">
                <a:solidFill>
                  <a:srgbClr val="3F3F3F"/>
                </a:solidFill>
                <a:latin typeface="Arial"/>
                <a:cs typeface="Arial"/>
              </a:rPr>
              <a:t>2019</a:t>
            </a:r>
            <a:endParaRPr sz="1015">
              <a:latin typeface="Arial"/>
              <a:cs typeface="Arial"/>
            </a:endParaRPr>
          </a:p>
        </p:txBody>
      </p:sp>
      <p:grpSp>
        <p:nvGrpSpPr>
          <p:cNvPr id="43" name="object 43"/>
          <p:cNvGrpSpPr/>
          <p:nvPr/>
        </p:nvGrpSpPr>
        <p:grpSpPr>
          <a:xfrm>
            <a:off x="8564881" y="3256878"/>
            <a:ext cx="1806387" cy="345701"/>
            <a:chOff x="7827264" y="3691128"/>
            <a:chExt cx="2047239" cy="391795"/>
          </a:xfrm>
        </p:grpSpPr>
        <p:pic>
          <p:nvPicPr>
            <p:cNvPr id="44" name="object 44"/>
            <p:cNvPicPr/>
            <p:nvPr/>
          </p:nvPicPr>
          <p:blipFill>
            <a:blip r:embed="rId8" cstate="print"/>
            <a:stretch>
              <a:fillRect/>
            </a:stretch>
          </p:blipFill>
          <p:spPr>
            <a:xfrm>
              <a:off x="7834884" y="3698748"/>
              <a:ext cx="2031491" cy="376427"/>
            </a:xfrm>
            <a:prstGeom prst="rect">
              <a:avLst/>
            </a:prstGeom>
          </p:spPr>
        </p:pic>
        <p:sp>
          <p:nvSpPr>
            <p:cNvPr id="45" name="object 45"/>
            <p:cNvSpPr/>
            <p:nvPr/>
          </p:nvSpPr>
          <p:spPr>
            <a:xfrm>
              <a:off x="7834884" y="3698748"/>
              <a:ext cx="2032000" cy="376555"/>
            </a:xfrm>
            <a:custGeom>
              <a:avLst/>
              <a:gdLst/>
              <a:ahLst/>
              <a:cxnLst/>
              <a:rect l="l" t="t" r="r" b="b"/>
              <a:pathLst>
                <a:path w="2032000" h="376554">
                  <a:moveTo>
                    <a:pt x="0" y="0"/>
                  </a:moveTo>
                  <a:lnTo>
                    <a:pt x="1842516" y="0"/>
                  </a:lnTo>
                  <a:lnTo>
                    <a:pt x="2031491" y="188975"/>
                  </a:lnTo>
                  <a:lnTo>
                    <a:pt x="1842516" y="376427"/>
                  </a:lnTo>
                  <a:lnTo>
                    <a:pt x="0" y="376427"/>
                  </a:lnTo>
                  <a:lnTo>
                    <a:pt x="188976" y="188975"/>
                  </a:lnTo>
                  <a:lnTo>
                    <a:pt x="0" y="0"/>
                  </a:lnTo>
                  <a:close/>
                </a:path>
              </a:pathLst>
            </a:custGeom>
            <a:ln w="15240">
              <a:solidFill>
                <a:srgbClr val="FFFFFF"/>
              </a:solidFill>
            </a:ln>
          </p:spPr>
          <p:txBody>
            <a:bodyPr wrap="square" lIns="0" tIns="0" rIns="0" bIns="0" rtlCol="0"/>
            <a:lstStyle/>
            <a:p>
              <a:endParaRPr sz="1588"/>
            </a:p>
          </p:txBody>
        </p:sp>
      </p:grpSp>
      <p:sp>
        <p:nvSpPr>
          <p:cNvPr id="46" name="object 46"/>
          <p:cNvSpPr txBox="1"/>
          <p:nvPr/>
        </p:nvSpPr>
        <p:spPr>
          <a:xfrm>
            <a:off x="9314807" y="3338436"/>
            <a:ext cx="308722" cy="167512"/>
          </a:xfrm>
          <a:prstGeom prst="rect">
            <a:avLst/>
          </a:prstGeom>
        </p:spPr>
        <p:txBody>
          <a:bodyPr vert="horz" wrap="square" lIns="0" tIns="11206" rIns="0" bIns="0" rtlCol="0">
            <a:spAutoFit/>
          </a:bodyPr>
          <a:lstStyle/>
          <a:p>
            <a:pPr marL="11206">
              <a:spcBef>
                <a:spcPts val="88"/>
              </a:spcBef>
            </a:pPr>
            <a:r>
              <a:rPr sz="1015" b="1" spc="-18" dirty="0">
                <a:solidFill>
                  <a:srgbClr val="FFFFFF"/>
                </a:solidFill>
                <a:latin typeface="Arial"/>
                <a:cs typeface="Arial"/>
              </a:rPr>
              <a:t>2020</a:t>
            </a:r>
            <a:endParaRPr sz="1015">
              <a:latin typeface="Arial"/>
              <a:cs typeface="Arial"/>
            </a:endParaRPr>
          </a:p>
        </p:txBody>
      </p:sp>
      <p:sp>
        <p:nvSpPr>
          <p:cNvPr id="47" name="object 47"/>
          <p:cNvSpPr txBox="1"/>
          <p:nvPr/>
        </p:nvSpPr>
        <p:spPr>
          <a:xfrm>
            <a:off x="1961929" y="3670542"/>
            <a:ext cx="509868" cy="146493"/>
          </a:xfrm>
          <a:prstGeom prst="rect">
            <a:avLst/>
          </a:prstGeom>
        </p:spPr>
        <p:txBody>
          <a:bodyPr vert="horz" wrap="square" lIns="0" tIns="10646" rIns="0" bIns="0" rtlCol="0">
            <a:spAutoFit/>
          </a:bodyPr>
          <a:lstStyle/>
          <a:p>
            <a:pPr marL="11206">
              <a:spcBef>
                <a:spcPts val="84"/>
              </a:spcBef>
            </a:pPr>
            <a:r>
              <a:rPr sz="882" dirty="0">
                <a:solidFill>
                  <a:srgbClr val="FFFFFF"/>
                </a:solidFill>
                <a:latin typeface="Arial"/>
                <a:cs typeface="Arial"/>
              </a:rPr>
              <a:t>Pump</a:t>
            </a:r>
            <a:r>
              <a:rPr sz="882" spc="-35" dirty="0">
                <a:solidFill>
                  <a:srgbClr val="FFFFFF"/>
                </a:solidFill>
                <a:latin typeface="Arial"/>
                <a:cs typeface="Arial"/>
              </a:rPr>
              <a:t> </a:t>
            </a:r>
            <a:r>
              <a:rPr sz="882" spc="-31" dirty="0">
                <a:solidFill>
                  <a:srgbClr val="FFFFFF"/>
                </a:solidFill>
                <a:latin typeface="Arial"/>
                <a:cs typeface="Arial"/>
              </a:rPr>
              <a:t>MA</a:t>
            </a:r>
            <a:endParaRPr sz="882">
              <a:latin typeface="Arial"/>
              <a:cs typeface="Arial"/>
            </a:endParaRPr>
          </a:p>
        </p:txBody>
      </p:sp>
      <p:sp>
        <p:nvSpPr>
          <p:cNvPr id="48" name="object 48"/>
          <p:cNvSpPr txBox="1"/>
          <p:nvPr/>
        </p:nvSpPr>
        <p:spPr>
          <a:xfrm>
            <a:off x="2459753" y="3692321"/>
            <a:ext cx="74519" cy="128240"/>
          </a:xfrm>
          <a:prstGeom prst="rect">
            <a:avLst/>
          </a:prstGeom>
        </p:spPr>
        <p:txBody>
          <a:bodyPr vert="horz" wrap="square" lIns="0" tIns="0" rIns="0" bIns="0" rtlCol="0">
            <a:spAutoFit/>
          </a:bodyPr>
          <a:lstStyle/>
          <a:p>
            <a:pPr>
              <a:lnSpc>
                <a:spcPts val="971"/>
              </a:lnSpc>
            </a:pPr>
            <a:r>
              <a:rPr sz="882" spc="-44" dirty="0">
                <a:solidFill>
                  <a:srgbClr val="FFFFFF"/>
                </a:solidFill>
                <a:latin typeface="Arial"/>
                <a:cs typeface="Arial"/>
              </a:rPr>
              <a:t>X</a:t>
            </a:r>
            <a:endParaRPr sz="882">
              <a:latin typeface="Arial"/>
              <a:cs typeface="Arial"/>
            </a:endParaRPr>
          </a:p>
        </p:txBody>
      </p:sp>
      <p:pic>
        <p:nvPicPr>
          <p:cNvPr id="49" name="object 49"/>
          <p:cNvPicPr/>
          <p:nvPr/>
        </p:nvPicPr>
        <p:blipFill>
          <a:blip r:embed="rId9" cstate="print"/>
          <a:stretch>
            <a:fillRect/>
          </a:stretch>
        </p:blipFill>
        <p:spPr>
          <a:xfrm>
            <a:off x="2484120" y="3662979"/>
            <a:ext cx="172122" cy="161365"/>
          </a:xfrm>
          <a:prstGeom prst="rect">
            <a:avLst/>
          </a:prstGeom>
        </p:spPr>
      </p:pic>
      <p:sp>
        <p:nvSpPr>
          <p:cNvPr id="50" name="object 50"/>
          <p:cNvSpPr txBox="1"/>
          <p:nvPr/>
        </p:nvSpPr>
        <p:spPr>
          <a:xfrm>
            <a:off x="3205848" y="3048229"/>
            <a:ext cx="68356" cy="128240"/>
          </a:xfrm>
          <a:prstGeom prst="rect">
            <a:avLst/>
          </a:prstGeom>
        </p:spPr>
        <p:txBody>
          <a:bodyPr vert="horz" wrap="square" lIns="0" tIns="0" rIns="0" bIns="0" rtlCol="0">
            <a:spAutoFit/>
          </a:bodyPr>
          <a:lstStyle/>
          <a:p>
            <a:pPr>
              <a:lnSpc>
                <a:spcPts val="971"/>
              </a:lnSpc>
            </a:pPr>
            <a:r>
              <a:rPr sz="882" spc="-53" dirty="0">
                <a:solidFill>
                  <a:srgbClr val="FFFFFF"/>
                </a:solidFill>
                <a:latin typeface="Arial"/>
                <a:cs typeface="Arial"/>
              </a:rPr>
              <a:t>T</a:t>
            </a:r>
            <a:endParaRPr sz="882">
              <a:latin typeface="Arial"/>
              <a:cs typeface="Arial"/>
            </a:endParaRPr>
          </a:p>
        </p:txBody>
      </p:sp>
      <p:pic>
        <p:nvPicPr>
          <p:cNvPr id="51" name="object 51"/>
          <p:cNvPicPr/>
          <p:nvPr/>
        </p:nvPicPr>
        <p:blipFill>
          <a:blip r:embed="rId10" cstate="print"/>
          <a:stretch>
            <a:fillRect/>
          </a:stretch>
        </p:blipFill>
        <p:spPr>
          <a:xfrm>
            <a:off x="3225054" y="3017520"/>
            <a:ext cx="172121" cy="164053"/>
          </a:xfrm>
          <a:prstGeom prst="rect">
            <a:avLst/>
          </a:prstGeom>
        </p:spPr>
      </p:pic>
      <p:sp>
        <p:nvSpPr>
          <p:cNvPr id="52" name="object 52"/>
          <p:cNvSpPr txBox="1"/>
          <p:nvPr/>
        </p:nvSpPr>
        <p:spPr>
          <a:xfrm>
            <a:off x="3048434" y="3026450"/>
            <a:ext cx="773206" cy="146493"/>
          </a:xfrm>
          <a:prstGeom prst="rect">
            <a:avLst/>
          </a:prstGeom>
        </p:spPr>
        <p:txBody>
          <a:bodyPr vert="horz" wrap="square" lIns="0" tIns="10646" rIns="0" bIns="0" rtlCol="0">
            <a:spAutoFit/>
          </a:bodyPr>
          <a:lstStyle/>
          <a:p>
            <a:pPr marL="11206">
              <a:spcBef>
                <a:spcPts val="84"/>
              </a:spcBef>
              <a:tabLst>
                <a:tab pos="301454" algn="l"/>
              </a:tabLst>
            </a:pPr>
            <a:r>
              <a:rPr sz="882" spc="-22" dirty="0">
                <a:solidFill>
                  <a:srgbClr val="FFFFFF"/>
                </a:solidFill>
                <a:latin typeface="Arial"/>
                <a:cs typeface="Arial"/>
              </a:rPr>
              <a:t>CA</a:t>
            </a:r>
            <a:r>
              <a:rPr sz="882" dirty="0">
                <a:solidFill>
                  <a:srgbClr val="FFFFFF"/>
                </a:solidFill>
                <a:latin typeface="Arial"/>
                <a:cs typeface="Arial"/>
              </a:rPr>
              <a:t>	</a:t>
            </a:r>
            <a:r>
              <a:rPr sz="882" b="1" dirty="0">
                <a:solidFill>
                  <a:srgbClr val="FFFFFF"/>
                </a:solidFill>
                <a:latin typeface="Arial"/>
                <a:cs typeface="Arial"/>
              </a:rPr>
              <a:t>5</a:t>
            </a:r>
            <a:r>
              <a:rPr sz="882" b="1" spc="-22" dirty="0">
                <a:solidFill>
                  <a:srgbClr val="FFFFFF"/>
                </a:solidFill>
                <a:latin typeface="Arial"/>
                <a:cs typeface="Arial"/>
              </a:rPr>
              <a:t> </a:t>
            </a:r>
            <a:r>
              <a:rPr sz="706" dirty="0">
                <a:solidFill>
                  <a:srgbClr val="FFFFFF"/>
                </a:solidFill>
                <a:latin typeface="Arial"/>
                <a:cs typeface="Arial"/>
              </a:rPr>
              <a:t>&amp;</a:t>
            </a:r>
            <a:r>
              <a:rPr sz="706" spc="40" dirty="0">
                <a:solidFill>
                  <a:srgbClr val="FFFFFF"/>
                </a:solidFill>
                <a:latin typeface="Arial"/>
                <a:cs typeface="Arial"/>
              </a:rPr>
              <a:t> </a:t>
            </a:r>
            <a:r>
              <a:rPr sz="882" spc="-18" dirty="0">
                <a:solidFill>
                  <a:srgbClr val="FFFFFF"/>
                </a:solidFill>
                <a:latin typeface="Arial"/>
                <a:cs typeface="Arial"/>
              </a:rPr>
              <a:t>CAT</a:t>
            </a:r>
            <a:r>
              <a:rPr sz="882" b="1" spc="-18" dirty="0">
                <a:solidFill>
                  <a:srgbClr val="FFFFFF"/>
                </a:solidFill>
                <a:latin typeface="Arial"/>
                <a:cs typeface="Arial"/>
              </a:rPr>
              <a:t>3</a:t>
            </a:r>
            <a:endParaRPr sz="882">
              <a:latin typeface="Arial"/>
              <a:cs typeface="Arial"/>
            </a:endParaRPr>
          </a:p>
        </p:txBody>
      </p:sp>
      <p:sp>
        <p:nvSpPr>
          <p:cNvPr id="53" name="object 53"/>
          <p:cNvSpPr txBox="1"/>
          <p:nvPr/>
        </p:nvSpPr>
        <p:spPr>
          <a:xfrm>
            <a:off x="4219681" y="3670542"/>
            <a:ext cx="699247" cy="146493"/>
          </a:xfrm>
          <a:prstGeom prst="rect">
            <a:avLst/>
          </a:prstGeom>
        </p:spPr>
        <p:txBody>
          <a:bodyPr vert="horz" wrap="square" lIns="0" tIns="10646" rIns="0" bIns="0" rtlCol="0">
            <a:spAutoFit/>
          </a:bodyPr>
          <a:lstStyle/>
          <a:p>
            <a:pPr marL="11206">
              <a:spcBef>
                <a:spcPts val="84"/>
              </a:spcBef>
            </a:pPr>
            <a:r>
              <a:rPr sz="882" spc="-18" dirty="0">
                <a:solidFill>
                  <a:srgbClr val="FFFFFF"/>
                </a:solidFill>
                <a:latin typeface="Arial"/>
                <a:cs typeface="Arial"/>
              </a:rPr>
              <a:t>CAT</a:t>
            </a:r>
            <a:r>
              <a:rPr sz="882" b="1" spc="-18" dirty="0">
                <a:solidFill>
                  <a:srgbClr val="FFFFFF"/>
                </a:solidFill>
                <a:latin typeface="Arial"/>
                <a:cs typeface="Arial"/>
              </a:rPr>
              <a:t>8</a:t>
            </a:r>
            <a:r>
              <a:rPr sz="882" b="1" spc="-26" dirty="0">
                <a:solidFill>
                  <a:srgbClr val="FFFFFF"/>
                </a:solidFill>
                <a:latin typeface="Arial"/>
                <a:cs typeface="Arial"/>
              </a:rPr>
              <a:t> </a:t>
            </a:r>
            <a:r>
              <a:rPr sz="706" dirty="0">
                <a:solidFill>
                  <a:srgbClr val="FFFFFF"/>
                </a:solidFill>
                <a:latin typeface="Arial"/>
                <a:cs typeface="Arial"/>
              </a:rPr>
              <a:t>&amp;</a:t>
            </a:r>
            <a:r>
              <a:rPr sz="706" spc="40" dirty="0">
                <a:solidFill>
                  <a:srgbClr val="FFFFFF"/>
                </a:solidFill>
                <a:latin typeface="Arial"/>
                <a:cs typeface="Arial"/>
              </a:rPr>
              <a:t> </a:t>
            </a:r>
            <a:r>
              <a:rPr sz="882" spc="-18" dirty="0">
                <a:solidFill>
                  <a:srgbClr val="FFFFFF"/>
                </a:solidFill>
                <a:latin typeface="Arial"/>
                <a:cs typeface="Arial"/>
              </a:rPr>
              <a:t>CAT</a:t>
            </a:r>
            <a:r>
              <a:rPr sz="882" b="1" spc="-18" dirty="0">
                <a:solidFill>
                  <a:srgbClr val="FFFFFF"/>
                </a:solidFill>
                <a:latin typeface="Arial"/>
                <a:cs typeface="Arial"/>
              </a:rPr>
              <a:t>6</a:t>
            </a:r>
            <a:endParaRPr sz="882">
              <a:latin typeface="Arial"/>
              <a:cs typeface="Arial"/>
            </a:endParaRPr>
          </a:p>
        </p:txBody>
      </p:sp>
      <p:sp>
        <p:nvSpPr>
          <p:cNvPr id="54" name="object 54"/>
          <p:cNvSpPr txBox="1"/>
          <p:nvPr/>
        </p:nvSpPr>
        <p:spPr>
          <a:xfrm>
            <a:off x="5583201" y="3026450"/>
            <a:ext cx="319928" cy="146493"/>
          </a:xfrm>
          <a:prstGeom prst="rect">
            <a:avLst/>
          </a:prstGeom>
        </p:spPr>
        <p:txBody>
          <a:bodyPr vert="horz" wrap="square" lIns="0" tIns="10646" rIns="0" bIns="0" rtlCol="0">
            <a:spAutoFit/>
          </a:bodyPr>
          <a:lstStyle/>
          <a:p>
            <a:pPr marL="11206">
              <a:spcBef>
                <a:spcPts val="84"/>
              </a:spcBef>
            </a:pPr>
            <a:r>
              <a:rPr sz="882" spc="-18" dirty="0">
                <a:solidFill>
                  <a:srgbClr val="FFFFFF"/>
                </a:solidFill>
                <a:latin typeface="Arial"/>
                <a:cs typeface="Arial"/>
              </a:rPr>
              <a:t>CAT</a:t>
            </a:r>
            <a:r>
              <a:rPr sz="882" b="1" spc="-18" dirty="0">
                <a:solidFill>
                  <a:srgbClr val="FFFFFF"/>
                </a:solidFill>
                <a:latin typeface="Arial"/>
                <a:cs typeface="Arial"/>
              </a:rPr>
              <a:t>D</a:t>
            </a:r>
            <a:endParaRPr sz="882">
              <a:latin typeface="Arial"/>
              <a:cs typeface="Arial"/>
            </a:endParaRPr>
          </a:p>
        </p:txBody>
      </p:sp>
      <p:sp>
        <p:nvSpPr>
          <p:cNvPr id="55" name="object 55"/>
          <p:cNvSpPr txBox="1"/>
          <p:nvPr/>
        </p:nvSpPr>
        <p:spPr>
          <a:xfrm>
            <a:off x="6656244" y="3675958"/>
            <a:ext cx="420780" cy="146493"/>
          </a:xfrm>
          <a:prstGeom prst="rect">
            <a:avLst/>
          </a:prstGeom>
        </p:spPr>
        <p:txBody>
          <a:bodyPr vert="horz" wrap="square" lIns="0" tIns="10646" rIns="0" bIns="0" rtlCol="0">
            <a:spAutoFit/>
          </a:bodyPr>
          <a:lstStyle/>
          <a:p>
            <a:pPr marL="11206">
              <a:spcBef>
                <a:spcPts val="84"/>
              </a:spcBef>
            </a:pPr>
            <a:r>
              <a:rPr sz="882" spc="-22" dirty="0">
                <a:solidFill>
                  <a:srgbClr val="FFFFFF"/>
                </a:solidFill>
                <a:latin typeface="Arial"/>
                <a:cs typeface="Arial"/>
              </a:rPr>
              <a:t>CAT</a:t>
            </a:r>
            <a:r>
              <a:rPr sz="882" spc="-40" dirty="0">
                <a:solidFill>
                  <a:srgbClr val="FFFFFF"/>
                </a:solidFill>
                <a:latin typeface="Arial"/>
                <a:cs typeface="Arial"/>
              </a:rPr>
              <a:t> </a:t>
            </a:r>
            <a:r>
              <a:rPr sz="882" b="1" spc="-22" dirty="0">
                <a:solidFill>
                  <a:srgbClr val="FFFFFF"/>
                </a:solidFill>
                <a:latin typeface="Arial"/>
                <a:cs typeface="Arial"/>
              </a:rPr>
              <a:t>RX</a:t>
            </a:r>
            <a:endParaRPr sz="882">
              <a:latin typeface="Arial"/>
              <a:cs typeface="Arial"/>
            </a:endParaRPr>
          </a:p>
        </p:txBody>
      </p:sp>
      <p:sp>
        <p:nvSpPr>
          <p:cNvPr id="56" name="object 56"/>
          <p:cNvSpPr txBox="1"/>
          <p:nvPr/>
        </p:nvSpPr>
        <p:spPr>
          <a:xfrm>
            <a:off x="7741448" y="2893315"/>
            <a:ext cx="536762" cy="288480"/>
          </a:xfrm>
          <a:prstGeom prst="rect">
            <a:avLst/>
          </a:prstGeom>
        </p:spPr>
        <p:txBody>
          <a:bodyPr vert="horz" wrap="square" lIns="0" tIns="15688" rIns="0" bIns="0" rtlCol="0">
            <a:spAutoFit/>
          </a:bodyPr>
          <a:lstStyle/>
          <a:p>
            <a:pPr marL="53791" marR="4483" indent="-43145">
              <a:lnSpc>
                <a:spcPts val="1050"/>
              </a:lnSpc>
              <a:spcBef>
                <a:spcPts val="124"/>
              </a:spcBef>
            </a:pPr>
            <a:r>
              <a:rPr sz="882" spc="-9" dirty="0">
                <a:solidFill>
                  <a:srgbClr val="FFFFFF"/>
                </a:solidFill>
                <a:latin typeface="Arial"/>
                <a:cs typeface="Arial"/>
              </a:rPr>
              <a:t>Penumbra ENGINE</a:t>
            </a:r>
            <a:endParaRPr sz="882">
              <a:latin typeface="Arial"/>
              <a:cs typeface="Arial"/>
            </a:endParaRPr>
          </a:p>
        </p:txBody>
      </p:sp>
      <p:sp>
        <p:nvSpPr>
          <p:cNvPr id="57" name="object 57"/>
          <p:cNvSpPr txBox="1"/>
          <p:nvPr/>
        </p:nvSpPr>
        <p:spPr>
          <a:xfrm>
            <a:off x="8895243" y="3756661"/>
            <a:ext cx="1167093" cy="167512"/>
          </a:xfrm>
          <a:prstGeom prst="rect">
            <a:avLst/>
          </a:prstGeom>
        </p:spPr>
        <p:txBody>
          <a:bodyPr vert="horz" wrap="square" lIns="0" tIns="11206" rIns="0" bIns="0" rtlCol="0">
            <a:spAutoFit/>
          </a:bodyPr>
          <a:lstStyle/>
          <a:p>
            <a:pPr marL="11206">
              <a:spcBef>
                <a:spcPts val="88"/>
              </a:spcBef>
            </a:pPr>
            <a:r>
              <a:rPr sz="1015" b="1" dirty="0">
                <a:solidFill>
                  <a:srgbClr val="FFFFFF"/>
                </a:solidFill>
                <a:latin typeface="Arial"/>
                <a:cs typeface="Arial"/>
              </a:rPr>
              <a:t>Lightning</a:t>
            </a:r>
            <a:r>
              <a:rPr sz="1015" b="1" spc="-49" dirty="0">
                <a:solidFill>
                  <a:srgbClr val="FFFFFF"/>
                </a:solidFill>
                <a:latin typeface="Arial"/>
                <a:cs typeface="Arial"/>
              </a:rPr>
              <a:t> </a:t>
            </a:r>
            <a:r>
              <a:rPr sz="1015" b="1" dirty="0">
                <a:solidFill>
                  <a:srgbClr val="FFFFFF"/>
                </a:solidFill>
                <a:latin typeface="Arial"/>
                <a:cs typeface="Arial"/>
              </a:rPr>
              <a:t>&amp;</a:t>
            </a:r>
            <a:r>
              <a:rPr sz="1015" b="1" spc="-4" dirty="0">
                <a:solidFill>
                  <a:srgbClr val="FFFFFF"/>
                </a:solidFill>
                <a:latin typeface="Arial"/>
                <a:cs typeface="Arial"/>
              </a:rPr>
              <a:t> </a:t>
            </a:r>
            <a:r>
              <a:rPr sz="1015" b="1" spc="-18" dirty="0">
                <a:solidFill>
                  <a:srgbClr val="FFFFFF"/>
                </a:solidFill>
                <a:latin typeface="Arial"/>
                <a:cs typeface="Arial"/>
              </a:rPr>
              <a:t>CAT12</a:t>
            </a:r>
            <a:endParaRPr sz="1015">
              <a:latin typeface="Arial"/>
              <a:cs typeface="Arial"/>
            </a:endParaRPr>
          </a:p>
        </p:txBody>
      </p:sp>
      <p:grpSp>
        <p:nvGrpSpPr>
          <p:cNvPr id="58" name="object 58"/>
          <p:cNvGrpSpPr/>
          <p:nvPr/>
        </p:nvGrpSpPr>
        <p:grpSpPr>
          <a:xfrm>
            <a:off x="1762012" y="1928308"/>
            <a:ext cx="8771965" cy="3501838"/>
            <a:chOff x="117347" y="2185416"/>
            <a:chExt cx="9941560" cy="3968750"/>
          </a:xfrm>
        </p:grpSpPr>
        <p:pic>
          <p:nvPicPr>
            <p:cNvPr id="59" name="object 59"/>
            <p:cNvPicPr/>
            <p:nvPr/>
          </p:nvPicPr>
          <p:blipFill>
            <a:blip r:embed="rId11" cstate="print"/>
            <a:stretch>
              <a:fillRect/>
            </a:stretch>
          </p:blipFill>
          <p:spPr>
            <a:xfrm>
              <a:off x="7391400" y="4457700"/>
              <a:ext cx="2667000" cy="1696212"/>
            </a:xfrm>
            <a:prstGeom prst="rect">
              <a:avLst/>
            </a:prstGeom>
          </p:spPr>
        </p:pic>
        <p:sp>
          <p:nvSpPr>
            <p:cNvPr id="60" name="object 60"/>
            <p:cNvSpPr/>
            <p:nvPr/>
          </p:nvSpPr>
          <p:spPr>
            <a:xfrm>
              <a:off x="7197852" y="4075176"/>
              <a:ext cx="0" cy="291465"/>
            </a:xfrm>
            <a:custGeom>
              <a:avLst/>
              <a:gdLst/>
              <a:ahLst/>
              <a:cxnLst/>
              <a:rect l="l" t="t" r="r" b="b"/>
              <a:pathLst>
                <a:path h="291464">
                  <a:moveTo>
                    <a:pt x="0" y="291083"/>
                  </a:moveTo>
                  <a:lnTo>
                    <a:pt x="0" y="0"/>
                  </a:lnTo>
                </a:path>
              </a:pathLst>
            </a:custGeom>
            <a:ln w="15240">
              <a:solidFill>
                <a:srgbClr val="FFFFFF"/>
              </a:solidFill>
            </a:ln>
          </p:spPr>
          <p:txBody>
            <a:bodyPr wrap="square" lIns="0" tIns="0" rIns="0" bIns="0" rtlCol="0"/>
            <a:lstStyle/>
            <a:p>
              <a:endParaRPr sz="1588"/>
            </a:p>
          </p:txBody>
        </p:sp>
        <p:sp>
          <p:nvSpPr>
            <p:cNvPr id="61" name="object 61"/>
            <p:cNvSpPr/>
            <p:nvPr/>
          </p:nvSpPr>
          <p:spPr>
            <a:xfrm>
              <a:off x="6778752" y="4366260"/>
              <a:ext cx="830580" cy="829310"/>
            </a:xfrm>
            <a:custGeom>
              <a:avLst/>
              <a:gdLst/>
              <a:ahLst/>
              <a:cxnLst/>
              <a:rect l="l" t="t" r="r" b="b"/>
              <a:pathLst>
                <a:path w="830579" h="829310">
                  <a:moveTo>
                    <a:pt x="0" y="414527"/>
                  </a:moveTo>
                  <a:lnTo>
                    <a:pt x="2793" y="366247"/>
                  </a:lnTo>
                  <a:lnTo>
                    <a:pt x="10965" y="319586"/>
                  </a:lnTo>
                  <a:lnTo>
                    <a:pt x="24202" y="274858"/>
                  </a:lnTo>
                  <a:lnTo>
                    <a:pt x="42192" y="232376"/>
                  </a:lnTo>
                  <a:lnTo>
                    <a:pt x="64620" y="192453"/>
                  </a:lnTo>
                  <a:lnTo>
                    <a:pt x="91173" y="155403"/>
                  </a:lnTo>
                  <a:lnTo>
                    <a:pt x="121539" y="121538"/>
                  </a:lnTo>
                  <a:lnTo>
                    <a:pt x="155403" y="91173"/>
                  </a:lnTo>
                  <a:lnTo>
                    <a:pt x="192453" y="64620"/>
                  </a:lnTo>
                  <a:lnTo>
                    <a:pt x="232376" y="42192"/>
                  </a:lnTo>
                  <a:lnTo>
                    <a:pt x="274858" y="24202"/>
                  </a:lnTo>
                  <a:lnTo>
                    <a:pt x="319586" y="10965"/>
                  </a:lnTo>
                  <a:lnTo>
                    <a:pt x="366247" y="2793"/>
                  </a:lnTo>
                  <a:lnTo>
                    <a:pt x="414528" y="0"/>
                  </a:lnTo>
                  <a:lnTo>
                    <a:pt x="463112" y="2793"/>
                  </a:lnTo>
                  <a:lnTo>
                    <a:pt x="510033" y="10965"/>
                  </a:lnTo>
                  <a:lnTo>
                    <a:pt x="554982" y="24202"/>
                  </a:lnTo>
                  <a:lnTo>
                    <a:pt x="597647" y="42192"/>
                  </a:lnTo>
                  <a:lnTo>
                    <a:pt x="637721" y="64620"/>
                  </a:lnTo>
                  <a:lnTo>
                    <a:pt x="674892" y="91173"/>
                  </a:lnTo>
                  <a:lnTo>
                    <a:pt x="708850" y="121538"/>
                  </a:lnTo>
                  <a:lnTo>
                    <a:pt x="739286" y="155403"/>
                  </a:lnTo>
                  <a:lnTo>
                    <a:pt x="765890" y="192453"/>
                  </a:lnTo>
                  <a:lnTo>
                    <a:pt x="788352" y="232376"/>
                  </a:lnTo>
                  <a:lnTo>
                    <a:pt x="806362" y="274858"/>
                  </a:lnTo>
                  <a:lnTo>
                    <a:pt x="819609" y="319586"/>
                  </a:lnTo>
                  <a:lnTo>
                    <a:pt x="827785" y="366247"/>
                  </a:lnTo>
                  <a:lnTo>
                    <a:pt x="830579" y="414527"/>
                  </a:lnTo>
                  <a:lnTo>
                    <a:pt x="827785" y="462808"/>
                  </a:lnTo>
                  <a:lnTo>
                    <a:pt x="819609" y="509469"/>
                  </a:lnTo>
                  <a:lnTo>
                    <a:pt x="806362" y="554197"/>
                  </a:lnTo>
                  <a:lnTo>
                    <a:pt x="788352" y="596679"/>
                  </a:lnTo>
                  <a:lnTo>
                    <a:pt x="765890" y="636602"/>
                  </a:lnTo>
                  <a:lnTo>
                    <a:pt x="739286" y="673652"/>
                  </a:lnTo>
                  <a:lnTo>
                    <a:pt x="708850" y="707516"/>
                  </a:lnTo>
                  <a:lnTo>
                    <a:pt x="674892" y="737882"/>
                  </a:lnTo>
                  <a:lnTo>
                    <a:pt x="637721" y="764435"/>
                  </a:lnTo>
                  <a:lnTo>
                    <a:pt x="597647" y="786863"/>
                  </a:lnTo>
                  <a:lnTo>
                    <a:pt x="554982" y="804853"/>
                  </a:lnTo>
                  <a:lnTo>
                    <a:pt x="510033" y="818090"/>
                  </a:lnTo>
                  <a:lnTo>
                    <a:pt x="463112" y="826262"/>
                  </a:lnTo>
                  <a:lnTo>
                    <a:pt x="414528" y="829055"/>
                  </a:lnTo>
                  <a:lnTo>
                    <a:pt x="366247" y="826262"/>
                  </a:lnTo>
                  <a:lnTo>
                    <a:pt x="319586" y="818090"/>
                  </a:lnTo>
                  <a:lnTo>
                    <a:pt x="274858" y="804853"/>
                  </a:lnTo>
                  <a:lnTo>
                    <a:pt x="232376" y="786863"/>
                  </a:lnTo>
                  <a:lnTo>
                    <a:pt x="192453" y="764435"/>
                  </a:lnTo>
                  <a:lnTo>
                    <a:pt x="155403" y="737882"/>
                  </a:lnTo>
                  <a:lnTo>
                    <a:pt x="121539" y="707516"/>
                  </a:lnTo>
                  <a:lnTo>
                    <a:pt x="91173" y="673652"/>
                  </a:lnTo>
                  <a:lnTo>
                    <a:pt x="64620" y="636602"/>
                  </a:lnTo>
                  <a:lnTo>
                    <a:pt x="42192" y="596679"/>
                  </a:lnTo>
                  <a:lnTo>
                    <a:pt x="24202" y="554197"/>
                  </a:lnTo>
                  <a:lnTo>
                    <a:pt x="10965" y="509469"/>
                  </a:lnTo>
                  <a:lnTo>
                    <a:pt x="2793" y="462808"/>
                  </a:lnTo>
                  <a:lnTo>
                    <a:pt x="0" y="414527"/>
                  </a:lnTo>
                </a:path>
              </a:pathLst>
            </a:custGeom>
            <a:ln w="15240">
              <a:solidFill>
                <a:srgbClr val="FFFFFF"/>
              </a:solidFill>
            </a:ln>
          </p:spPr>
          <p:txBody>
            <a:bodyPr wrap="square" lIns="0" tIns="0" rIns="0" bIns="0" rtlCol="0"/>
            <a:lstStyle/>
            <a:p>
              <a:endParaRPr sz="1588"/>
            </a:p>
          </p:txBody>
        </p:sp>
        <p:pic>
          <p:nvPicPr>
            <p:cNvPr id="62" name="object 62"/>
            <p:cNvPicPr/>
            <p:nvPr/>
          </p:nvPicPr>
          <p:blipFill>
            <a:blip r:embed="rId12" cstate="print"/>
            <a:stretch>
              <a:fillRect/>
            </a:stretch>
          </p:blipFill>
          <p:spPr>
            <a:xfrm>
              <a:off x="6659880" y="4255008"/>
              <a:ext cx="1066800" cy="1068324"/>
            </a:xfrm>
            <a:prstGeom prst="rect">
              <a:avLst/>
            </a:prstGeom>
          </p:spPr>
        </p:pic>
        <p:sp>
          <p:nvSpPr>
            <p:cNvPr id="63" name="object 63"/>
            <p:cNvSpPr/>
            <p:nvPr/>
          </p:nvSpPr>
          <p:spPr>
            <a:xfrm>
              <a:off x="716279" y="3401567"/>
              <a:ext cx="0" cy="303530"/>
            </a:xfrm>
            <a:custGeom>
              <a:avLst/>
              <a:gdLst/>
              <a:ahLst/>
              <a:cxnLst/>
              <a:rect l="l" t="t" r="r" b="b"/>
              <a:pathLst>
                <a:path h="303529">
                  <a:moveTo>
                    <a:pt x="0" y="303275"/>
                  </a:moveTo>
                  <a:lnTo>
                    <a:pt x="0" y="0"/>
                  </a:lnTo>
                </a:path>
              </a:pathLst>
            </a:custGeom>
            <a:ln w="15240">
              <a:solidFill>
                <a:srgbClr val="FFFFFF"/>
              </a:solidFill>
            </a:ln>
          </p:spPr>
          <p:txBody>
            <a:bodyPr wrap="square" lIns="0" tIns="0" rIns="0" bIns="0" rtlCol="0"/>
            <a:lstStyle/>
            <a:p>
              <a:endParaRPr sz="1588"/>
            </a:p>
          </p:txBody>
        </p:sp>
        <p:sp>
          <p:nvSpPr>
            <p:cNvPr id="64" name="object 64"/>
            <p:cNvSpPr/>
            <p:nvPr/>
          </p:nvSpPr>
          <p:spPr>
            <a:xfrm>
              <a:off x="300227" y="2570988"/>
              <a:ext cx="830580" cy="830580"/>
            </a:xfrm>
            <a:custGeom>
              <a:avLst/>
              <a:gdLst/>
              <a:ahLst/>
              <a:cxnLst/>
              <a:rect l="l" t="t" r="r" b="b"/>
              <a:pathLst>
                <a:path w="830580" h="830579">
                  <a:moveTo>
                    <a:pt x="0" y="416051"/>
                  </a:moveTo>
                  <a:lnTo>
                    <a:pt x="2794" y="367467"/>
                  </a:lnTo>
                  <a:lnTo>
                    <a:pt x="10970" y="320546"/>
                  </a:lnTo>
                  <a:lnTo>
                    <a:pt x="24217" y="275597"/>
                  </a:lnTo>
                  <a:lnTo>
                    <a:pt x="42227" y="232932"/>
                  </a:lnTo>
                  <a:lnTo>
                    <a:pt x="64689" y="192858"/>
                  </a:lnTo>
                  <a:lnTo>
                    <a:pt x="91293" y="155687"/>
                  </a:lnTo>
                  <a:lnTo>
                    <a:pt x="121729" y="121729"/>
                  </a:lnTo>
                  <a:lnTo>
                    <a:pt x="155687" y="91293"/>
                  </a:lnTo>
                  <a:lnTo>
                    <a:pt x="192858" y="64689"/>
                  </a:lnTo>
                  <a:lnTo>
                    <a:pt x="232932" y="42227"/>
                  </a:lnTo>
                  <a:lnTo>
                    <a:pt x="275597" y="24217"/>
                  </a:lnTo>
                  <a:lnTo>
                    <a:pt x="320546" y="10970"/>
                  </a:lnTo>
                  <a:lnTo>
                    <a:pt x="367467" y="2794"/>
                  </a:lnTo>
                  <a:lnTo>
                    <a:pt x="416052" y="0"/>
                  </a:lnTo>
                  <a:lnTo>
                    <a:pt x="464332" y="2794"/>
                  </a:lnTo>
                  <a:lnTo>
                    <a:pt x="510993" y="10970"/>
                  </a:lnTo>
                  <a:lnTo>
                    <a:pt x="555721" y="24217"/>
                  </a:lnTo>
                  <a:lnTo>
                    <a:pt x="598203" y="42227"/>
                  </a:lnTo>
                  <a:lnTo>
                    <a:pt x="638126" y="64689"/>
                  </a:lnTo>
                  <a:lnTo>
                    <a:pt x="675176" y="91293"/>
                  </a:lnTo>
                  <a:lnTo>
                    <a:pt x="709040" y="121729"/>
                  </a:lnTo>
                  <a:lnTo>
                    <a:pt x="739406" y="155687"/>
                  </a:lnTo>
                  <a:lnTo>
                    <a:pt x="765959" y="192858"/>
                  </a:lnTo>
                  <a:lnTo>
                    <a:pt x="788387" y="232932"/>
                  </a:lnTo>
                  <a:lnTo>
                    <a:pt x="806377" y="275597"/>
                  </a:lnTo>
                  <a:lnTo>
                    <a:pt x="819614" y="320546"/>
                  </a:lnTo>
                  <a:lnTo>
                    <a:pt x="827786" y="367467"/>
                  </a:lnTo>
                  <a:lnTo>
                    <a:pt x="830579" y="416051"/>
                  </a:lnTo>
                  <a:lnTo>
                    <a:pt x="827786" y="464332"/>
                  </a:lnTo>
                  <a:lnTo>
                    <a:pt x="819614" y="510993"/>
                  </a:lnTo>
                  <a:lnTo>
                    <a:pt x="806377" y="555721"/>
                  </a:lnTo>
                  <a:lnTo>
                    <a:pt x="788387" y="598203"/>
                  </a:lnTo>
                  <a:lnTo>
                    <a:pt x="765959" y="638126"/>
                  </a:lnTo>
                  <a:lnTo>
                    <a:pt x="739406" y="675176"/>
                  </a:lnTo>
                  <a:lnTo>
                    <a:pt x="709040" y="709040"/>
                  </a:lnTo>
                  <a:lnTo>
                    <a:pt x="675176" y="739406"/>
                  </a:lnTo>
                  <a:lnTo>
                    <a:pt x="638126" y="765959"/>
                  </a:lnTo>
                  <a:lnTo>
                    <a:pt x="598203" y="788387"/>
                  </a:lnTo>
                  <a:lnTo>
                    <a:pt x="555721" y="806377"/>
                  </a:lnTo>
                  <a:lnTo>
                    <a:pt x="510993" y="819614"/>
                  </a:lnTo>
                  <a:lnTo>
                    <a:pt x="464332" y="827786"/>
                  </a:lnTo>
                  <a:lnTo>
                    <a:pt x="416052" y="830579"/>
                  </a:lnTo>
                  <a:lnTo>
                    <a:pt x="367467" y="827786"/>
                  </a:lnTo>
                  <a:lnTo>
                    <a:pt x="320546" y="819614"/>
                  </a:lnTo>
                  <a:lnTo>
                    <a:pt x="275597" y="806377"/>
                  </a:lnTo>
                  <a:lnTo>
                    <a:pt x="232932" y="788387"/>
                  </a:lnTo>
                  <a:lnTo>
                    <a:pt x="192858" y="765959"/>
                  </a:lnTo>
                  <a:lnTo>
                    <a:pt x="155687" y="739406"/>
                  </a:lnTo>
                  <a:lnTo>
                    <a:pt x="121729" y="709040"/>
                  </a:lnTo>
                  <a:lnTo>
                    <a:pt x="91293" y="675176"/>
                  </a:lnTo>
                  <a:lnTo>
                    <a:pt x="64689" y="638126"/>
                  </a:lnTo>
                  <a:lnTo>
                    <a:pt x="42227" y="598203"/>
                  </a:lnTo>
                  <a:lnTo>
                    <a:pt x="24217" y="555721"/>
                  </a:lnTo>
                  <a:lnTo>
                    <a:pt x="10970" y="510993"/>
                  </a:lnTo>
                  <a:lnTo>
                    <a:pt x="2794" y="464332"/>
                  </a:lnTo>
                  <a:lnTo>
                    <a:pt x="0" y="416051"/>
                  </a:lnTo>
                </a:path>
              </a:pathLst>
            </a:custGeom>
            <a:ln w="15240">
              <a:solidFill>
                <a:srgbClr val="FFFFFF"/>
              </a:solidFill>
            </a:ln>
          </p:spPr>
          <p:txBody>
            <a:bodyPr wrap="square" lIns="0" tIns="0" rIns="0" bIns="0" rtlCol="0"/>
            <a:lstStyle/>
            <a:p>
              <a:endParaRPr sz="1588"/>
            </a:p>
          </p:txBody>
        </p:sp>
        <p:pic>
          <p:nvPicPr>
            <p:cNvPr id="65" name="object 65"/>
            <p:cNvPicPr/>
            <p:nvPr/>
          </p:nvPicPr>
          <p:blipFill>
            <a:blip r:embed="rId13" cstate="print"/>
            <a:stretch>
              <a:fillRect/>
            </a:stretch>
          </p:blipFill>
          <p:spPr>
            <a:xfrm>
              <a:off x="117347" y="2446019"/>
              <a:ext cx="1196339" cy="1080516"/>
            </a:xfrm>
            <a:prstGeom prst="rect">
              <a:avLst/>
            </a:prstGeom>
          </p:spPr>
        </p:pic>
        <p:sp>
          <p:nvSpPr>
            <p:cNvPr id="66" name="object 66"/>
            <p:cNvSpPr/>
            <p:nvPr/>
          </p:nvSpPr>
          <p:spPr>
            <a:xfrm>
              <a:off x="3308603" y="3409188"/>
              <a:ext cx="0" cy="289560"/>
            </a:xfrm>
            <a:custGeom>
              <a:avLst/>
              <a:gdLst/>
              <a:ahLst/>
              <a:cxnLst/>
              <a:rect l="l" t="t" r="r" b="b"/>
              <a:pathLst>
                <a:path h="289560">
                  <a:moveTo>
                    <a:pt x="0" y="289559"/>
                  </a:moveTo>
                  <a:lnTo>
                    <a:pt x="0" y="0"/>
                  </a:lnTo>
                </a:path>
              </a:pathLst>
            </a:custGeom>
            <a:ln w="15240">
              <a:solidFill>
                <a:srgbClr val="FFFFFF"/>
              </a:solidFill>
            </a:ln>
          </p:spPr>
          <p:txBody>
            <a:bodyPr wrap="square" lIns="0" tIns="0" rIns="0" bIns="0" rtlCol="0"/>
            <a:lstStyle/>
            <a:p>
              <a:endParaRPr sz="1588"/>
            </a:p>
          </p:txBody>
        </p:sp>
        <p:sp>
          <p:nvSpPr>
            <p:cNvPr id="67" name="object 67"/>
            <p:cNvSpPr/>
            <p:nvPr/>
          </p:nvSpPr>
          <p:spPr>
            <a:xfrm>
              <a:off x="2894075" y="2570988"/>
              <a:ext cx="829310" cy="830580"/>
            </a:xfrm>
            <a:custGeom>
              <a:avLst/>
              <a:gdLst/>
              <a:ahLst/>
              <a:cxnLst/>
              <a:rect l="l" t="t" r="r" b="b"/>
              <a:pathLst>
                <a:path w="829310" h="830579">
                  <a:moveTo>
                    <a:pt x="0" y="416051"/>
                  </a:moveTo>
                  <a:lnTo>
                    <a:pt x="2793" y="367467"/>
                  </a:lnTo>
                  <a:lnTo>
                    <a:pt x="10965" y="320546"/>
                  </a:lnTo>
                  <a:lnTo>
                    <a:pt x="24202" y="275597"/>
                  </a:lnTo>
                  <a:lnTo>
                    <a:pt x="42192" y="232932"/>
                  </a:lnTo>
                  <a:lnTo>
                    <a:pt x="64620" y="192858"/>
                  </a:lnTo>
                  <a:lnTo>
                    <a:pt x="91173" y="155687"/>
                  </a:lnTo>
                  <a:lnTo>
                    <a:pt x="121539" y="121729"/>
                  </a:lnTo>
                  <a:lnTo>
                    <a:pt x="155403" y="91293"/>
                  </a:lnTo>
                  <a:lnTo>
                    <a:pt x="192453" y="64689"/>
                  </a:lnTo>
                  <a:lnTo>
                    <a:pt x="232376" y="42227"/>
                  </a:lnTo>
                  <a:lnTo>
                    <a:pt x="274858" y="24217"/>
                  </a:lnTo>
                  <a:lnTo>
                    <a:pt x="319586" y="10970"/>
                  </a:lnTo>
                  <a:lnTo>
                    <a:pt x="366247" y="2794"/>
                  </a:lnTo>
                  <a:lnTo>
                    <a:pt x="414528" y="0"/>
                  </a:lnTo>
                  <a:lnTo>
                    <a:pt x="462808" y="2794"/>
                  </a:lnTo>
                  <a:lnTo>
                    <a:pt x="509469" y="10970"/>
                  </a:lnTo>
                  <a:lnTo>
                    <a:pt x="554197" y="24217"/>
                  </a:lnTo>
                  <a:lnTo>
                    <a:pt x="596679" y="42227"/>
                  </a:lnTo>
                  <a:lnTo>
                    <a:pt x="636602" y="64689"/>
                  </a:lnTo>
                  <a:lnTo>
                    <a:pt x="673652" y="91293"/>
                  </a:lnTo>
                  <a:lnTo>
                    <a:pt x="707516" y="121729"/>
                  </a:lnTo>
                  <a:lnTo>
                    <a:pt x="737882" y="155687"/>
                  </a:lnTo>
                  <a:lnTo>
                    <a:pt x="764435" y="192858"/>
                  </a:lnTo>
                  <a:lnTo>
                    <a:pt x="786863" y="232932"/>
                  </a:lnTo>
                  <a:lnTo>
                    <a:pt x="804853" y="275597"/>
                  </a:lnTo>
                  <a:lnTo>
                    <a:pt x="818090" y="320546"/>
                  </a:lnTo>
                  <a:lnTo>
                    <a:pt x="826262" y="367467"/>
                  </a:lnTo>
                  <a:lnTo>
                    <a:pt x="829056" y="416051"/>
                  </a:lnTo>
                  <a:lnTo>
                    <a:pt x="826262" y="464332"/>
                  </a:lnTo>
                  <a:lnTo>
                    <a:pt x="818090" y="510993"/>
                  </a:lnTo>
                  <a:lnTo>
                    <a:pt x="804853" y="555721"/>
                  </a:lnTo>
                  <a:lnTo>
                    <a:pt x="786863" y="598203"/>
                  </a:lnTo>
                  <a:lnTo>
                    <a:pt x="764435" y="638126"/>
                  </a:lnTo>
                  <a:lnTo>
                    <a:pt x="737882" y="675176"/>
                  </a:lnTo>
                  <a:lnTo>
                    <a:pt x="707516" y="709040"/>
                  </a:lnTo>
                  <a:lnTo>
                    <a:pt x="673652" y="739406"/>
                  </a:lnTo>
                  <a:lnTo>
                    <a:pt x="636602" y="765959"/>
                  </a:lnTo>
                  <a:lnTo>
                    <a:pt x="596679" y="788387"/>
                  </a:lnTo>
                  <a:lnTo>
                    <a:pt x="554197" y="806377"/>
                  </a:lnTo>
                  <a:lnTo>
                    <a:pt x="509469" y="819614"/>
                  </a:lnTo>
                  <a:lnTo>
                    <a:pt x="462808" y="827786"/>
                  </a:lnTo>
                  <a:lnTo>
                    <a:pt x="414528" y="830579"/>
                  </a:lnTo>
                  <a:lnTo>
                    <a:pt x="366247" y="827786"/>
                  </a:lnTo>
                  <a:lnTo>
                    <a:pt x="319586" y="819614"/>
                  </a:lnTo>
                  <a:lnTo>
                    <a:pt x="274858" y="806377"/>
                  </a:lnTo>
                  <a:lnTo>
                    <a:pt x="232376" y="788387"/>
                  </a:lnTo>
                  <a:lnTo>
                    <a:pt x="192453" y="765959"/>
                  </a:lnTo>
                  <a:lnTo>
                    <a:pt x="155403" y="739406"/>
                  </a:lnTo>
                  <a:lnTo>
                    <a:pt x="121539" y="709040"/>
                  </a:lnTo>
                  <a:lnTo>
                    <a:pt x="91173" y="675176"/>
                  </a:lnTo>
                  <a:lnTo>
                    <a:pt x="64620" y="638126"/>
                  </a:lnTo>
                  <a:lnTo>
                    <a:pt x="42192" y="598203"/>
                  </a:lnTo>
                  <a:lnTo>
                    <a:pt x="24202" y="555721"/>
                  </a:lnTo>
                  <a:lnTo>
                    <a:pt x="10965" y="510993"/>
                  </a:lnTo>
                  <a:lnTo>
                    <a:pt x="2793" y="464332"/>
                  </a:lnTo>
                  <a:lnTo>
                    <a:pt x="0" y="416051"/>
                  </a:lnTo>
                </a:path>
              </a:pathLst>
            </a:custGeom>
            <a:ln w="15240">
              <a:solidFill>
                <a:srgbClr val="FFFFFF"/>
              </a:solidFill>
            </a:ln>
          </p:spPr>
          <p:txBody>
            <a:bodyPr wrap="square" lIns="0" tIns="0" rIns="0" bIns="0" rtlCol="0"/>
            <a:lstStyle/>
            <a:p>
              <a:endParaRPr sz="1588"/>
            </a:p>
          </p:txBody>
        </p:sp>
        <p:pic>
          <p:nvPicPr>
            <p:cNvPr id="68" name="object 68"/>
            <p:cNvPicPr/>
            <p:nvPr/>
          </p:nvPicPr>
          <p:blipFill>
            <a:blip r:embed="rId14" cstate="print"/>
            <a:stretch>
              <a:fillRect/>
            </a:stretch>
          </p:blipFill>
          <p:spPr>
            <a:xfrm>
              <a:off x="2731008" y="2185416"/>
              <a:ext cx="1368551" cy="1367027"/>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69458" y="933226"/>
            <a:ext cx="5170394" cy="4992892"/>
          </a:xfrm>
          <a:prstGeom prst="rect">
            <a:avLst/>
          </a:prstGeom>
        </p:spPr>
      </p:pic>
      <p:pic>
        <p:nvPicPr>
          <p:cNvPr id="3" name="object 3"/>
          <p:cNvPicPr/>
          <p:nvPr/>
        </p:nvPicPr>
        <p:blipFill>
          <a:blip r:embed="rId3" cstate="print"/>
          <a:stretch>
            <a:fillRect/>
          </a:stretch>
        </p:blipFill>
        <p:spPr>
          <a:xfrm>
            <a:off x="7794116" y="991909"/>
            <a:ext cx="1965602" cy="2699429"/>
          </a:xfrm>
          <a:prstGeom prst="rect">
            <a:avLst/>
          </a:prstGeom>
        </p:spPr>
      </p:pic>
      <p:pic>
        <p:nvPicPr>
          <p:cNvPr id="4" name="object 4"/>
          <p:cNvPicPr/>
          <p:nvPr/>
        </p:nvPicPr>
        <p:blipFill>
          <a:blip r:embed="rId4" cstate="print"/>
          <a:stretch>
            <a:fillRect/>
          </a:stretch>
        </p:blipFill>
        <p:spPr>
          <a:xfrm>
            <a:off x="7548282" y="3794760"/>
            <a:ext cx="2552618" cy="204664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42664" y="2263141"/>
            <a:ext cx="6308014" cy="316678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15408" y="2263141"/>
            <a:ext cx="6762526" cy="316678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06227" y="2263141"/>
            <a:ext cx="5780890" cy="316678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5369" y="1682228"/>
            <a:ext cx="7070464" cy="380417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41707" y="1139907"/>
            <a:ext cx="1495985" cy="504192"/>
          </a:xfrm>
          <a:prstGeom prst="rect">
            <a:avLst/>
          </a:prstGeom>
        </p:spPr>
        <p:txBody>
          <a:bodyPr vert="horz" wrap="square" lIns="0" tIns="15128" rIns="0" bIns="0" rtlCol="0">
            <a:spAutoFit/>
          </a:bodyPr>
          <a:lstStyle/>
          <a:p>
            <a:pPr marL="11206">
              <a:spcBef>
                <a:spcPts val="119"/>
              </a:spcBef>
            </a:pPr>
            <a:r>
              <a:rPr sz="3177" spc="-9" dirty="0">
                <a:latin typeface="Calibri"/>
                <a:cs typeface="Calibri"/>
              </a:rPr>
              <a:t>Angiovac</a:t>
            </a:r>
            <a:endParaRPr sz="3177">
              <a:latin typeface="Calibri"/>
              <a:cs typeface="Calibri"/>
            </a:endParaRPr>
          </a:p>
        </p:txBody>
      </p:sp>
      <p:sp>
        <p:nvSpPr>
          <p:cNvPr id="3" name="object 3"/>
          <p:cNvSpPr txBox="1">
            <a:spLocks noGrp="1"/>
          </p:cNvSpPr>
          <p:nvPr>
            <p:ph type="title"/>
          </p:nvPr>
        </p:nvSpPr>
        <p:spPr>
          <a:xfrm>
            <a:off x="4243773" y="1143586"/>
            <a:ext cx="1524000" cy="504192"/>
          </a:xfrm>
          <a:prstGeom prst="rect">
            <a:avLst/>
          </a:prstGeom>
        </p:spPr>
        <p:txBody>
          <a:bodyPr vert="horz" wrap="square" lIns="0" tIns="15128" rIns="0" bIns="0" rtlCol="0" anchor="ctr">
            <a:spAutoFit/>
          </a:bodyPr>
          <a:lstStyle/>
          <a:p>
            <a:pPr marL="11206">
              <a:lnSpc>
                <a:spcPct val="100000"/>
              </a:lnSpc>
              <a:spcBef>
                <a:spcPts val="119"/>
              </a:spcBef>
            </a:pPr>
            <a:r>
              <a:rPr spc="-35" dirty="0"/>
              <a:t>AlphaVac</a:t>
            </a:r>
          </a:p>
        </p:txBody>
      </p:sp>
      <p:pic>
        <p:nvPicPr>
          <p:cNvPr id="4" name="object 4"/>
          <p:cNvPicPr/>
          <p:nvPr/>
        </p:nvPicPr>
        <p:blipFill>
          <a:blip r:embed="rId2" cstate="print"/>
          <a:stretch>
            <a:fillRect/>
          </a:stretch>
        </p:blipFill>
        <p:spPr>
          <a:xfrm>
            <a:off x="2061883" y="1869142"/>
            <a:ext cx="3910404" cy="3227660"/>
          </a:xfrm>
          <a:prstGeom prst="rect">
            <a:avLst/>
          </a:prstGeom>
        </p:spPr>
      </p:pic>
      <p:pic>
        <p:nvPicPr>
          <p:cNvPr id="5" name="object 5"/>
          <p:cNvPicPr/>
          <p:nvPr/>
        </p:nvPicPr>
        <p:blipFill>
          <a:blip r:embed="rId3" cstate="print"/>
          <a:stretch>
            <a:fillRect/>
          </a:stretch>
        </p:blipFill>
        <p:spPr>
          <a:xfrm>
            <a:off x="6346116" y="933225"/>
            <a:ext cx="3634739" cy="4834217"/>
          </a:xfrm>
          <a:prstGeom prst="rect">
            <a:avLst/>
          </a:prstGeom>
        </p:spPr>
      </p:pic>
      <p:grpSp>
        <p:nvGrpSpPr>
          <p:cNvPr id="6" name="object 6"/>
          <p:cNvGrpSpPr/>
          <p:nvPr/>
        </p:nvGrpSpPr>
        <p:grpSpPr>
          <a:xfrm>
            <a:off x="3669477" y="1325208"/>
            <a:ext cx="354106" cy="240926"/>
            <a:chOff x="2279141" y="1501902"/>
            <a:chExt cx="401320" cy="273050"/>
          </a:xfrm>
        </p:grpSpPr>
        <p:sp>
          <p:nvSpPr>
            <p:cNvPr id="7" name="object 7"/>
            <p:cNvSpPr/>
            <p:nvPr/>
          </p:nvSpPr>
          <p:spPr>
            <a:xfrm>
              <a:off x="2284475" y="1507236"/>
              <a:ext cx="390525" cy="262255"/>
            </a:xfrm>
            <a:custGeom>
              <a:avLst/>
              <a:gdLst/>
              <a:ahLst/>
              <a:cxnLst/>
              <a:rect l="l" t="t" r="r" b="b"/>
              <a:pathLst>
                <a:path w="390525" h="262255">
                  <a:moveTo>
                    <a:pt x="259080" y="262127"/>
                  </a:moveTo>
                  <a:lnTo>
                    <a:pt x="259080" y="196596"/>
                  </a:lnTo>
                  <a:lnTo>
                    <a:pt x="0" y="196596"/>
                  </a:lnTo>
                  <a:lnTo>
                    <a:pt x="0" y="65531"/>
                  </a:lnTo>
                  <a:lnTo>
                    <a:pt x="259080" y="65531"/>
                  </a:lnTo>
                  <a:lnTo>
                    <a:pt x="259080" y="0"/>
                  </a:lnTo>
                  <a:lnTo>
                    <a:pt x="390143" y="131063"/>
                  </a:lnTo>
                  <a:lnTo>
                    <a:pt x="259080" y="262127"/>
                  </a:lnTo>
                  <a:close/>
                </a:path>
              </a:pathLst>
            </a:custGeom>
            <a:solidFill>
              <a:srgbClr val="4472C3"/>
            </a:solidFill>
          </p:spPr>
          <p:txBody>
            <a:bodyPr wrap="square" lIns="0" tIns="0" rIns="0" bIns="0" rtlCol="0"/>
            <a:lstStyle/>
            <a:p>
              <a:endParaRPr sz="1588"/>
            </a:p>
          </p:txBody>
        </p:sp>
        <p:sp>
          <p:nvSpPr>
            <p:cNvPr id="8" name="object 8"/>
            <p:cNvSpPr/>
            <p:nvPr/>
          </p:nvSpPr>
          <p:spPr>
            <a:xfrm>
              <a:off x="2284475" y="1507236"/>
              <a:ext cx="390525" cy="262255"/>
            </a:xfrm>
            <a:custGeom>
              <a:avLst/>
              <a:gdLst/>
              <a:ahLst/>
              <a:cxnLst/>
              <a:rect l="l" t="t" r="r" b="b"/>
              <a:pathLst>
                <a:path w="390525" h="262255">
                  <a:moveTo>
                    <a:pt x="0" y="65531"/>
                  </a:moveTo>
                  <a:lnTo>
                    <a:pt x="259080" y="65531"/>
                  </a:lnTo>
                  <a:lnTo>
                    <a:pt x="259080" y="0"/>
                  </a:lnTo>
                  <a:lnTo>
                    <a:pt x="390143" y="131063"/>
                  </a:lnTo>
                  <a:lnTo>
                    <a:pt x="259080" y="262127"/>
                  </a:lnTo>
                  <a:lnTo>
                    <a:pt x="259080" y="196596"/>
                  </a:lnTo>
                  <a:lnTo>
                    <a:pt x="0" y="196596"/>
                  </a:lnTo>
                  <a:lnTo>
                    <a:pt x="0" y="65531"/>
                  </a:lnTo>
                  <a:close/>
                </a:path>
              </a:pathLst>
            </a:custGeom>
            <a:ln w="10668">
              <a:solidFill>
                <a:srgbClr val="162B50"/>
              </a:solidFill>
            </a:ln>
          </p:spPr>
          <p:txBody>
            <a:bodyPr wrap="square" lIns="0" tIns="0" rIns="0" bIns="0" rtlCol="0"/>
            <a:lstStyle/>
            <a:p>
              <a:endParaRPr sz="1588"/>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544290"/>
            <a:ext cx="9278471" cy="725372"/>
          </a:xfrm>
          <a:prstGeom prst="rect">
            <a:avLst/>
          </a:prstGeom>
        </p:spPr>
        <p:txBody>
          <a:bodyPr vert="horz" wrap="square" lIns="0" tIns="234169" rIns="0" bIns="0" rtlCol="0" anchor="ctr">
            <a:spAutoFit/>
          </a:bodyPr>
          <a:lstStyle/>
          <a:p>
            <a:pPr marL="11206">
              <a:lnSpc>
                <a:spcPct val="100000"/>
              </a:lnSpc>
              <a:spcBef>
                <a:spcPts val="119"/>
              </a:spcBef>
            </a:pPr>
            <a:r>
              <a:rPr spc="-49" dirty="0"/>
              <a:t>ALPHAVAC</a:t>
            </a:r>
          </a:p>
        </p:txBody>
      </p:sp>
      <p:pic>
        <p:nvPicPr>
          <p:cNvPr id="3" name="object 3"/>
          <p:cNvPicPr/>
          <p:nvPr/>
        </p:nvPicPr>
        <p:blipFill>
          <a:blip r:embed="rId2" cstate="print"/>
          <a:stretch>
            <a:fillRect/>
          </a:stretch>
        </p:blipFill>
        <p:spPr>
          <a:xfrm>
            <a:off x="2033642" y="1132243"/>
            <a:ext cx="8419204" cy="47938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949885"/>
          </a:xfrm>
        </p:spPr>
        <p:txBody>
          <a:bodyPr/>
          <a:lstStyle/>
          <a:p>
            <a:r>
              <a:rPr lang="en-US" dirty="0"/>
              <a:t>Guest Speaker:</a:t>
            </a:r>
            <a:br>
              <a:rPr lang="en-US" dirty="0"/>
            </a:br>
            <a:r>
              <a:rPr lang="en-US" dirty="0"/>
              <a:t> Dr.  Gustavo </a:t>
            </a:r>
            <a:r>
              <a:rPr lang="en-US" dirty="0" err="1"/>
              <a:t>Heresi</a:t>
            </a:r>
            <a:endParaRPr lang="en-US" dirty="0"/>
          </a:p>
        </p:txBody>
      </p:sp>
    </p:spTree>
    <p:extLst>
      <p:ext uri="{BB962C8B-B14F-4D97-AF65-F5344CB8AC3E}">
        <p14:creationId xmlns:p14="http://schemas.microsoft.com/office/powerpoint/2010/main" val="2164863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24191"/>
            <a:ext cx="9278471" cy="965573"/>
          </a:xfrm>
          <a:prstGeom prst="rect">
            <a:avLst/>
          </a:prstGeom>
        </p:spPr>
        <p:txBody>
          <a:bodyPr vert="horz" wrap="square" lIns="0" tIns="67235" rIns="0" bIns="0" rtlCol="0" anchor="ctr">
            <a:spAutoFit/>
          </a:bodyPr>
          <a:lstStyle/>
          <a:p>
            <a:pPr marL="11206" marR="4483">
              <a:lnSpc>
                <a:spcPts val="3459"/>
              </a:lnSpc>
              <a:spcBef>
                <a:spcPts val="529"/>
              </a:spcBef>
            </a:pPr>
            <a:r>
              <a:rPr dirty="0"/>
              <a:t>Other</a:t>
            </a:r>
            <a:r>
              <a:rPr spc="-93" dirty="0"/>
              <a:t> </a:t>
            </a:r>
            <a:r>
              <a:rPr dirty="0"/>
              <a:t>emerging</a:t>
            </a:r>
            <a:r>
              <a:rPr spc="-66" dirty="0"/>
              <a:t> </a:t>
            </a:r>
            <a:r>
              <a:rPr dirty="0"/>
              <a:t>devices</a:t>
            </a:r>
            <a:r>
              <a:rPr spc="-62" dirty="0"/>
              <a:t> </a:t>
            </a:r>
            <a:r>
              <a:rPr dirty="0"/>
              <a:t>but</a:t>
            </a:r>
            <a:r>
              <a:rPr spc="-40" dirty="0"/>
              <a:t> </a:t>
            </a:r>
            <a:r>
              <a:rPr dirty="0"/>
              <a:t>the</a:t>
            </a:r>
            <a:r>
              <a:rPr spc="-57" dirty="0"/>
              <a:t> </a:t>
            </a:r>
            <a:r>
              <a:rPr dirty="0"/>
              <a:t>bottom</a:t>
            </a:r>
            <a:r>
              <a:rPr spc="-49" dirty="0"/>
              <a:t> </a:t>
            </a:r>
            <a:r>
              <a:rPr spc="-18" dirty="0"/>
              <a:t>line </a:t>
            </a:r>
            <a:r>
              <a:rPr dirty="0"/>
              <a:t>remains</a:t>
            </a:r>
            <a:r>
              <a:rPr spc="-75" dirty="0"/>
              <a:t> </a:t>
            </a:r>
            <a:r>
              <a:rPr dirty="0"/>
              <a:t>the</a:t>
            </a:r>
            <a:r>
              <a:rPr spc="-62" dirty="0"/>
              <a:t> </a:t>
            </a:r>
            <a:r>
              <a:rPr spc="-9" dirty="0"/>
              <a:t>same….</a:t>
            </a:r>
          </a:p>
        </p:txBody>
      </p:sp>
      <p:pic>
        <p:nvPicPr>
          <p:cNvPr id="3" name="object 3"/>
          <p:cNvPicPr/>
          <p:nvPr/>
        </p:nvPicPr>
        <p:blipFill>
          <a:blip r:embed="rId2" cstate="print"/>
          <a:stretch>
            <a:fillRect/>
          </a:stretch>
        </p:blipFill>
        <p:spPr>
          <a:xfrm>
            <a:off x="4156661" y="2569524"/>
            <a:ext cx="3989781" cy="311025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50194"/>
            <a:ext cx="9278471" cy="913564"/>
          </a:xfrm>
          <a:prstGeom prst="rect">
            <a:avLst/>
          </a:prstGeom>
        </p:spPr>
        <p:txBody>
          <a:bodyPr vert="horz" wrap="square" lIns="0" tIns="234169" rIns="0" bIns="0" rtlCol="0" anchor="ctr">
            <a:spAutoFit/>
          </a:bodyPr>
          <a:lstStyle/>
          <a:p>
            <a:pPr marL="11206">
              <a:lnSpc>
                <a:spcPct val="100000"/>
              </a:lnSpc>
              <a:spcBef>
                <a:spcPts val="119"/>
              </a:spcBef>
            </a:pPr>
            <a:r>
              <a:rPr dirty="0"/>
              <a:t>QUICK</a:t>
            </a:r>
            <a:r>
              <a:rPr spc="-75" dirty="0"/>
              <a:t> </a:t>
            </a:r>
            <a:r>
              <a:rPr dirty="0"/>
              <a:t>CASE</a:t>
            </a:r>
            <a:r>
              <a:rPr spc="-88" dirty="0"/>
              <a:t> </a:t>
            </a:r>
            <a:r>
              <a:rPr spc="-9" dirty="0"/>
              <a:t>EXAMPLE</a:t>
            </a:r>
          </a:p>
        </p:txBody>
      </p:sp>
      <p:sp>
        <p:nvSpPr>
          <p:cNvPr id="3" name="object 3"/>
          <p:cNvSpPr txBox="1"/>
          <p:nvPr/>
        </p:nvSpPr>
        <p:spPr>
          <a:xfrm>
            <a:off x="2324975" y="2175972"/>
            <a:ext cx="6869206" cy="1516614"/>
          </a:xfrm>
          <a:prstGeom prst="rect">
            <a:avLst/>
          </a:prstGeom>
        </p:spPr>
        <p:txBody>
          <a:bodyPr vert="horz" wrap="square" lIns="0" tIns="73959" rIns="0" bIns="0" rtlCol="0">
            <a:spAutoFit/>
          </a:bodyPr>
          <a:lstStyle/>
          <a:p>
            <a:pPr marL="177062" indent="-165856">
              <a:spcBef>
                <a:spcPts val="582"/>
              </a:spcBef>
              <a:buFont typeface="Arial"/>
              <a:buChar char="•"/>
              <a:tabLst>
                <a:tab pos="177062" algn="l"/>
              </a:tabLst>
            </a:pPr>
            <a:r>
              <a:rPr sz="2030" dirty="0">
                <a:latin typeface="Calibri"/>
                <a:cs typeface="Calibri"/>
              </a:rPr>
              <a:t>87</a:t>
            </a:r>
            <a:r>
              <a:rPr sz="2030" spc="-31" dirty="0">
                <a:latin typeface="Calibri"/>
                <a:cs typeface="Calibri"/>
              </a:rPr>
              <a:t> </a:t>
            </a:r>
            <a:r>
              <a:rPr sz="2030" dirty="0">
                <a:latin typeface="Calibri"/>
                <a:cs typeface="Calibri"/>
              </a:rPr>
              <a:t>yo</a:t>
            </a:r>
            <a:r>
              <a:rPr sz="2030" spc="-13" dirty="0">
                <a:latin typeface="Calibri"/>
                <a:cs typeface="Calibri"/>
              </a:rPr>
              <a:t> </a:t>
            </a:r>
            <a:r>
              <a:rPr sz="2030" dirty="0">
                <a:latin typeface="Calibri"/>
                <a:cs typeface="Calibri"/>
              </a:rPr>
              <a:t>male</a:t>
            </a:r>
            <a:r>
              <a:rPr sz="2030" spc="-53" dirty="0">
                <a:latin typeface="Calibri"/>
                <a:cs typeface="Calibri"/>
              </a:rPr>
              <a:t> </a:t>
            </a:r>
            <a:r>
              <a:rPr sz="2030" dirty="0">
                <a:latin typeface="Calibri"/>
                <a:cs typeface="Calibri"/>
              </a:rPr>
              <a:t>with</a:t>
            </a:r>
            <a:r>
              <a:rPr sz="2030" spc="-22" dirty="0">
                <a:latin typeface="Calibri"/>
                <a:cs typeface="Calibri"/>
              </a:rPr>
              <a:t> </a:t>
            </a:r>
            <a:r>
              <a:rPr sz="2030" dirty="0">
                <a:latin typeface="Calibri"/>
                <a:cs typeface="Calibri"/>
              </a:rPr>
              <a:t>SOB</a:t>
            </a:r>
            <a:r>
              <a:rPr sz="2030" spc="-26" dirty="0">
                <a:latin typeface="Calibri"/>
                <a:cs typeface="Calibri"/>
              </a:rPr>
              <a:t> </a:t>
            </a:r>
            <a:r>
              <a:rPr sz="2030" dirty="0">
                <a:latin typeface="Calibri"/>
                <a:cs typeface="Calibri"/>
              </a:rPr>
              <a:t>for</a:t>
            </a:r>
            <a:r>
              <a:rPr sz="2030" spc="-35" dirty="0">
                <a:latin typeface="Calibri"/>
                <a:cs typeface="Calibri"/>
              </a:rPr>
              <a:t> </a:t>
            </a:r>
            <a:r>
              <a:rPr sz="2030" dirty="0">
                <a:latin typeface="Calibri"/>
                <a:cs typeface="Calibri"/>
              </a:rPr>
              <a:t>2</a:t>
            </a:r>
            <a:r>
              <a:rPr sz="2030" spc="-26" dirty="0">
                <a:latin typeface="Calibri"/>
                <a:cs typeface="Calibri"/>
              </a:rPr>
              <a:t> </a:t>
            </a:r>
            <a:r>
              <a:rPr sz="2030" dirty="0">
                <a:latin typeface="Calibri"/>
                <a:cs typeface="Calibri"/>
              </a:rPr>
              <a:t>days, h/o</a:t>
            </a:r>
            <a:r>
              <a:rPr sz="2030" spc="-26" dirty="0">
                <a:latin typeface="Calibri"/>
                <a:cs typeface="Calibri"/>
              </a:rPr>
              <a:t> </a:t>
            </a:r>
            <a:r>
              <a:rPr sz="2030" dirty="0">
                <a:latin typeface="Calibri"/>
                <a:cs typeface="Calibri"/>
              </a:rPr>
              <a:t>HTN,</a:t>
            </a:r>
            <a:r>
              <a:rPr sz="2030" spc="-35" dirty="0">
                <a:latin typeface="Calibri"/>
                <a:cs typeface="Calibri"/>
              </a:rPr>
              <a:t> </a:t>
            </a:r>
            <a:r>
              <a:rPr sz="2030" dirty="0">
                <a:latin typeface="Calibri"/>
                <a:cs typeface="Calibri"/>
              </a:rPr>
              <a:t>HLD,</a:t>
            </a:r>
            <a:r>
              <a:rPr sz="2030" spc="-35" dirty="0">
                <a:latin typeface="Calibri"/>
                <a:cs typeface="Calibri"/>
              </a:rPr>
              <a:t> </a:t>
            </a:r>
            <a:r>
              <a:rPr sz="2030" spc="-9" dirty="0">
                <a:latin typeface="Calibri"/>
                <a:cs typeface="Calibri"/>
              </a:rPr>
              <a:t>prostate</a:t>
            </a:r>
            <a:r>
              <a:rPr sz="2030" spc="-26" dirty="0">
                <a:latin typeface="Calibri"/>
                <a:cs typeface="Calibri"/>
              </a:rPr>
              <a:t> </a:t>
            </a:r>
            <a:r>
              <a:rPr sz="2030" spc="-9" dirty="0">
                <a:latin typeface="Calibri"/>
                <a:cs typeface="Calibri"/>
              </a:rPr>
              <a:t>cancer*</a:t>
            </a:r>
            <a:endParaRPr sz="2030">
              <a:latin typeface="Calibri"/>
              <a:cs typeface="Calibri"/>
            </a:endParaRPr>
          </a:p>
          <a:p>
            <a:pPr marL="177062" indent="-165856">
              <a:spcBef>
                <a:spcPts val="499"/>
              </a:spcBef>
              <a:buFont typeface="Arial"/>
              <a:buChar char="•"/>
              <a:tabLst>
                <a:tab pos="177062" algn="l"/>
                <a:tab pos="1314520" algn="l"/>
                <a:tab pos="2119145" algn="l"/>
                <a:tab pos="2957389" algn="l"/>
              </a:tabLst>
            </a:pPr>
            <a:r>
              <a:rPr sz="2030" dirty="0">
                <a:latin typeface="Calibri"/>
                <a:cs typeface="Calibri"/>
              </a:rPr>
              <a:t>BP</a:t>
            </a:r>
            <a:r>
              <a:rPr sz="2030" spc="9" dirty="0">
                <a:latin typeface="Calibri"/>
                <a:cs typeface="Calibri"/>
              </a:rPr>
              <a:t> </a:t>
            </a:r>
            <a:r>
              <a:rPr sz="2030" spc="-9" dirty="0">
                <a:latin typeface="Calibri"/>
                <a:cs typeface="Calibri"/>
              </a:rPr>
              <a:t>97/62</a:t>
            </a:r>
            <a:r>
              <a:rPr sz="2030" dirty="0">
                <a:latin typeface="Calibri"/>
                <a:cs typeface="Calibri"/>
              </a:rPr>
              <a:t>	HR</a:t>
            </a:r>
            <a:r>
              <a:rPr sz="2030" spc="18" dirty="0">
                <a:latin typeface="Calibri"/>
                <a:cs typeface="Calibri"/>
              </a:rPr>
              <a:t> </a:t>
            </a:r>
            <a:r>
              <a:rPr sz="2030" spc="-22" dirty="0">
                <a:latin typeface="Calibri"/>
                <a:cs typeface="Calibri"/>
              </a:rPr>
              <a:t>91</a:t>
            </a:r>
            <a:r>
              <a:rPr sz="2030" dirty="0">
                <a:latin typeface="Calibri"/>
                <a:cs typeface="Calibri"/>
              </a:rPr>
              <a:t>	RR</a:t>
            </a:r>
            <a:r>
              <a:rPr sz="2030" spc="-4" dirty="0">
                <a:latin typeface="Calibri"/>
                <a:cs typeface="Calibri"/>
              </a:rPr>
              <a:t> </a:t>
            </a:r>
            <a:r>
              <a:rPr sz="2030" spc="-22" dirty="0">
                <a:latin typeface="Calibri"/>
                <a:cs typeface="Calibri"/>
              </a:rPr>
              <a:t>16</a:t>
            </a:r>
            <a:r>
              <a:rPr sz="2030" dirty="0">
                <a:latin typeface="Calibri"/>
                <a:cs typeface="Calibri"/>
              </a:rPr>
              <a:t>	O2 – 96%</a:t>
            </a:r>
            <a:r>
              <a:rPr sz="2030" spc="9" dirty="0">
                <a:latin typeface="Calibri"/>
                <a:cs typeface="Calibri"/>
              </a:rPr>
              <a:t> </a:t>
            </a:r>
            <a:r>
              <a:rPr sz="2030" dirty="0">
                <a:latin typeface="Calibri"/>
                <a:cs typeface="Calibri"/>
              </a:rPr>
              <a:t>on</a:t>
            </a:r>
            <a:r>
              <a:rPr sz="2030" spc="9" dirty="0">
                <a:latin typeface="Calibri"/>
                <a:cs typeface="Calibri"/>
              </a:rPr>
              <a:t> </a:t>
            </a:r>
            <a:r>
              <a:rPr sz="2030" dirty="0">
                <a:latin typeface="Calibri"/>
                <a:cs typeface="Calibri"/>
              </a:rPr>
              <a:t>4L</a:t>
            </a:r>
            <a:r>
              <a:rPr sz="2030" spc="-9" dirty="0">
                <a:latin typeface="Calibri"/>
                <a:cs typeface="Calibri"/>
              </a:rPr>
              <a:t> </a:t>
            </a:r>
            <a:r>
              <a:rPr sz="2030" spc="-22" dirty="0">
                <a:latin typeface="Calibri"/>
                <a:cs typeface="Calibri"/>
              </a:rPr>
              <a:t>NC</a:t>
            </a:r>
            <a:endParaRPr sz="2030">
              <a:latin typeface="Calibri"/>
              <a:cs typeface="Calibri"/>
            </a:endParaRPr>
          </a:p>
          <a:p>
            <a:pPr marL="177062" indent="-165856">
              <a:spcBef>
                <a:spcPts val="485"/>
              </a:spcBef>
              <a:buFont typeface="Arial"/>
              <a:buChar char="•"/>
              <a:tabLst>
                <a:tab pos="177062" algn="l"/>
              </a:tabLst>
            </a:pPr>
            <a:r>
              <a:rPr sz="2030" spc="-18" dirty="0">
                <a:latin typeface="Calibri"/>
                <a:cs typeface="Calibri"/>
              </a:rPr>
              <a:t>CTA</a:t>
            </a:r>
            <a:r>
              <a:rPr sz="2030" spc="-57" dirty="0">
                <a:latin typeface="Calibri"/>
                <a:cs typeface="Calibri"/>
              </a:rPr>
              <a:t> </a:t>
            </a:r>
            <a:r>
              <a:rPr sz="2030" dirty="0">
                <a:latin typeface="Calibri"/>
                <a:cs typeface="Calibri"/>
              </a:rPr>
              <a:t>revealed</a:t>
            </a:r>
            <a:r>
              <a:rPr sz="2030" spc="-49" dirty="0">
                <a:latin typeface="Calibri"/>
                <a:cs typeface="Calibri"/>
              </a:rPr>
              <a:t> </a:t>
            </a:r>
            <a:r>
              <a:rPr sz="2030" dirty="0">
                <a:latin typeface="Calibri"/>
                <a:cs typeface="Calibri"/>
              </a:rPr>
              <a:t>“saddle”</a:t>
            </a:r>
            <a:r>
              <a:rPr sz="2030" spc="-35" dirty="0">
                <a:latin typeface="Calibri"/>
                <a:cs typeface="Calibri"/>
              </a:rPr>
              <a:t> </a:t>
            </a:r>
            <a:r>
              <a:rPr sz="2030" dirty="0">
                <a:latin typeface="Calibri"/>
                <a:cs typeface="Calibri"/>
              </a:rPr>
              <a:t>PE</a:t>
            </a:r>
            <a:r>
              <a:rPr sz="2030" spc="-57" dirty="0">
                <a:latin typeface="Calibri"/>
                <a:cs typeface="Calibri"/>
              </a:rPr>
              <a:t> </a:t>
            </a:r>
            <a:r>
              <a:rPr sz="2030" dirty="0">
                <a:latin typeface="Calibri"/>
                <a:cs typeface="Calibri"/>
              </a:rPr>
              <a:t>with</a:t>
            </a:r>
            <a:r>
              <a:rPr sz="2030" spc="-71" dirty="0">
                <a:latin typeface="Calibri"/>
                <a:cs typeface="Calibri"/>
              </a:rPr>
              <a:t> </a:t>
            </a:r>
            <a:r>
              <a:rPr sz="2030" dirty="0">
                <a:latin typeface="Calibri"/>
                <a:cs typeface="Calibri"/>
              </a:rPr>
              <a:t>right</a:t>
            </a:r>
            <a:r>
              <a:rPr sz="2030" spc="-44" dirty="0">
                <a:latin typeface="Calibri"/>
                <a:cs typeface="Calibri"/>
              </a:rPr>
              <a:t> </a:t>
            </a:r>
            <a:r>
              <a:rPr sz="2030" dirty="0">
                <a:latin typeface="Calibri"/>
                <a:cs typeface="Calibri"/>
              </a:rPr>
              <a:t>heart</a:t>
            </a:r>
            <a:r>
              <a:rPr sz="2030" spc="-49" dirty="0">
                <a:latin typeface="Calibri"/>
                <a:cs typeface="Calibri"/>
              </a:rPr>
              <a:t> </a:t>
            </a:r>
            <a:r>
              <a:rPr sz="2030" dirty="0">
                <a:latin typeface="Calibri"/>
                <a:cs typeface="Calibri"/>
              </a:rPr>
              <a:t>strain</a:t>
            </a:r>
            <a:r>
              <a:rPr sz="2030" spc="-49" dirty="0">
                <a:latin typeface="Calibri"/>
                <a:cs typeface="Calibri"/>
              </a:rPr>
              <a:t> </a:t>
            </a:r>
            <a:r>
              <a:rPr sz="2030" spc="-44" dirty="0">
                <a:latin typeface="Calibri"/>
                <a:cs typeface="Calibri"/>
              </a:rPr>
              <a:t>RV/LV</a:t>
            </a:r>
            <a:r>
              <a:rPr sz="2030" spc="-75" dirty="0">
                <a:latin typeface="Calibri"/>
                <a:cs typeface="Calibri"/>
              </a:rPr>
              <a:t> </a:t>
            </a:r>
            <a:r>
              <a:rPr sz="2030" dirty="0">
                <a:latin typeface="Calibri"/>
                <a:cs typeface="Calibri"/>
              </a:rPr>
              <a:t>ratio</a:t>
            </a:r>
            <a:r>
              <a:rPr sz="2030" spc="-49" dirty="0">
                <a:latin typeface="Calibri"/>
                <a:cs typeface="Calibri"/>
              </a:rPr>
              <a:t> </a:t>
            </a:r>
            <a:r>
              <a:rPr sz="2030" spc="-22" dirty="0">
                <a:latin typeface="Calibri"/>
                <a:cs typeface="Calibri"/>
              </a:rPr>
              <a:t>1.4</a:t>
            </a:r>
            <a:endParaRPr sz="2030">
              <a:latin typeface="Calibri"/>
              <a:cs typeface="Calibri"/>
            </a:endParaRPr>
          </a:p>
          <a:p>
            <a:pPr marL="177062" indent="-165856">
              <a:spcBef>
                <a:spcPts val="499"/>
              </a:spcBef>
              <a:buFont typeface="Arial"/>
              <a:buChar char="•"/>
              <a:tabLst>
                <a:tab pos="177062" algn="l"/>
              </a:tabLst>
            </a:pPr>
            <a:r>
              <a:rPr sz="2030" spc="-22" dirty="0">
                <a:latin typeface="Calibri"/>
                <a:cs typeface="Calibri"/>
              </a:rPr>
              <a:t>Trop</a:t>
            </a:r>
            <a:r>
              <a:rPr sz="2030" spc="-44" dirty="0">
                <a:latin typeface="Calibri"/>
                <a:cs typeface="Calibri"/>
              </a:rPr>
              <a:t> </a:t>
            </a:r>
            <a:r>
              <a:rPr sz="2030" dirty="0">
                <a:latin typeface="Calibri"/>
                <a:cs typeface="Calibri"/>
              </a:rPr>
              <a:t>I</a:t>
            </a:r>
            <a:r>
              <a:rPr sz="2030" spc="-13" dirty="0">
                <a:latin typeface="Calibri"/>
                <a:cs typeface="Calibri"/>
              </a:rPr>
              <a:t> </a:t>
            </a:r>
            <a:r>
              <a:rPr sz="2030" dirty="0">
                <a:latin typeface="Calibri"/>
                <a:cs typeface="Calibri"/>
              </a:rPr>
              <a:t>HS</a:t>
            </a:r>
            <a:r>
              <a:rPr sz="2030" spc="-13" dirty="0">
                <a:latin typeface="Calibri"/>
                <a:cs typeface="Calibri"/>
              </a:rPr>
              <a:t> </a:t>
            </a:r>
            <a:r>
              <a:rPr sz="2030" dirty="0">
                <a:latin typeface="Calibri"/>
                <a:cs typeface="Calibri"/>
              </a:rPr>
              <a:t>4,021 </a:t>
            </a:r>
            <a:r>
              <a:rPr sz="2030" spc="-18" dirty="0">
                <a:latin typeface="Calibri"/>
                <a:cs typeface="Calibri"/>
              </a:rPr>
              <a:t>pg/dl</a:t>
            </a:r>
            <a:endParaRPr sz="2030">
              <a:latin typeface="Calibri"/>
              <a:cs typeface="Calibri"/>
            </a:endParaRPr>
          </a:p>
        </p:txBody>
      </p:sp>
      <p:pic>
        <p:nvPicPr>
          <p:cNvPr id="4" name="object 4"/>
          <p:cNvPicPr/>
          <p:nvPr/>
        </p:nvPicPr>
        <p:blipFill>
          <a:blip r:embed="rId2" cstate="print"/>
          <a:stretch>
            <a:fillRect/>
          </a:stretch>
        </p:blipFill>
        <p:spPr>
          <a:xfrm>
            <a:off x="7001849" y="3665999"/>
            <a:ext cx="3286331" cy="1847789"/>
          </a:xfrm>
          <a:prstGeom prst="rect">
            <a:avLst/>
          </a:prstGeom>
        </p:spPr>
      </p:pic>
      <p:grpSp>
        <p:nvGrpSpPr>
          <p:cNvPr id="5" name="object 5"/>
          <p:cNvGrpSpPr/>
          <p:nvPr/>
        </p:nvGrpSpPr>
        <p:grpSpPr>
          <a:xfrm>
            <a:off x="2449831" y="4775723"/>
            <a:ext cx="3423957" cy="1111063"/>
            <a:chOff x="896874" y="5412485"/>
            <a:chExt cx="3880485" cy="1259205"/>
          </a:xfrm>
        </p:grpSpPr>
        <p:sp>
          <p:nvSpPr>
            <p:cNvPr id="6" name="object 6"/>
            <p:cNvSpPr/>
            <p:nvPr/>
          </p:nvSpPr>
          <p:spPr>
            <a:xfrm>
              <a:off x="902208" y="5417819"/>
              <a:ext cx="3869690" cy="1248410"/>
            </a:xfrm>
            <a:custGeom>
              <a:avLst/>
              <a:gdLst/>
              <a:ahLst/>
              <a:cxnLst/>
              <a:rect l="l" t="t" r="r" b="b"/>
              <a:pathLst>
                <a:path w="3869690" h="1248409">
                  <a:moveTo>
                    <a:pt x="3660648" y="1248156"/>
                  </a:moveTo>
                  <a:lnTo>
                    <a:pt x="207264" y="1248156"/>
                  </a:lnTo>
                  <a:lnTo>
                    <a:pt x="159793" y="1242668"/>
                  </a:lnTo>
                  <a:lnTo>
                    <a:pt x="116188" y="1227024"/>
                  </a:lnTo>
                  <a:lnTo>
                    <a:pt x="77701" y="1202449"/>
                  </a:lnTo>
                  <a:lnTo>
                    <a:pt x="45586" y="1170169"/>
                  </a:lnTo>
                  <a:lnTo>
                    <a:pt x="21096" y="1131412"/>
                  </a:lnTo>
                  <a:lnTo>
                    <a:pt x="5482" y="1087402"/>
                  </a:lnTo>
                  <a:lnTo>
                    <a:pt x="0" y="1039367"/>
                  </a:lnTo>
                  <a:lnTo>
                    <a:pt x="0" y="208787"/>
                  </a:lnTo>
                  <a:lnTo>
                    <a:pt x="5482" y="160753"/>
                  </a:lnTo>
                  <a:lnTo>
                    <a:pt x="21096" y="116743"/>
                  </a:lnTo>
                  <a:lnTo>
                    <a:pt x="45586" y="77986"/>
                  </a:lnTo>
                  <a:lnTo>
                    <a:pt x="77701" y="45706"/>
                  </a:lnTo>
                  <a:lnTo>
                    <a:pt x="116188" y="21131"/>
                  </a:lnTo>
                  <a:lnTo>
                    <a:pt x="159793" y="5487"/>
                  </a:lnTo>
                  <a:lnTo>
                    <a:pt x="207264" y="0"/>
                  </a:lnTo>
                  <a:lnTo>
                    <a:pt x="3660648" y="0"/>
                  </a:lnTo>
                  <a:lnTo>
                    <a:pt x="3708682" y="5487"/>
                  </a:lnTo>
                  <a:lnTo>
                    <a:pt x="3752692" y="21131"/>
                  </a:lnTo>
                  <a:lnTo>
                    <a:pt x="3791449" y="45706"/>
                  </a:lnTo>
                  <a:lnTo>
                    <a:pt x="3823729" y="77986"/>
                  </a:lnTo>
                  <a:lnTo>
                    <a:pt x="3848304" y="116743"/>
                  </a:lnTo>
                  <a:lnTo>
                    <a:pt x="3863948" y="160753"/>
                  </a:lnTo>
                  <a:lnTo>
                    <a:pt x="3869435" y="208787"/>
                  </a:lnTo>
                  <a:lnTo>
                    <a:pt x="3869435" y="1039367"/>
                  </a:lnTo>
                  <a:lnTo>
                    <a:pt x="3863948" y="1087402"/>
                  </a:lnTo>
                  <a:lnTo>
                    <a:pt x="3848304" y="1131412"/>
                  </a:lnTo>
                  <a:lnTo>
                    <a:pt x="3823729" y="1170169"/>
                  </a:lnTo>
                  <a:lnTo>
                    <a:pt x="3791449" y="1202449"/>
                  </a:lnTo>
                  <a:lnTo>
                    <a:pt x="3752692" y="1227024"/>
                  </a:lnTo>
                  <a:lnTo>
                    <a:pt x="3708682" y="1242668"/>
                  </a:lnTo>
                  <a:lnTo>
                    <a:pt x="3660648" y="1248156"/>
                  </a:lnTo>
                  <a:close/>
                </a:path>
              </a:pathLst>
            </a:custGeom>
            <a:solidFill>
              <a:srgbClr val="4472C3"/>
            </a:solidFill>
          </p:spPr>
          <p:txBody>
            <a:bodyPr wrap="square" lIns="0" tIns="0" rIns="0" bIns="0" rtlCol="0"/>
            <a:lstStyle/>
            <a:p>
              <a:endParaRPr sz="1588"/>
            </a:p>
          </p:txBody>
        </p:sp>
        <p:sp>
          <p:nvSpPr>
            <p:cNvPr id="7" name="object 7"/>
            <p:cNvSpPr/>
            <p:nvPr/>
          </p:nvSpPr>
          <p:spPr>
            <a:xfrm>
              <a:off x="902208" y="5417819"/>
              <a:ext cx="3869690" cy="1248410"/>
            </a:xfrm>
            <a:custGeom>
              <a:avLst/>
              <a:gdLst/>
              <a:ahLst/>
              <a:cxnLst/>
              <a:rect l="l" t="t" r="r" b="b"/>
              <a:pathLst>
                <a:path w="3869690" h="1248409">
                  <a:moveTo>
                    <a:pt x="0" y="208787"/>
                  </a:moveTo>
                  <a:lnTo>
                    <a:pt x="5482" y="160753"/>
                  </a:lnTo>
                  <a:lnTo>
                    <a:pt x="21096" y="116743"/>
                  </a:lnTo>
                  <a:lnTo>
                    <a:pt x="45586" y="77986"/>
                  </a:lnTo>
                  <a:lnTo>
                    <a:pt x="77701" y="45706"/>
                  </a:lnTo>
                  <a:lnTo>
                    <a:pt x="116188" y="21131"/>
                  </a:lnTo>
                  <a:lnTo>
                    <a:pt x="159793" y="5487"/>
                  </a:lnTo>
                  <a:lnTo>
                    <a:pt x="207264" y="0"/>
                  </a:lnTo>
                  <a:lnTo>
                    <a:pt x="3660648" y="0"/>
                  </a:lnTo>
                  <a:lnTo>
                    <a:pt x="3708682" y="5487"/>
                  </a:lnTo>
                  <a:lnTo>
                    <a:pt x="3752692" y="21131"/>
                  </a:lnTo>
                  <a:lnTo>
                    <a:pt x="3791449" y="45706"/>
                  </a:lnTo>
                  <a:lnTo>
                    <a:pt x="3823729" y="77986"/>
                  </a:lnTo>
                  <a:lnTo>
                    <a:pt x="3848304" y="116743"/>
                  </a:lnTo>
                  <a:lnTo>
                    <a:pt x="3863948" y="160753"/>
                  </a:lnTo>
                  <a:lnTo>
                    <a:pt x="3869435" y="208787"/>
                  </a:lnTo>
                  <a:lnTo>
                    <a:pt x="3869435" y="1039367"/>
                  </a:lnTo>
                  <a:lnTo>
                    <a:pt x="3863948" y="1087402"/>
                  </a:lnTo>
                  <a:lnTo>
                    <a:pt x="3848304" y="1131412"/>
                  </a:lnTo>
                  <a:lnTo>
                    <a:pt x="3823729" y="1170169"/>
                  </a:lnTo>
                  <a:lnTo>
                    <a:pt x="3791449" y="1202449"/>
                  </a:lnTo>
                  <a:lnTo>
                    <a:pt x="3752692" y="1227024"/>
                  </a:lnTo>
                  <a:lnTo>
                    <a:pt x="3708682" y="1242668"/>
                  </a:lnTo>
                  <a:lnTo>
                    <a:pt x="3660648" y="1248156"/>
                  </a:lnTo>
                  <a:lnTo>
                    <a:pt x="207264" y="1248156"/>
                  </a:lnTo>
                  <a:lnTo>
                    <a:pt x="159793" y="1242668"/>
                  </a:lnTo>
                  <a:lnTo>
                    <a:pt x="116188" y="1227024"/>
                  </a:lnTo>
                  <a:lnTo>
                    <a:pt x="77701" y="1202449"/>
                  </a:lnTo>
                  <a:lnTo>
                    <a:pt x="45586" y="1170169"/>
                  </a:lnTo>
                  <a:lnTo>
                    <a:pt x="21096" y="1131412"/>
                  </a:lnTo>
                  <a:lnTo>
                    <a:pt x="5482" y="1087402"/>
                  </a:lnTo>
                  <a:lnTo>
                    <a:pt x="0" y="1039367"/>
                  </a:lnTo>
                  <a:lnTo>
                    <a:pt x="0" y="208787"/>
                  </a:lnTo>
                  <a:close/>
                </a:path>
              </a:pathLst>
            </a:custGeom>
            <a:ln w="10668">
              <a:solidFill>
                <a:srgbClr val="162B50"/>
              </a:solidFill>
            </a:ln>
          </p:spPr>
          <p:txBody>
            <a:bodyPr wrap="square" lIns="0" tIns="0" rIns="0" bIns="0" rtlCol="0"/>
            <a:lstStyle/>
            <a:p>
              <a:endParaRPr sz="1588"/>
            </a:p>
          </p:txBody>
        </p:sp>
      </p:grpSp>
      <p:sp>
        <p:nvSpPr>
          <p:cNvPr id="8" name="object 8"/>
          <p:cNvSpPr txBox="1"/>
          <p:nvPr/>
        </p:nvSpPr>
        <p:spPr>
          <a:xfrm>
            <a:off x="2807715" y="4810933"/>
            <a:ext cx="2706781" cy="1008176"/>
          </a:xfrm>
          <a:prstGeom prst="rect">
            <a:avLst/>
          </a:prstGeom>
        </p:spPr>
        <p:txBody>
          <a:bodyPr vert="horz" wrap="square" lIns="0" tIns="15128" rIns="0" bIns="0" rtlCol="0">
            <a:spAutoFit/>
          </a:bodyPr>
          <a:lstStyle/>
          <a:p>
            <a:pPr marL="560" algn="ctr">
              <a:spcBef>
                <a:spcPts val="119"/>
              </a:spcBef>
            </a:pPr>
            <a:r>
              <a:rPr sz="1279" dirty="0">
                <a:solidFill>
                  <a:srgbClr val="FFFFFF"/>
                </a:solidFill>
                <a:latin typeface="Calibri"/>
                <a:cs typeface="Calibri"/>
              </a:rPr>
              <a:t>ANTICOAGULATION</a:t>
            </a:r>
            <a:r>
              <a:rPr sz="1279" spc="9" dirty="0">
                <a:solidFill>
                  <a:srgbClr val="FFFFFF"/>
                </a:solidFill>
                <a:latin typeface="Calibri"/>
                <a:cs typeface="Calibri"/>
              </a:rPr>
              <a:t>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a:p>
            <a:pPr algn="ctr">
              <a:spcBef>
                <a:spcPts val="31"/>
              </a:spcBef>
            </a:pPr>
            <a:r>
              <a:rPr sz="1279" spc="-44" dirty="0">
                <a:solidFill>
                  <a:srgbClr val="FFFFFF"/>
                </a:solidFill>
                <a:latin typeface="Calibri"/>
                <a:cs typeface="Calibri"/>
              </a:rPr>
              <a:t>+</a:t>
            </a:r>
            <a:endParaRPr sz="1279">
              <a:latin typeface="Calibri"/>
              <a:cs typeface="Calibri"/>
            </a:endParaRPr>
          </a:p>
          <a:p>
            <a:pPr marL="2241" algn="ctr">
              <a:spcBef>
                <a:spcPts val="44"/>
              </a:spcBef>
            </a:pPr>
            <a:r>
              <a:rPr sz="1279" spc="-9" dirty="0">
                <a:solidFill>
                  <a:srgbClr val="FFFFFF"/>
                </a:solidFill>
                <a:latin typeface="Calibri"/>
                <a:cs typeface="Calibri"/>
              </a:rPr>
              <a:t>INTERVENTION/PROCEDURE</a:t>
            </a:r>
            <a:endParaRPr sz="1279">
              <a:latin typeface="Calibri"/>
              <a:cs typeface="Calibri"/>
            </a:endParaRPr>
          </a:p>
          <a:p>
            <a:pPr marL="11206" marR="4483" algn="ctr">
              <a:lnSpc>
                <a:spcPts val="1579"/>
              </a:lnSpc>
              <a:spcBef>
                <a:spcPts val="49"/>
              </a:spcBef>
            </a:pPr>
            <a:r>
              <a:rPr sz="1279" dirty="0">
                <a:solidFill>
                  <a:srgbClr val="FFFFFF"/>
                </a:solidFill>
                <a:latin typeface="Calibri"/>
                <a:cs typeface="Calibri"/>
              </a:rPr>
              <a:t>(aka</a:t>
            </a:r>
            <a:r>
              <a:rPr sz="1279" spc="-4" dirty="0">
                <a:solidFill>
                  <a:srgbClr val="FFFFFF"/>
                </a:solidFill>
                <a:latin typeface="Calibri"/>
                <a:cs typeface="Calibri"/>
              </a:rPr>
              <a:t> </a:t>
            </a:r>
            <a:r>
              <a:rPr sz="1279" dirty="0">
                <a:solidFill>
                  <a:srgbClr val="FFFFFF"/>
                </a:solidFill>
                <a:latin typeface="Calibri"/>
                <a:cs typeface="Calibri"/>
              </a:rPr>
              <a:t>catheter</a:t>
            </a:r>
            <a:r>
              <a:rPr sz="1279" spc="13" dirty="0">
                <a:solidFill>
                  <a:srgbClr val="FFFFFF"/>
                </a:solidFill>
                <a:latin typeface="Calibri"/>
                <a:cs typeface="Calibri"/>
              </a:rPr>
              <a:t> </a:t>
            </a:r>
            <a:r>
              <a:rPr sz="1279" dirty="0">
                <a:solidFill>
                  <a:srgbClr val="FFFFFF"/>
                </a:solidFill>
                <a:latin typeface="Calibri"/>
                <a:cs typeface="Calibri"/>
              </a:rPr>
              <a:t>directed</a:t>
            </a:r>
            <a:r>
              <a:rPr sz="1279" spc="18" dirty="0">
                <a:solidFill>
                  <a:srgbClr val="FFFFFF"/>
                </a:solidFill>
                <a:latin typeface="Calibri"/>
                <a:cs typeface="Calibri"/>
              </a:rPr>
              <a:t> </a:t>
            </a:r>
            <a:r>
              <a:rPr sz="1279" dirty="0">
                <a:solidFill>
                  <a:srgbClr val="FFFFFF"/>
                </a:solidFill>
                <a:latin typeface="Calibri"/>
                <a:cs typeface="Calibri"/>
              </a:rPr>
              <a:t>therapy,</a:t>
            </a:r>
            <a:r>
              <a:rPr sz="1279" spc="22" dirty="0">
                <a:solidFill>
                  <a:srgbClr val="FFFFFF"/>
                </a:solidFill>
                <a:latin typeface="Calibri"/>
                <a:cs typeface="Calibri"/>
              </a:rPr>
              <a:t> </a:t>
            </a:r>
            <a:r>
              <a:rPr sz="1279" spc="-9" dirty="0">
                <a:solidFill>
                  <a:srgbClr val="FFFFFF"/>
                </a:solidFill>
                <a:latin typeface="Calibri"/>
                <a:cs typeface="Calibri"/>
              </a:rPr>
              <a:t>catheter </a:t>
            </a:r>
            <a:r>
              <a:rPr sz="1279" dirty="0">
                <a:solidFill>
                  <a:srgbClr val="FFFFFF"/>
                </a:solidFill>
                <a:latin typeface="Calibri"/>
                <a:cs typeface="Calibri"/>
              </a:rPr>
              <a:t>directed</a:t>
            </a:r>
            <a:r>
              <a:rPr sz="1279" spc="75" dirty="0">
                <a:solidFill>
                  <a:srgbClr val="FFFFFF"/>
                </a:solidFill>
                <a:latin typeface="Calibri"/>
                <a:cs typeface="Calibri"/>
              </a:rPr>
              <a:t> </a:t>
            </a:r>
            <a:r>
              <a:rPr sz="1279" dirty="0">
                <a:solidFill>
                  <a:srgbClr val="FFFFFF"/>
                </a:solidFill>
                <a:latin typeface="Calibri"/>
                <a:cs typeface="Calibri"/>
              </a:rPr>
              <a:t>thrombolysis,</a:t>
            </a:r>
            <a:r>
              <a:rPr sz="1279" spc="57" dirty="0">
                <a:solidFill>
                  <a:srgbClr val="FFFFFF"/>
                </a:solidFill>
                <a:latin typeface="Calibri"/>
                <a:cs typeface="Calibri"/>
              </a:rPr>
              <a:t> </a:t>
            </a:r>
            <a:r>
              <a:rPr sz="1279" spc="-9" dirty="0">
                <a:solidFill>
                  <a:srgbClr val="FFFFFF"/>
                </a:solidFill>
                <a:latin typeface="Calibri"/>
                <a:cs typeface="Calibri"/>
              </a:rPr>
              <a:t>thrombectomy)</a:t>
            </a:r>
            <a:endParaRPr sz="1279">
              <a:latin typeface="Calibri"/>
              <a:cs typeface="Calibri"/>
            </a:endParaRPr>
          </a:p>
        </p:txBody>
      </p:sp>
      <p:grpSp>
        <p:nvGrpSpPr>
          <p:cNvPr id="9" name="object 9"/>
          <p:cNvGrpSpPr/>
          <p:nvPr/>
        </p:nvGrpSpPr>
        <p:grpSpPr>
          <a:xfrm>
            <a:off x="2570854" y="3886872"/>
            <a:ext cx="3181910" cy="448235"/>
            <a:chOff x="1034034" y="4405121"/>
            <a:chExt cx="3606165" cy="508000"/>
          </a:xfrm>
        </p:grpSpPr>
        <p:sp>
          <p:nvSpPr>
            <p:cNvPr id="10" name="object 10"/>
            <p:cNvSpPr/>
            <p:nvPr/>
          </p:nvSpPr>
          <p:spPr>
            <a:xfrm>
              <a:off x="1039368" y="4410455"/>
              <a:ext cx="3595370" cy="497205"/>
            </a:xfrm>
            <a:custGeom>
              <a:avLst/>
              <a:gdLst/>
              <a:ahLst/>
              <a:cxnLst/>
              <a:rect l="l" t="t" r="r" b="b"/>
              <a:pathLst>
                <a:path w="3595370" h="497204">
                  <a:moveTo>
                    <a:pt x="3511296" y="496824"/>
                  </a:moveTo>
                  <a:lnTo>
                    <a:pt x="82296" y="496824"/>
                  </a:lnTo>
                  <a:lnTo>
                    <a:pt x="50149" y="490394"/>
                  </a:lnTo>
                  <a:lnTo>
                    <a:pt x="24003" y="472821"/>
                  </a:lnTo>
                  <a:lnTo>
                    <a:pt x="6429" y="446674"/>
                  </a:lnTo>
                  <a:lnTo>
                    <a:pt x="0" y="414528"/>
                  </a:lnTo>
                  <a:lnTo>
                    <a:pt x="0" y="82296"/>
                  </a:lnTo>
                  <a:lnTo>
                    <a:pt x="6429" y="50149"/>
                  </a:lnTo>
                  <a:lnTo>
                    <a:pt x="24003" y="24003"/>
                  </a:lnTo>
                  <a:lnTo>
                    <a:pt x="50149" y="6429"/>
                  </a:lnTo>
                  <a:lnTo>
                    <a:pt x="82296" y="0"/>
                  </a:lnTo>
                  <a:lnTo>
                    <a:pt x="3511296" y="0"/>
                  </a:lnTo>
                  <a:lnTo>
                    <a:pt x="3543681" y="6429"/>
                  </a:lnTo>
                  <a:lnTo>
                    <a:pt x="3570351" y="24003"/>
                  </a:lnTo>
                  <a:lnTo>
                    <a:pt x="3588448" y="50149"/>
                  </a:lnTo>
                  <a:lnTo>
                    <a:pt x="3595116" y="82296"/>
                  </a:lnTo>
                  <a:lnTo>
                    <a:pt x="3595116" y="414528"/>
                  </a:lnTo>
                  <a:lnTo>
                    <a:pt x="3588448" y="446674"/>
                  </a:lnTo>
                  <a:lnTo>
                    <a:pt x="3570351" y="472821"/>
                  </a:lnTo>
                  <a:lnTo>
                    <a:pt x="3543681" y="490394"/>
                  </a:lnTo>
                  <a:lnTo>
                    <a:pt x="3511296" y="496824"/>
                  </a:lnTo>
                  <a:close/>
                </a:path>
              </a:pathLst>
            </a:custGeom>
            <a:solidFill>
              <a:srgbClr val="4472C3"/>
            </a:solidFill>
          </p:spPr>
          <p:txBody>
            <a:bodyPr wrap="square" lIns="0" tIns="0" rIns="0" bIns="0" rtlCol="0"/>
            <a:lstStyle/>
            <a:p>
              <a:endParaRPr sz="1588"/>
            </a:p>
          </p:txBody>
        </p:sp>
        <p:sp>
          <p:nvSpPr>
            <p:cNvPr id="11" name="object 11"/>
            <p:cNvSpPr/>
            <p:nvPr/>
          </p:nvSpPr>
          <p:spPr>
            <a:xfrm>
              <a:off x="1039368" y="4410455"/>
              <a:ext cx="3595370" cy="497205"/>
            </a:xfrm>
            <a:custGeom>
              <a:avLst/>
              <a:gdLst/>
              <a:ahLst/>
              <a:cxnLst/>
              <a:rect l="l" t="t" r="r" b="b"/>
              <a:pathLst>
                <a:path w="3595370" h="497204">
                  <a:moveTo>
                    <a:pt x="0" y="82296"/>
                  </a:moveTo>
                  <a:lnTo>
                    <a:pt x="6429" y="50149"/>
                  </a:lnTo>
                  <a:lnTo>
                    <a:pt x="24003" y="24003"/>
                  </a:lnTo>
                  <a:lnTo>
                    <a:pt x="50149" y="6429"/>
                  </a:lnTo>
                  <a:lnTo>
                    <a:pt x="82296" y="0"/>
                  </a:lnTo>
                  <a:lnTo>
                    <a:pt x="3511296" y="0"/>
                  </a:lnTo>
                  <a:lnTo>
                    <a:pt x="3543681" y="6429"/>
                  </a:lnTo>
                  <a:lnTo>
                    <a:pt x="3570351" y="24003"/>
                  </a:lnTo>
                  <a:lnTo>
                    <a:pt x="3588448" y="50149"/>
                  </a:lnTo>
                  <a:lnTo>
                    <a:pt x="3595116" y="82296"/>
                  </a:lnTo>
                  <a:lnTo>
                    <a:pt x="3595116" y="414528"/>
                  </a:lnTo>
                  <a:lnTo>
                    <a:pt x="3588448" y="446674"/>
                  </a:lnTo>
                  <a:lnTo>
                    <a:pt x="3570351" y="472821"/>
                  </a:lnTo>
                  <a:lnTo>
                    <a:pt x="3543681" y="490394"/>
                  </a:lnTo>
                  <a:lnTo>
                    <a:pt x="3511296" y="496824"/>
                  </a:lnTo>
                  <a:lnTo>
                    <a:pt x="82296" y="496824"/>
                  </a:lnTo>
                  <a:lnTo>
                    <a:pt x="50149" y="490394"/>
                  </a:lnTo>
                  <a:lnTo>
                    <a:pt x="24003" y="472821"/>
                  </a:lnTo>
                  <a:lnTo>
                    <a:pt x="6429" y="446674"/>
                  </a:lnTo>
                  <a:lnTo>
                    <a:pt x="0" y="414528"/>
                  </a:lnTo>
                  <a:lnTo>
                    <a:pt x="0" y="82296"/>
                  </a:lnTo>
                  <a:close/>
                </a:path>
              </a:pathLst>
            </a:custGeom>
            <a:ln w="10668">
              <a:solidFill>
                <a:srgbClr val="162B50"/>
              </a:solidFill>
            </a:ln>
          </p:spPr>
          <p:txBody>
            <a:bodyPr wrap="square" lIns="0" tIns="0" rIns="0" bIns="0" rtlCol="0"/>
            <a:lstStyle/>
            <a:p>
              <a:endParaRPr sz="1588"/>
            </a:p>
          </p:txBody>
        </p:sp>
      </p:grpSp>
      <p:sp>
        <p:nvSpPr>
          <p:cNvPr id="12" name="object 12"/>
          <p:cNvSpPr txBox="1"/>
          <p:nvPr/>
        </p:nvSpPr>
        <p:spPr>
          <a:xfrm>
            <a:off x="3115718" y="3989263"/>
            <a:ext cx="2091018"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Intermediate</a:t>
            </a:r>
            <a:r>
              <a:rPr sz="1279" spc="53" dirty="0">
                <a:solidFill>
                  <a:srgbClr val="FFFFFF"/>
                </a:solidFill>
                <a:latin typeface="Calibri"/>
                <a:cs typeface="Calibri"/>
              </a:rPr>
              <a:t> </a:t>
            </a:r>
            <a:r>
              <a:rPr sz="1279" dirty="0">
                <a:solidFill>
                  <a:srgbClr val="FFFFFF"/>
                </a:solidFill>
                <a:latin typeface="Calibri"/>
                <a:cs typeface="Calibri"/>
              </a:rPr>
              <a:t>HIGH</a:t>
            </a:r>
            <a:r>
              <a:rPr sz="1279" spc="62" dirty="0">
                <a:solidFill>
                  <a:srgbClr val="FFFFFF"/>
                </a:solidFill>
                <a:latin typeface="Calibri"/>
                <a:cs typeface="Calibri"/>
              </a:rPr>
              <a:t> </a:t>
            </a:r>
            <a:r>
              <a:rPr sz="1279" dirty="0">
                <a:solidFill>
                  <a:srgbClr val="FFFFFF"/>
                </a:solidFill>
                <a:latin typeface="Calibri"/>
                <a:cs typeface="Calibri"/>
              </a:rPr>
              <a:t>risk</a:t>
            </a:r>
            <a:r>
              <a:rPr sz="1279" spc="44" dirty="0">
                <a:solidFill>
                  <a:srgbClr val="FFFFFF"/>
                </a:solidFill>
                <a:latin typeface="Calibri"/>
                <a:cs typeface="Calibri"/>
              </a:rPr>
              <a:t> </a:t>
            </a:r>
            <a:r>
              <a:rPr sz="1279" spc="-9" dirty="0">
                <a:solidFill>
                  <a:srgbClr val="FFFFFF"/>
                </a:solidFill>
                <a:latin typeface="Calibri"/>
                <a:cs typeface="Calibri"/>
              </a:rPr>
              <a:t>patient</a:t>
            </a:r>
            <a:endParaRPr sz="1279">
              <a:latin typeface="Calibri"/>
              <a:cs typeface="Calibri"/>
            </a:endParaRPr>
          </a:p>
        </p:txBody>
      </p:sp>
      <p:grpSp>
        <p:nvGrpSpPr>
          <p:cNvPr id="13" name="object 13"/>
          <p:cNvGrpSpPr/>
          <p:nvPr/>
        </p:nvGrpSpPr>
        <p:grpSpPr>
          <a:xfrm>
            <a:off x="4055409" y="4443581"/>
            <a:ext cx="212912" cy="243728"/>
            <a:chOff x="2716530" y="5036058"/>
            <a:chExt cx="241300" cy="276225"/>
          </a:xfrm>
        </p:grpSpPr>
        <p:sp>
          <p:nvSpPr>
            <p:cNvPr id="14" name="object 14"/>
            <p:cNvSpPr/>
            <p:nvPr/>
          </p:nvSpPr>
          <p:spPr>
            <a:xfrm>
              <a:off x="2721864" y="5041392"/>
              <a:ext cx="230504" cy="265430"/>
            </a:xfrm>
            <a:custGeom>
              <a:avLst/>
              <a:gdLst/>
              <a:ahLst/>
              <a:cxnLst/>
              <a:rect l="l" t="t" r="r" b="b"/>
              <a:pathLst>
                <a:path w="230505" h="265429">
                  <a:moveTo>
                    <a:pt x="114300" y="265175"/>
                  </a:moveTo>
                  <a:lnTo>
                    <a:pt x="0" y="150875"/>
                  </a:lnTo>
                  <a:lnTo>
                    <a:pt x="57911" y="150875"/>
                  </a:lnTo>
                  <a:lnTo>
                    <a:pt x="57911" y="0"/>
                  </a:lnTo>
                  <a:lnTo>
                    <a:pt x="172211" y="0"/>
                  </a:lnTo>
                  <a:lnTo>
                    <a:pt x="172211" y="150875"/>
                  </a:lnTo>
                  <a:lnTo>
                    <a:pt x="230124" y="150875"/>
                  </a:lnTo>
                  <a:lnTo>
                    <a:pt x="114300" y="265175"/>
                  </a:lnTo>
                  <a:close/>
                </a:path>
              </a:pathLst>
            </a:custGeom>
            <a:solidFill>
              <a:srgbClr val="4472C3"/>
            </a:solidFill>
          </p:spPr>
          <p:txBody>
            <a:bodyPr wrap="square" lIns="0" tIns="0" rIns="0" bIns="0" rtlCol="0"/>
            <a:lstStyle/>
            <a:p>
              <a:endParaRPr sz="1588"/>
            </a:p>
          </p:txBody>
        </p:sp>
        <p:sp>
          <p:nvSpPr>
            <p:cNvPr id="15" name="object 15"/>
            <p:cNvSpPr/>
            <p:nvPr/>
          </p:nvSpPr>
          <p:spPr>
            <a:xfrm>
              <a:off x="2721864" y="5041392"/>
              <a:ext cx="230504" cy="265430"/>
            </a:xfrm>
            <a:custGeom>
              <a:avLst/>
              <a:gdLst/>
              <a:ahLst/>
              <a:cxnLst/>
              <a:rect l="l" t="t" r="r" b="b"/>
              <a:pathLst>
                <a:path w="230505" h="265429">
                  <a:moveTo>
                    <a:pt x="0" y="150875"/>
                  </a:moveTo>
                  <a:lnTo>
                    <a:pt x="57911" y="150875"/>
                  </a:lnTo>
                  <a:lnTo>
                    <a:pt x="57911" y="0"/>
                  </a:lnTo>
                  <a:lnTo>
                    <a:pt x="172211" y="0"/>
                  </a:lnTo>
                  <a:lnTo>
                    <a:pt x="172211" y="150875"/>
                  </a:lnTo>
                  <a:lnTo>
                    <a:pt x="230124" y="150875"/>
                  </a:lnTo>
                  <a:lnTo>
                    <a:pt x="114300" y="265175"/>
                  </a:lnTo>
                  <a:lnTo>
                    <a:pt x="0" y="150875"/>
                  </a:lnTo>
                  <a:close/>
                </a:path>
              </a:pathLst>
            </a:custGeom>
            <a:ln w="10668">
              <a:solidFill>
                <a:srgbClr val="162B50"/>
              </a:solidFill>
            </a:ln>
          </p:spPr>
          <p:txBody>
            <a:bodyPr wrap="square" lIns="0" tIns="0" rIns="0" bIns="0" rtlCol="0"/>
            <a:lstStyle/>
            <a:p>
              <a:endParaRPr sz="1588"/>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72770" y="2372060"/>
            <a:ext cx="4371638" cy="2514600"/>
          </a:xfrm>
          <a:prstGeom prst="rect">
            <a:avLst/>
          </a:prstGeom>
        </p:spPr>
      </p:pic>
      <p:pic>
        <p:nvPicPr>
          <p:cNvPr id="3" name="object 3"/>
          <p:cNvPicPr/>
          <p:nvPr/>
        </p:nvPicPr>
        <p:blipFill>
          <a:blip r:embed="rId3" cstate="print"/>
          <a:stretch>
            <a:fillRect/>
          </a:stretch>
        </p:blipFill>
        <p:spPr>
          <a:xfrm>
            <a:off x="6290982" y="2264485"/>
            <a:ext cx="3469340" cy="2626210"/>
          </a:xfrm>
          <a:prstGeom prst="rect">
            <a:avLst/>
          </a:prstGeom>
        </p:spPr>
      </p:pic>
      <p:grpSp>
        <p:nvGrpSpPr>
          <p:cNvPr id="4" name="object 4"/>
          <p:cNvGrpSpPr/>
          <p:nvPr/>
        </p:nvGrpSpPr>
        <p:grpSpPr>
          <a:xfrm>
            <a:off x="4519332" y="3759125"/>
            <a:ext cx="445434" cy="298637"/>
            <a:chOff x="3242309" y="4260341"/>
            <a:chExt cx="504825" cy="338455"/>
          </a:xfrm>
        </p:grpSpPr>
        <p:sp>
          <p:nvSpPr>
            <p:cNvPr id="5" name="object 5"/>
            <p:cNvSpPr/>
            <p:nvPr/>
          </p:nvSpPr>
          <p:spPr>
            <a:xfrm>
              <a:off x="3247643" y="4265675"/>
              <a:ext cx="494030" cy="327660"/>
            </a:xfrm>
            <a:custGeom>
              <a:avLst/>
              <a:gdLst/>
              <a:ahLst/>
              <a:cxnLst/>
              <a:rect l="l" t="t" r="r" b="b"/>
              <a:pathLst>
                <a:path w="494029" h="327660">
                  <a:moveTo>
                    <a:pt x="199644" y="327659"/>
                  </a:moveTo>
                  <a:lnTo>
                    <a:pt x="0" y="222504"/>
                  </a:lnTo>
                  <a:lnTo>
                    <a:pt x="105156" y="22859"/>
                  </a:lnTo>
                  <a:lnTo>
                    <a:pt x="129540" y="99059"/>
                  </a:lnTo>
                  <a:lnTo>
                    <a:pt x="446532" y="0"/>
                  </a:lnTo>
                  <a:lnTo>
                    <a:pt x="493775" y="152400"/>
                  </a:lnTo>
                  <a:lnTo>
                    <a:pt x="176783" y="251459"/>
                  </a:lnTo>
                  <a:lnTo>
                    <a:pt x="199644" y="327659"/>
                  </a:lnTo>
                  <a:close/>
                </a:path>
              </a:pathLst>
            </a:custGeom>
            <a:solidFill>
              <a:srgbClr val="FFFF00"/>
            </a:solidFill>
          </p:spPr>
          <p:txBody>
            <a:bodyPr wrap="square" lIns="0" tIns="0" rIns="0" bIns="0" rtlCol="0"/>
            <a:lstStyle/>
            <a:p>
              <a:endParaRPr sz="1588"/>
            </a:p>
          </p:txBody>
        </p:sp>
        <p:sp>
          <p:nvSpPr>
            <p:cNvPr id="6" name="object 6"/>
            <p:cNvSpPr/>
            <p:nvPr/>
          </p:nvSpPr>
          <p:spPr>
            <a:xfrm>
              <a:off x="3247643" y="4265675"/>
              <a:ext cx="494030" cy="327660"/>
            </a:xfrm>
            <a:custGeom>
              <a:avLst/>
              <a:gdLst/>
              <a:ahLst/>
              <a:cxnLst/>
              <a:rect l="l" t="t" r="r" b="b"/>
              <a:pathLst>
                <a:path w="494029" h="327660">
                  <a:moveTo>
                    <a:pt x="105156" y="22859"/>
                  </a:moveTo>
                  <a:lnTo>
                    <a:pt x="129540" y="99059"/>
                  </a:lnTo>
                  <a:lnTo>
                    <a:pt x="446532" y="0"/>
                  </a:lnTo>
                  <a:lnTo>
                    <a:pt x="493775" y="152400"/>
                  </a:lnTo>
                  <a:lnTo>
                    <a:pt x="176783" y="251459"/>
                  </a:lnTo>
                  <a:lnTo>
                    <a:pt x="199644" y="327659"/>
                  </a:lnTo>
                  <a:lnTo>
                    <a:pt x="0" y="222504"/>
                  </a:lnTo>
                  <a:lnTo>
                    <a:pt x="105156" y="22859"/>
                  </a:lnTo>
                  <a:close/>
                </a:path>
              </a:pathLst>
            </a:custGeom>
            <a:ln w="10668">
              <a:solidFill>
                <a:srgbClr val="6B4F00"/>
              </a:solidFill>
            </a:ln>
          </p:spPr>
          <p:txBody>
            <a:bodyPr wrap="square" lIns="0" tIns="0" rIns="0" bIns="0" rtlCol="0"/>
            <a:lstStyle/>
            <a:p>
              <a:endParaRPr sz="1588"/>
            </a:p>
          </p:txBody>
        </p:sp>
      </p:grpSp>
      <p:grpSp>
        <p:nvGrpSpPr>
          <p:cNvPr id="7" name="object 7"/>
          <p:cNvGrpSpPr/>
          <p:nvPr/>
        </p:nvGrpSpPr>
        <p:grpSpPr>
          <a:xfrm>
            <a:off x="3650651" y="3163420"/>
            <a:ext cx="286871" cy="449356"/>
            <a:chOff x="2257805" y="3585209"/>
            <a:chExt cx="325120" cy="509270"/>
          </a:xfrm>
        </p:grpSpPr>
        <p:sp>
          <p:nvSpPr>
            <p:cNvPr id="8" name="object 8"/>
            <p:cNvSpPr/>
            <p:nvPr/>
          </p:nvSpPr>
          <p:spPr>
            <a:xfrm>
              <a:off x="2263139" y="3590543"/>
              <a:ext cx="314325" cy="498475"/>
            </a:xfrm>
            <a:custGeom>
              <a:avLst/>
              <a:gdLst/>
              <a:ahLst/>
              <a:cxnLst/>
              <a:rect l="l" t="t" r="r" b="b"/>
              <a:pathLst>
                <a:path w="314325" h="498475">
                  <a:moveTo>
                    <a:pt x="185927" y="498348"/>
                  </a:moveTo>
                  <a:lnTo>
                    <a:pt x="0" y="370332"/>
                  </a:lnTo>
                  <a:lnTo>
                    <a:pt x="77723" y="355091"/>
                  </a:lnTo>
                  <a:lnTo>
                    <a:pt x="18287" y="28956"/>
                  </a:lnTo>
                  <a:lnTo>
                    <a:pt x="175259" y="0"/>
                  </a:lnTo>
                  <a:lnTo>
                    <a:pt x="234695" y="326136"/>
                  </a:lnTo>
                  <a:lnTo>
                    <a:pt x="313943" y="312420"/>
                  </a:lnTo>
                  <a:lnTo>
                    <a:pt x="185927" y="498348"/>
                  </a:lnTo>
                  <a:close/>
                </a:path>
              </a:pathLst>
            </a:custGeom>
            <a:solidFill>
              <a:srgbClr val="FFFF00"/>
            </a:solidFill>
          </p:spPr>
          <p:txBody>
            <a:bodyPr wrap="square" lIns="0" tIns="0" rIns="0" bIns="0" rtlCol="0"/>
            <a:lstStyle/>
            <a:p>
              <a:endParaRPr sz="1588"/>
            </a:p>
          </p:txBody>
        </p:sp>
        <p:sp>
          <p:nvSpPr>
            <p:cNvPr id="9" name="object 9"/>
            <p:cNvSpPr/>
            <p:nvPr/>
          </p:nvSpPr>
          <p:spPr>
            <a:xfrm>
              <a:off x="2263139" y="3590543"/>
              <a:ext cx="314325" cy="498475"/>
            </a:xfrm>
            <a:custGeom>
              <a:avLst/>
              <a:gdLst/>
              <a:ahLst/>
              <a:cxnLst/>
              <a:rect l="l" t="t" r="r" b="b"/>
              <a:pathLst>
                <a:path w="314325" h="498475">
                  <a:moveTo>
                    <a:pt x="0" y="370332"/>
                  </a:moveTo>
                  <a:lnTo>
                    <a:pt x="77723" y="355091"/>
                  </a:lnTo>
                  <a:lnTo>
                    <a:pt x="18287" y="28956"/>
                  </a:lnTo>
                  <a:lnTo>
                    <a:pt x="175259" y="0"/>
                  </a:lnTo>
                  <a:lnTo>
                    <a:pt x="234695" y="326136"/>
                  </a:lnTo>
                  <a:lnTo>
                    <a:pt x="313943" y="312420"/>
                  </a:lnTo>
                  <a:lnTo>
                    <a:pt x="185927" y="498348"/>
                  </a:lnTo>
                  <a:lnTo>
                    <a:pt x="0" y="370332"/>
                  </a:lnTo>
                  <a:close/>
                </a:path>
              </a:pathLst>
            </a:custGeom>
            <a:ln w="10668">
              <a:solidFill>
                <a:srgbClr val="6B4F00"/>
              </a:solidFill>
            </a:ln>
          </p:spPr>
          <p:txBody>
            <a:bodyPr wrap="square" lIns="0" tIns="0" rIns="0" bIns="0" rtlCol="0"/>
            <a:lstStyle/>
            <a:p>
              <a:endParaRPr sz="1588"/>
            </a:p>
          </p:txBody>
        </p:sp>
      </p:grpSp>
      <p:grpSp>
        <p:nvGrpSpPr>
          <p:cNvPr id="10" name="object 10"/>
          <p:cNvGrpSpPr/>
          <p:nvPr/>
        </p:nvGrpSpPr>
        <p:grpSpPr>
          <a:xfrm>
            <a:off x="3317165" y="3790054"/>
            <a:ext cx="368674" cy="367552"/>
            <a:chOff x="1879854" y="4295394"/>
            <a:chExt cx="417830" cy="416559"/>
          </a:xfrm>
        </p:grpSpPr>
        <p:sp>
          <p:nvSpPr>
            <p:cNvPr id="11" name="object 11"/>
            <p:cNvSpPr/>
            <p:nvPr/>
          </p:nvSpPr>
          <p:spPr>
            <a:xfrm>
              <a:off x="1885188" y="4300728"/>
              <a:ext cx="407034" cy="405765"/>
            </a:xfrm>
            <a:custGeom>
              <a:avLst/>
              <a:gdLst/>
              <a:ahLst/>
              <a:cxnLst/>
              <a:rect l="l" t="t" r="r" b="b"/>
              <a:pathLst>
                <a:path w="407035" h="405764">
                  <a:moveTo>
                    <a:pt x="112775" y="405383"/>
                  </a:moveTo>
                  <a:lnTo>
                    <a:pt x="0" y="291083"/>
                  </a:lnTo>
                  <a:lnTo>
                    <a:pt x="236220" y="57912"/>
                  </a:lnTo>
                  <a:lnTo>
                    <a:pt x="181356" y="0"/>
                  </a:lnTo>
                  <a:lnTo>
                    <a:pt x="406908" y="3048"/>
                  </a:lnTo>
                  <a:lnTo>
                    <a:pt x="405383" y="228600"/>
                  </a:lnTo>
                  <a:lnTo>
                    <a:pt x="348996" y="172212"/>
                  </a:lnTo>
                  <a:lnTo>
                    <a:pt x="112775" y="405383"/>
                  </a:lnTo>
                  <a:close/>
                </a:path>
              </a:pathLst>
            </a:custGeom>
            <a:solidFill>
              <a:srgbClr val="FFFF00"/>
            </a:solidFill>
          </p:spPr>
          <p:txBody>
            <a:bodyPr wrap="square" lIns="0" tIns="0" rIns="0" bIns="0" rtlCol="0"/>
            <a:lstStyle/>
            <a:p>
              <a:endParaRPr sz="1588"/>
            </a:p>
          </p:txBody>
        </p:sp>
        <p:sp>
          <p:nvSpPr>
            <p:cNvPr id="12" name="object 12"/>
            <p:cNvSpPr/>
            <p:nvPr/>
          </p:nvSpPr>
          <p:spPr>
            <a:xfrm>
              <a:off x="1885188" y="4300728"/>
              <a:ext cx="407034" cy="405765"/>
            </a:xfrm>
            <a:custGeom>
              <a:avLst/>
              <a:gdLst/>
              <a:ahLst/>
              <a:cxnLst/>
              <a:rect l="l" t="t" r="r" b="b"/>
              <a:pathLst>
                <a:path w="407035" h="405764">
                  <a:moveTo>
                    <a:pt x="405383" y="228600"/>
                  </a:moveTo>
                  <a:lnTo>
                    <a:pt x="348996" y="172212"/>
                  </a:lnTo>
                  <a:lnTo>
                    <a:pt x="112775" y="405383"/>
                  </a:lnTo>
                  <a:lnTo>
                    <a:pt x="0" y="291083"/>
                  </a:lnTo>
                  <a:lnTo>
                    <a:pt x="236220" y="57912"/>
                  </a:lnTo>
                  <a:lnTo>
                    <a:pt x="181356" y="0"/>
                  </a:lnTo>
                  <a:lnTo>
                    <a:pt x="406908" y="3048"/>
                  </a:lnTo>
                  <a:lnTo>
                    <a:pt x="405383" y="228600"/>
                  </a:lnTo>
                  <a:close/>
                </a:path>
              </a:pathLst>
            </a:custGeom>
            <a:ln w="10668">
              <a:solidFill>
                <a:srgbClr val="6B4F00"/>
              </a:solidFill>
            </a:ln>
          </p:spPr>
          <p:txBody>
            <a:bodyPr wrap="square" lIns="0" tIns="0" rIns="0" bIns="0" rtlCol="0"/>
            <a:lstStyle/>
            <a:p>
              <a:endParaRPr sz="1588"/>
            </a:p>
          </p:txBody>
        </p:sp>
      </p:grpSp>
      <p:grpSp>
        <p:nvGrpSpPr>
          <p:cNvPr id="13" name="object 13"/>
          <p:cNvGrpSpPr/>
          <p:nvPr/>
        </p:nvGrpSpPr>
        <p:grpSpPr>
          <a:xfrm>
            <a:off x="3825464" y="3877460"/>
            <a:ext cx="365872" cy="365872"/>
            <a:chOff x="2455925" y="4394454"/>
            <a:chExt cx="414655" cy="414655"/>
          </a:xfrm>
        </p:grpSpPr>
        <p:sp>
          <p:nvSpPr>
            <p:cNvPr id="14" name="object 14"/>
            <p:cNvSpPr/>
            <p:nvPr/>
          </p:nvSpPr>
          <p:spPr>
            <a:xfrm>
              <a:off x="2461259" y="4399788"/>
              <a:ext cx="403860" cy="403860"/>
            </a:xfrm>
            <a:custGeom>
              <a:avLst/>
              <a:gdLst/>
              <a:ahLst/>
              <a:cxnLst/>
              <a:rect l="l" t="t" r="r" b="b"/>
              <a:pathLst>
                <a:path w="403860" h="403860">
                  <a:moveTo>
                    <a:pt x="112775" y="403859"/>
                  </a:moveTo>
                  <a:lnTo>
                    <a:pt x="0" y="291083"/>
                  </a:lnTo>
                  <a:lnTo>
                    <a:pt x="234696" y="56387"/>
                  </a:lnTo>
                  <a:lnTo>
                    <a:pt x="178308" y="0"/>
                  </a:lnTo>
                  <a:lnTo>
                    <a:pt x="403859" y="0"/>
                  </a:lnTo>
                  <a:lnTo>
                    <a:pt x="403859" y="225551"/>
                  </a:lnTo>
                  <a:lnTo>
                    <a:pt x="347472" y="169163"/>
                  </a:lnTo>
                  <a:lnTo>
                    <a:pt x="112775" y="403859"/>
                  </a:lnTo>
                  <a:close/>
                </a:path>
              </a:pathLst>
            </a:custGeom>
            <a:solidFill>
              <a:srgbClr val="FFFF00"/>
            </a:solidFill>
          </p:spPr>
          <p:txBody>
            <a:bodyPr wrap="square" lIns="0" tIns="0" rIns="0" bIns="0" rtlCol="0"/>
            <a:lstStyle/>
            <a:p>
              <a:endParaRPr sz="1588"/>
            </a:p>
          </p:txBody>
        </p:sp>
        <p:sp>
          <p:nvSpPr>
            <p:cNvPr id="15" name="object 15"/>
            <p:cNvSpPr/>
            <p:nvPr/>
          </p:nvSpPr>
          <p:spPr>
            <a:xfrm>
              <a:off x="2461259" y="4399788"/>
              <a:ext cx="403860" cy="403860"/>
            </a:xfrm>
            <a:custGeom>
              <a:avLst/>
              <a:gdLst/>
              <a:ahLst/>
              <a:cxnLst/>
              <a:rect l="l" t="t" r="r" b="b"/>
              <a:pathLst>
                <a:path w="403860" h="403860">
                  <a:moveTo>
                    <a:pt x="403859" y="225551"/>
                  </a:moveTo>
                  <a:lnTo>
                    <a:pt x="347472" y="169163"/>
                  </a:lnTo>
                  <a:lnTo>
                    <a:pt x="112775" y="403859"/>
                  </a:lnTo>
                  <a:lnTo>
                    <a:pt x="0" y="291083"/>
                  </a:lnTo>
                  <a:lnTo>
                    <a:pt x="234696" y="56387"/>
                  </a:lnTo>
                  <a:lnTo>
                    <a:pt x="178308" y="0"/>
                  </a:lnTo>
                  <a:lnTo>
                    <a:pt x="403859" y="0"/>
                  </a:lnTo>
                  <a:lnTo>
                    <a:pt x="403859" y="225551"/>
                  </a:lnTo>
                  <a:close/>
                </a:path>
              </a:pathLst>
            </a:custGeom>
            <a:ln w="10668">
              <a:solidFill>
                <a:srgbClr val="6B4F00"/>
              </a:solidFill>
            </a:ln>
          </p:spPr>
          <p:txBody>
            <a:bodyPr wrap="square" lIns="0" tIns="0" rIns="0" bIns="0" rtlCol="0"/>
            <a:lstStyle/>
            <a:p>
              <a:endParaRPr sz="1588"/>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30832" y="1333948"/>
            <a:ext cx="3739626" cy="4191448"/>
          </a:xfrm>
          <a:prstGeom prst="rect">
            <a:avLst/>
          </a:prstGeom>
        </p:spPr>
      </p:pic>
      <p:pic>
        <p:nvPicPr>
          <p:cNvPr id="3" name="object 3"/>
          <p:cNvPicPr/>
          <p:nvPr/>
        </p:nvPicPr>
        <p:blipFill>
          <a:blip r:embed="rId3" cstate="print"/>
          <a:stretch>
            <a:fillRect/>
          </a:stretch>
        </p:blipFill>
        <p:spPr>
          <a:xfrm>
            <a:off x="2212489" y="933226"/>
            <a:ext cx="3781313" cy="4951206"/>
          </a:xfrm>
          <a:prstGeom prst="rect">
            <a:avLst/>
          </a:prstGeom>
        </p:spPr>
      </p:pic>
      <p:grpSp>
        <p:nvGrpSpPr>
          <p:cNvPr id="4" name="object 4"/>
          <p:cNvGrpSpPr/>
          <p:nvPr/>
        </p:nvGrpSpPr>
        <p:grpSpPr>
          <a:xfrm>
            <a:off x="8440495" y="2565027"/>
            <a:ext cx="184337" cy="472328"/>
            <a:chOff x="7686294" y="2907030"/>
            <a:chExt cx="208915" cy="535305"/>
          </a:xfrm>
        </p:grpSpPr>
        <p:sp>
          <p:nvSpPr>
            <p:cNvPr id="5" name="object 5"/>
            <p:cNvSpPr/>
            <p:nvPr/>
          </p:nvSpPr>
          <p:spPr>
            <a:xfrm>
              <a:off x="7691628" y="2912364"/>
              <a:ext cx="198120" cy="524510"/>
            </a:xfrm>
            <a:custGeom>
              <a:avLst/>
              <a:gdLst/>
              <a:ahLst/>
              <a:cxnLst/>
              <a:rect l="l" t="t" r="r" b="b"/>
              <a:pathLst>
                <a:path w="198120" h="524510">
                  <a:moveTo>
                    <a:pt x="99059" y="524255"/>
                  </a:moveTo>
                  <a:lnTo>
                    <a:pt x="0" y="425195"/>
                  </a:lnTo>
                  <a:lnTo>
                    <a:pt x="48767" y="425195"/>
                  </a:lnTo>
                  <a:lnTo>
                    <a:pt x="48767" y="0"/>
                  </a:lnTo>
                  <a:lnTo>
                    <a:pt x="147827" y="0"/>
                  </a:lnTo>
                  <a:lnTo>
                    <a:pt x="147827" y="425195"/>
                  </a:lnTo>
                  <a:lnTo>
                    <a:pt x="198119" y="425195"/>
                  </a:lnTo>
                  <a:lnTo>
                    <a:pt x="99059" y="524255"/>
                  </a:lnTo>
                  <a:close/>
                </a:path>
              </a:pathLst>
            </a:custGeom>
            <a:solidFill>
              <a:srgbClr val="FFFF00"/>
            </a:solidFill>
          </p:spPr>
          <p:txBody>
            <a:bodyPr wrap="square" lIns="0" tIns="0" rIns="0" bIns="0" rtlCol="0"/>
            <a:lstStyle/>
            <a:p>
              <a:endParaRPr sz="1588"/>
            </a:p>
          </p:txBody>
        </p:sp>
        <p:sp>
          <p:nvSpPr>
            <p:cNvPr id="6" name="object 6"/>
            <p:cNvSpPr/>
            <p:nvPr/>
          </p:nvSpPr>
          <p:spPr>
            <a:xfrm>
              <a:off x="7691628" y="2912364"/>
              <a:ext cx="198120" cy="524510"/>
            </a:xfrm>
            <a:custGeom>
              <a:avLst/>
              <a:gdLst/>
              <a:ahLst/>
              <a:cxnLst/>
              <a:rect l="l" t="t" r="r" b="b"/>
              <a:pathLst>
                <a:path w="198120" h="524510">
                  <a:moveTo>
                    <a:pt x="0" y="425195"/>
                  </a:moveTo>
                  <a:lnTo>
                    <a:pt x="48767" y="425195"/>
                  </a:lnTo>
                  <a:lnTo>
                    <a:pt x="48767" y="0"/>
                  </a:lnTo>
                  <a:lnTo>
                    <a:pt x="147827" y="0"/>
                  </a:lnTo>
                  <a:lnTo>
                    <a:pt x="147827" y="425195"/>
                  </a:lnTo>
                  <a:lnTo>
                    <a:pt x="198119" y="425195"/>
                  </a:lnTo>
                  <a:lnTo>
                    <a:pt x="99059" y="524255"/>
                  </a:lnTo>
                  <a:lnTo>
                    <a:pt x="0" y="425195"/>
                  </a:lnTo>
                  <a:close/>
                </a:path>
              </a:pathLst>
            </a:custGeom>
            <a:ln w="10668">
              <a:solidFill>
                <a:srgbClr val="162B50"/>
              </a:solidFill>
            </a:ln>
          </p:spPr>
          <p:txBody>
            <a:bodyPr wrap="square" lIns="0" tIns="0" rIns="0" bIns="0" rtlCol="0"/>
            <a:lstStyle/>
            <a:p>
              <a:endParaRPr sz="1588"/>
            </a:p>
          </p:txBody>
        </p:sp>
      </p:grpSp>
      <p:grpSp>
        <p:nvGrpSpPr>
          <p:cNvPr id="7" name="object 7"/>
          <p:cNvGrpSpPr/>
          <p:nvPr/>
        </p:nvGrpSpPr>
        <p:grpSpPr>
          <a:xfrm>
            <a:off x="8154072" y="2425177"/>
            <a:ext cx="184337" cy="472328"/>
            <a:chOff x="7361681" y="2748533"/>
            <a:chExt cx="208915" cy="535305"/>
          </a:xfrm>
        </p:grpSpPr>
        <p:sp>
          <p:nvSpPr>
            <p:cNvPr id="8" name="object 8"/>
            <p:cNvSpPr/>
            <p:nvPr/>
          </p:nvSpPr>
          <p:spPr>
            <a:xfrm>
              <a:off x="7367015" y="2753867"/>
              <a:ext cx="198120" cy="524510"/>
            </a:xfrm>
            <a:custGeom>
              <a:avLst/>
              <a:gdLst/>
              <a:ahLst/>
              <a:cxnLst/>
              <a:rect l="l" t="t" r="r" b="b"/>
              <a:pathLst>
                <a:path w="198120" h="524510">
                  <a:moveTo>
                    <a:pt x="99060" y="524256"/>
                  </a:moveTo>
                  <a:lnTo>
                    <a:pt x="0" y="425196"/>
                  </a:lnTo>
                  <a:lnTo>
                    <a:pt x="48767" y="425196"/>
                  </a:lnTo>
                  <a:lnTo>
                    <a:pt x="48767" y="0"/>
                  </a:lnTo>
                  <a:lnTo>
                    <a:pt x="147828" y="0"/>
                  </a:lnTo>
                  <a:lnTo>
                    <a:pt x="147828" y="425196"/>
                  </a:lnTo>
                  <a:lnTo>
                    <a:pt x="198119" y="425196"/>
                  </a:lnTo>
                  <a:lnTo>
                    <a:pt x="99060" y="524256"/>
                  </a:lnTo>
                  <a:close/>
                </a:path>
              </a:pathLst>
            </a:custGeom>
            <a:solidFill>
              <a:srgbClr val="FFFF00"/>
            </a:solidFill>
          </p:spPr>
          <p:txBody>
            <a:bodyPr wrap="square" lIns="0" tIns="0" rIns="0" bIns="0" rtlCol="0"/>
            <a:lstStyle/>
            <a:p>
              <a:endParaRPr sz="1588"/>
            </a:p>
          </p:txBody>
        </p:sp>
        <p:sp>
          <p:nvSpPr>
            <p:cNvPr id="9" name="object 9"/>
            <p:cNvSpPr/>
            <p:nvPr/>
          </p:nvSpPr>
          <p:spPr>
            <a:xfrm>
              <a:off x="7367015" y="2753867"/>
              <a:ext cx="198120" cy="524510"/>
            </a:xfrm>
            <a:custGeom>
              <a:avLst/>
              <a:gdLst/>
              <a:ahLst/>
              <a:cxnLst/>
              <a:rect l="l" t="t" r="r" b="b"/>
              <a:pathLst>
                <a:path w="198120" h="524510">
                  <a:moveTo>
                    <a:pt x="0" y="425196"/>
                  </a:moveTo>
                  <a:lnTo>
                    <a:pt x="48767" y="425196"/>
                  </a:lnTo>
                  <a:lnTo>
                    <a:pt x="48767" y="0"/>
                  </a:lnTo>
                  <a:lnTo>
                    <a:pt x="147828" y="0"/>
                  </a:lnTo>
                  <a:lnTo>
                    <a:pt x="147828" y="425196"/>
                  </a:lnTo>
                  <a:lnTo>
                    <a:pt x="198119" y="425196"/>
                  </a:lnTo>
                  <a:lnTo>
                    <a:pt x="99060" y="524256"/>
                  </a:lnTo>
                  <a:lnTo>
                    <a:pt x="0" y="425196"/>
                  </a:lnTo>
                  <a:close/>
                </a:path>
              </a:pathLst>
            </a:custGeom>
            <a:ln w="10668">
              <a:solidFill>
                <a:srgbClr val="162B50"/>
              </a:solidFill>
            </a:ln>
          </p:spPr>
          <p:txBody>
            <a:bodyPr wrap="square" lIns="0" tIns="0" rIns="0" bIns="0" rtlCol="0"/>
            <a:lstStyle/>
            <a:p>
              <a:endParaRPr sz="1588"/>
            </a:p>
          </p:txBody>
        </p:sp>
      </p:grpSp>
      <p:grpSp>
        <p:nvGrpSpPr>
          <p:cNvPr id="10" name="object 10"/>
          <p:cNvGrpSpPr/>
          <p:nvPr/>
        </p:nvGrpSpPr>
        <p:grpSpPr>
          <a:xfrm>
            <a:off x="7688804" y="2399627"/>
            <a:ext cx="184337" cy="472328"/>
            <a:chOff x="6834378" y="2719577"/>
            <a:chExt cx="208915" cy="535305"/>
          </a:xfrm>
        </p:grpSpPr>
        <p:sp>
          <p:nvSpPr>
            <p:cNvPr id="11" name="object 11"/>
            <p:cNvSpPr/>
            <p:nvPr/>
          </p:nvSpPr>
          <p:spPr>
            <a:xfrm>
              <a:off x="6839712" y="2724911"/>
              <a:ext cx="198120" cy="524510"/>
            </a:xfrm>
            <a:custGeom>
              <a:avLst/>
              <a:gdLst/>
              <a:ahLst/>
              <a:cxnLst/>
              <a:rect l="l" t="t" r="r" b="b"/>
              <a:pathLst>
                <a:path w="198120" h="524510">
                  <a:moveTo>
                    <a:pt x="99059" y="524256"/>
                  </a:moveTo>
                  <a:lnTo>
                    <a:pt x="0" y="425196"/>
                  </a:lnTo>
                  <a:lnTo>
                    <a:pt x="50291" y="425196"/>
                  </a:lnTo>
                  <a:lnTo>
                    <a:pt x="50291" y="0"/>
                  </a:lnTo>
                  <a:lnTo>
                    <a:pt x="149351" y="0"/>
                  </a:lnTo>
                  <a:lnTo>
                    <a:pt x="149351" y="425196"/>
                  </a:lnTo>
                  <a:lnTo>
                    <a:pt x="198119" y="425196"/>
                  </a:lnTo>
                  <a:lnTo>
                    <a:pt x="99059" y="524256"/>
                  </a:lnTo>
                  <a:close/>
                </a:path>
              </a:pathLst>
            </a:custGeom>
            <a:solidFill>
              <a:srgbClr val="FFFF00"/>
            </a:solidFill>
          </p:spPr>
          <p:txBody>
            <a:bodyPr wrap="square" lIns="0" tIns="0" rIns="0" bIns="0" rtlCol="0"/>
            <a:lstStyle/>
            <a:p>
              <a:endParaRPr sz="1588"/>
            </a:p>
          </p:txBody>
        </p:sp>
        <p:sp>
          <p:nvSpPr>
            <p:cNvPr id="12" name="object 12"/>
            <p:cNvSpPr/>
            <p:nvPr/>
          </p:nvSpPr>
          <p:spPr>
            <a:xfrm>
              <a:off x="6839712" y="2724911"/>
              <a:ext cx="198120" cy="524510"/>
            </a:xfrm>
            <a:custGeom>
              <a:avLst/>
              <a:gdLst/>
              <a:ahLst/>
              <a:cxnLst/>
              <a:rect l="l" t="t" r="r" b="b"/>
              <a:pathLst>
                <a:path w="198120" h="524510">
                  <a:moveTo>
                    <a:pt x="0" y="425196"/>
                  </a:moveTo>
                  <a:lnTo>
                    <a:pt x="50291" y="425196"/>
                  </a:lnTo>
                  <a:lnTo>
                    <a:pt x="50291" y="0"/>
                  </a:lnTo>
                  <a:lnTo>
                    <a:pt x="149351" y="0"/>
                  </a:lnTo>
                  <a:lnTo>
                    <a:pt x="149351" y="425196"/>
                  </a:lnTo>
                  <a:lnTo>
                    <a:pt x="198119" y="425196"/>
                  </a:lnTo>
                  <a:lnTo>
                    <a:pt x="99059" y="524256"/>
                  </a:lnTo>
                  <a:lnTo>
                    <a:pt x="0" y="425196"/>
                  </a:lnTo>
                  <a:close/>
                </a:path>
              </a:pathLst>
            </a:custGeom>
            <a:ln w="10668">
              <a:solidFill>
                <a:srgbClr val="162B50"/>
              </a:solidFill>
            </a:ln>
          </p:spPr>
          <p:txBody>
            <a:bodyPr wrap="square" lIns="0" tIns="0" rIns="0" bIns="0" rtlCol="0"/>
            <a:lstStyle/>
            <a:p>
              <a:endParaRPr sz="1588"/>
            </a:p>
          </p:txBody>
        </p:sp>
      </p:grpSp>
      <p:grpSp>
        <p:nvGrpSpPr>
          <p:cNvPr id="13" name="object 13"/>
          <p:cNvGrpSpPr/>
          <p:nvPr/>
        </p:nvGrpSpPr>
        <p:grpSpPr>
          <a:xfrm>
            <a:off x="7647117" y="3258895"/>
            <a:ext cx="187138" cy="473449"/>
            <a:chOff x="6787133" y="3693414"/>
            <a:chExt cx="212090" cy="536575"/>
          </a:xfrm>
        </p:grpSpPr>
        <p:sp>
          <p:nvSpPr>
            <p:cNvPr id="14" name="object 14"/>
            <p:cNvSpPr/>
            <p:nvPr/>
          </p:nvSpPr>
          <p:spPr>
            <a:xfrm>
              <a:off x="6792467" y="3698748"/>
              <a:ext cx="201295" cy="525780"/>
            </a:xfrm>
            <a:custGeom>
              <a:avLst/>
              <a:gdLst/>
              <a:ahLst/>
              <a:cxnLst/>
              <a:rect l="l" t="t" r="r" b="b"/>
              <a:pathLst>
                <a:path w="201295" h="525779">
                  <a:moveTo>
                    <a:pt x="99060" y="525779"/>
                  </a:moveTo>
                  <a:lnTo>
                    <a:pt x="0" y="513587"/>
                  </a:lnTo>
                  <a:lnTo>
                    <a:pt x="53339" y="91440"/>
                  </a:lnTo>
                  <a:lnTo>
                    <a:pt x="4571" y="85343"/>
                  </a:lnTo>
                  <a:lnTo>
                    <a:pt x="115824" y="0"/>
                  </a:lnTo>
                  <a:lnTo>
                    <a:pt x="201167" y="111251"/>
                  </a:lnTo>
                  <a:lnTo>
                    <a:pt x="152400" y="105155"/>
                  </a:lnTo>
                  <a:lnTo>
                    <a:pt x="99060" y="525779"/>
                  </a:lnTo>
                  <a:close/>
                </a:path>
              </a:pathLst>
            </a:custGeom>
            <a:solidFill>
              <a:srgbClr val="FFFF00"/>
            </a:solidFill>
          </p:spPr>
          <p:txBody>
            <a:bodyPr wrap="square" lIns="0" tIns="0" rIns="0" bIns="0" rtlCol="0"/>
            <a:lstStyle/>
            <a:p>
              <a:endParaRPr sz="1588"/>
            </a:p>
          </p:txBody>
        </p:sp>
        <p:sp>
          <p:nvSpPr>
            <p:cNvPr id="15" name="object 15"/>
            <p:cNvSpPr/>
            <p:nvPr/>
          </p:nvSpPr>
          <p:spPr>
            <a:xfrm>
              <a:off x="6792467" y="3698748"/>
              <a:ext cx="201295" cy="525780"/>
            </a:xfrm>
            <a:custGeom>
              <a:avLst/>
              <a:gdLst/>
              <a:ahLst/>
              <a:cxnLst/>
              <a:rect l="l" t="t" r="r" b="b"/>
              <a:pathLst>
                <a:path w="201295" h="525779">
                  <a:moveTo>
                    <a:pt x="201167" y="111251"/>
                  </a:moveTo>
                  <a:lnTo>
                    <a:pt x="152400" y="105155"/>
                  </a:lnTo>
                  <a:lnTo>
                    <a:pt x="99060" y="525779"/>
                  </a:lnTo>
                  <a:lnTo>
                    <a:pt x="0" y="513587"/>
                  </a:lnTo>
                  <a:lnTo>
                    <a:pt x="53339" y="91440"/>
                  </a:lnTo>
                  <a:lnTo>
                    <a:pt x="4571" y="85343"/>
                  </a:lnTo>
                  <a:lnTo>
                    <a:pt x="115824" y="0"/>
                  </a:lnTo>
                  <a:lnTo>
                    <a:pt x="201167" y="111251"/>
                  </a:lnTo>
                  <a:close/>
                </a:path>
              </a:pathLst>
            </a:custGeom>
            <a:ln w="10668">
              <a:solidFill>
                <a:srgbClr val="162B50"/>
              </a:solidFill>
            </a:ln>
          </p:spPr>
          <p:txBody>
            <a:bodyPr wrap="square" lIns="0" tIns="0" rIns="0" bIns="0" rtlCol="0"/>
            <a:lstStyle/>
            <a:p>
              <a:endParaRPr sz="1588"/>
            </a:p>
          </p:txBody>
        </p:sp>
      </p:grpSp>
      <p:grpSp>
        <p:nvGrpSpPr>
          <p:cNvPr id="16" name="object 16"/>
          <p:cNvGrpSpPr/>
          <p:nvPr/>
        </p:nvGrpSpPr>
        <p:grpSpPr>
          <a:xfrm>
            <a:off x="9337414" y="3067946"/>
            <a:ext cx="456079" cy="268941"/>
            <a:chOff x="8702802" y="3477005"/>
            <a:chExt cx="516890" cy="304800"/>
          </a:xfrm>
        </p:grpSpPr>
        <p:sp>
          <p:nvSpPr>
            <p:cNvPr id="17" name="object 17"/>
            <p:cNvSpPr/>
            <p:nvPr/>
          </p:nvSpPr>
          <p:spPr>
            <a:xfrm>
              <a:off x="8708136" y="3482339"/>
              <a:ext cx="506095" cy="294640"/>
            </a:xfrm>
            <a:custGeom>
              <a:avLst/>
              <a:gdLst/>
              <a:ahLst/>
              <a:cxnLst/>
              <a:rect l="l" t="t" r="r" b="b"/>
              <a:pathLst>
                <a:path w="506095" h="294639">
                  <a:moveTo>
                    <a:pt x="128016" y="294132"/>
                  </a:moveTo>
                  <a:lnTo>
                    <a:pt x="0" y="237743"/>
                  </a:lnTo>
                  <a:lnTo>
                    <a:pt x="56387" y="108203"/>
                  </a:lnTo>
                  <a:lnTo>
                    <a:pt x="74676" y="155448"/>
                  </a:lnTo>
                  <a:lnTo>
                    <a:pt x="470916" y="0"/>
                  </a:lnTo>
                  <a:lnTo>
                    <a:pt x="505967" y="92963"/>
                  </a:lnTo>
                  <a:lnTo>
                    <a:pt x="109728" y="246887"/>
                  </a:lnTo>
                  <a:lnTo>
                    <a:pt x="128016" y="294132"/>
                  </a:lnTo>
                  <a:close/>
                </a:path>
              </a:pathLst>
            </a:custGeom>
            <a:solidFill>
              <a:srgbClr val="FFFF00"/>
            </a:solidFill>
          </p:spPr>
          <p:txBody>
            <a:bodyPr wrap="square" lIns="0" tIns="0" rIns="0" bIns="0" rtlCol="0"/>
            <a:lstStyle/>
            <a:p>
              <a:endParaRPr sz="1588"/>
            </a:p>
          </p:txBody>
        </p:sp>
        <p:sp>
          <p:nvSpPr>
            <p:cNvPr id="18" name="object 18"/>
            <p:cNvSpPr/>
            <p:nvPr/>
          </p:nvSpPr>
          <p:spPr>
            <a:xfrm>
              <a:off x="8708136" y="3482339"/>
              <a:ext cx="506095" cy="294640"/>
            </a:xfrm>
            <a:custGeom>
              <a:avLst/>
              <a:gdLst/>
              <a:ahLst/>
              <a:cxnLst/>
              <a:rect l="l" t="t" r="r" b="b"/>
              <a:pathLst>
                <a:path w="506095" h="294639">
                  <a:moveTo>
                    <a:pt x="56387" y="108203"/>
                  </a:moveTo>
                  <a:lnTo>
                    <a:pt x="74676" y="155448"/>
                  </a:lnTo>
                  <a:lnTo>
                    <a:pt x="470916" y="0"/>
                  </a:lnTo>
                  <a:lnTo>
                    <a:pt x="505967" y="92963"/>
                  </a:lnTo>
                  <a:lnTo>
                    <a:pt x="109728" y="246887"/>
                  </a:lnTo>
                  <a:lnTo>
                    <a:pt x="128016" y="294132"/>
                  </a:lnTo>
                  <a:lnTo>
                    <a:pt x="0" y="237743"/>
                  </a:lnTo>
                  <a:lnTo>
                    <a:pt x="56387" y="108203"/>
                  </a:lnTo>
                  <a:close/>
                </a:path>
              </a:pathLst>
            </a:custGeom>
            <a:ln w="10668">
              <a:solidFill>
                <a:srgbClr val="162B50"/>
              </a:solidFill>
            </a:ln>
          </p:spPr>
          <p:txBody>
            <a:bodyPr wrap="square" lIns="0" tIns="0" rIns="0" bIns="0" rtlCol="0"/>
            <a:lstStyle/>
            <a:p>
              <a:endParaRPr sz="1588"/>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67100" y="1017943"/>
            <a:ext cx="5259481" cy="4823572"/>
            <a:chOff x="2049779" y="1153668"/>
            <a:chExt cx="5960745" cy="5466715"/>
          </a:xfrm>
        </p:grpSpPr>
        <p:pic>
          <p:nvPicPr>
            <p:cNvPr id="3" name="object 3"/>
            <p:cNvPicPr/>
            <p:nvPr/>
          </p:nvPicPr>
          <p:blipFill>
            <a:blip r:embed="rId2" cstate="print"/>
            <a:stretch>
              <a:fillRect/>
            </a:stretch>
          </p:blipFill>
          <p:spPr>
            <a:xfrm>
              <a:off x="2049779" y="1153668"/>
              <a:ext cx="5960364" cy="5466587"/>
            </a:xfrm>
            <a:prstGeom prst="rect">
              <a:avLst/>
            </a:prstGeom>
          </p:spPr>
        </p:pic>
        <p:sp>
          <p:nvSpPr>
            <p:cNvPr id="4" name="object 4"/>
            <p:cNvSpPr/>
            <p:nvPr/>
          </p:nvSpPr>
          <p:spPr>
            <a:xfrm>
              <a:off x="5536692" y="2702051"/>
              <a:ext cx="198120" cy="524510"/>
            </a:xfrm>
            <a:custGeom>
              <a:avLst/>
              <a:gdLst/>
              <a:ahLst/>
              <a:cxnLst/>
              <a:rect l="l" t="t" r="r" b="b"/>
              <a:pathLst>
                <a:path w="198120" h="524510">
                  <a:moveTo>
                    <a:pt x="99059" y="524256"/>
                  </a:moveTo>
                  <a:lnTo>
                    <a:pt x="0" y="425196"/>
                  </a:lnTo>
                  <a:lnTo>
                    <a:pt x="50291" y="425196"/>
                  </a:lnTo>
                  <a:lnTo>
                    <a:pt x="50291" y="0"/>
                  </a:lnTo>
                  <a:lnTo>
                    <a:pt x="149351" y="0"/>
                  </a:lnTo>
                  <a:lnTo>
                    <a:pt x="149351" y="425196"/>
                  </a:lnTo>
                  <a:lnTo>
                    <a:pt x="198119" y="425196"/>
                  </a:lnTo>
                  <a:lnTo>
                    <a:pt x="99059" y="524256"/>
                  </a:lnTo>
                  <a:close/>
                </a:path>
              </a:pathLst>
            </a:custGeom>
            <a:solidFill>
              <a:srgbClr val="FFFF00"/>
            </a:solidFill>
          </p:spPr>
          <p:txBody>
            <a:bodyPr wrap="square" lIns="0" tIns="0" rIns="0" bIns="0" rtlCol="0"/>
            <a:lstStyle/>
            <a:p>
              <a:endParaRPr sz="1588"/>
            </a:p>
          </p:txBody>
        </p:sp>
        <p:sp>
          <p:nvSpPr>
            <p:cNvPr id="5" name="object 5"/>
            <p:cNvSpPr/>
            <p:nvPr/>
          </p:nvSpPr>
          <p:spPr>
            <a:xfrm>
              <a:off x="5536692" y="2702051"/>
              <a:ext cx="198120" cy="524510"/>
            </a:xfrm>
            <a:custGeom>
              <a:avLst/>
              <a:gdLst/>
              <a:ahLst/>
              <a:cxnLst/>
              <a:rect l="l" t="t" r="r" b="b"/>
              <a:pathLst>
                <a:path w="198120" h="524510">
                  <a:moveTo>
                    <a:pt x="0" y="425196"/>
                  </a:moveTo>
                  <a:lnTo>
                    <a:pt x="50291" y="425196"/>
                  </a:lnTo>
                  <a:lnTo>
                    <a:pt x="50291" y="0"/>
                  </a:lnTo>
                  <a:lnTo>
                    <a:pt x="149351" y="0"/>
                  </a:lnTo>
                  <a:lnTo>
                    <a:pt x="149351" y="425196"/>
                  </a:lnTo>
                  <a:lnTo>
                    <a:pt x="198119" y="425196"/>
                  </a:lnTo>
                  <a:lnTo>
                    <a:pt x="99059" y="524256"/>
                  </a:lnTo>
                  <a:lnTo>
                    <a:pt x="0" y="425196"/>
                  </a:lnTo>
                  <a:close/>
                </a:path>
              </a:pathLst>
            </a:custGeom>
            <a:ln w="10668">
              <a:solidFill>
                <a:srgbClr val="162B50"/>
              </a:solidFill>
            </a:ln>
          </p:spPr>
          <p:txBody>
            <a:bodyPr wrap="square" lIns="0" tIns="0" rIns="0" bIns="0" rtlCol="0"/>
            <a:lstStyle/>
            <a:p>
              <a:endParaRPr sz="1588"/>
            </a:p>
          </p:txBody>
        </p:sp>
        <p:sp>
          <p:nvSpPr>
            <p:cNvPr id="6" name="object 6"/>
            <p:cNvSpPr/>
            <p:nvPr/>
          </p:nvSpPr>
          <p:spPr>
            <a:xfrm>
              <a:off x="4930139" y="2453640"/>
              <a:ext cx="198120" cy="524510"/>
            </a:xfrm>
            <a:custGeom>
              <a:avLst/>
              <a:gdLst/>
              <a:ahLst/>
              <a:cxnLst/>
              <a:rect l="l" t="t" r="r" b="b"/>
              <a:pathLst>
                <a:path w="198120" h="524510">
                  <a:moveTo>
                    <a:pt x="99060" y="524256"/>
                  </a:moveTo>
                  <a:lnTo>
                    <a:pt x="0" y="425195"/>
                  </a:lnTo>
                  <a:lnTo>
                    <a:pt x="50292" y="425195"/>
                  </a:lnTo>
                  <a:lnTo>
                    <a:pt x="50292" y="0"/>
                  </a:lnTo>
                  <a:lnTo>
                    <a:pt x="149352" y="0"/>
                  </a:lnTo>
                  <a:lnTo>
                    <a:pt x="149352" y="425195"/>
                  </a:lnTo>
                  <a:lnTo>
                    <a:pt x="198120" y="425195"/>
                  </a:lnTo>
                  <a:lnTo>
                    <a:pt x="99060" y="524256"/>
                  </a:lnTo>
                  <a:close/>
                </a:path>
              </a:pathLst>
            </a:custGeom>
            <a:solidFill>
              <a:srgbClr val="FFFF00"/>
            </a:solidFill>
          </p:spPr>
          <p:txBody>
            <a:bodyPr wrap="square" lIns="0" tIns="0" rIns="0" bIns="0" rtlCol="0"/>
            <a:lstStyle/>
            <a:p>
              <a:endParaRPr sz="1588"/>
            </a:p>
          </p:txBody>
        </p:sp>
        <p:sp>
          <p:nvSpPr>
            <p:cNvPr id="7" name="object 7"/>
            <p:cNvSpPr/>
            <p:nvPr/>
          </p:nvSpPr>
          <p:spPr>
            <a:xfrm>
              <a:off x="4930139" y="2453640"/>
              <a:ext cx="198120" cy="524510"/>
            </a:xfrm>
            <a:custGeom>
              <a:avLst/>
              <a:gdLst/>
              <a:ahLst/>
              <a:cxnLst/>
              <a:rect l="l" t="t" r="r" b="b"/>
              <a:pathLst>
                <a:path w="198120" h="524510">
                  <a:moveTo>
                    <a:pt x="0" y="425195"/>
                  </a:moveTo>
                  <a:lnTo>
                    <a:pt x="50292" y="425195"/>
                  </a:lnTo>
                  <a:lnTo>
                    <a:pt x="50292" y="0"/>
                  </a:lnTo>
                  <a:lnTo>
                    <a:pt x="149352" y="0"/>
                  </a:lnTo>
                  <a:lnTo>
                    <a:pt x="149352" y="425195"/>
                  </a:lnTo>
                  <a:lnTo>
                    <a:pt x="198120" y="425195"/>
                  </a:lnTo>
                  <a:lnTo>
                    <a:pt x="99060" y="524256"/>
                  </a:lnTo>
                  <a:lnTo>
                    <a:pt x="0" y="425195"/>
                  </a:lnTo>
                  <a:close/>
                </a:path>
              </a:pathLst>
            </a:custGeom>
            <a:ln w="10668">
              <a:solidFill>
                <a:srgbClr val="162B50"/>
              </a:solidFill>
            </a:ln>
          </p:spPr>
          <p:txBody>
            <a:bodyPr wrap="square" lIns="0" tIns="0" rIns="0" bIns="0" rtlCol="0"/>
            <a:lstStyle/>
            <a:p>
              <a:endParaRPr sz="1588"/>
            </a:p>
          </p:txBody>
        </p:sp>
        <p:sp>
          <p:nvSpPr>
            <p:cNvPr id="8" name="object 8"/>
            <p:cNvSpPr/>
            <p:nvPr/>
          </p:nvSpPr>
          <p:spPr>
            <a:xfrm>
              <a:off x="6390132" y="2836164"/>
              <a:ext cx="198120" cy="524510"/>
            </a:xfrm>
            <a:custGeom>
              <a:avLst/>
              <a:gdLst/>
              <a:ahLst/>
              <a:cxnLst/>
              <a:rect l="l" t="t" r="r" b="b"/>
              <a:pathLst>
                <a:path w="198120" h="524510">
                  <a:moveTo>
                    <a:pt x="99060" y="524255"/>
                  </a:moveTo>
                  <a:lnTo>
                    <a:pt x="0" y="425195"/>
                  </a:lnTo>
                  <a:lnTo>
                    <a:pt x="50291" y="425195"/>
                  </a:lnTo>
                  <a:lnTo>
                    <a:pt x="50291" y="0"/>
                  </a:lnTo>
                  <a:lnTo>
                    <a:pt x="149351" y="0"/>
                  </a:lnTo>
                  <a:lnTo>
                    <a:pt x="149351" y="425195"/>
                  </a:lnTo>
                  <a:lnTo>
                    <a:pt x="198119" y="425195"/>
                  </a:lnTo>
                  <a:lnTo>
                    <a:pt x="99060" y="524255"/>
                  </a:lnTo>
                  <a:close/>
                </a:path>
              </a:pathLst>
            </a:custGeom>
            <a:solidFill>
              <a:srgbClr val="FFFF00"/>
            </a:solidFill>
          </p:spPr>
          <p:txBody>
            <a:bodyPr wrap="square" lIns="0" tIns="0" rIns="0" bIns="0" rtlCol="0"/>
            <a:lstStyle/>
            <a:p>
              <a:endParaRPr sz="1588"/>
            </a:p>
          </p:txBody>
        </p:sp>
        <p:sp>
          <p:nvSpPr>
            <p:cNvPr id="9" name="object 9"/>
            <p:cNvSpPr/>
            <p:nvPr/>
          </p:nvSpPr>
          <p:spPr>
            <a:xfrm>
              <a:off x="6390132" y="2836164"/>
              <a:ext cx="198120" cy="524510"/>
            </a:xfrm>
            <a:custGeom>
              <a:avLst/>
              <a:gdLst/>
              <a:ahLst/>
              <a:cxnLst/>
              <a:rect l="l" t="t" r="r" b="b"/>
              <a:pathLst>
                <a:path w="198120" h="524510">
                  <a:moveTo>
                    <a:pt x="0" y="425195"/>
                  </a:moveTo>
                  <a:lnTo>
                    <a:pt x="50291" y="425195"/>
                  </a:lnTo>
                  <a:lnTo>
                    <a:pt x="50291" y="0"/>
                  </a:lnTo>
                  <a:lnTo>
                    <a:pt x="149351" y="0"/>
                  </a:lnTo>
                  <a:lnTo>
                    <a:pt x="149351" y="425195"/>
                  </a:lnTo>
                  <a:lnTo>
                    <a:pt x="198119" y="425195"/>
                  </a:lnTo>
                  <a:lnTo>
                    <a:pt x="99060" y="524255"/>
                  </a:lnTo>
                  <a:lnTo>
                    <a:pt x="0" y="425195"/>
                  </a:lnTo>
                  <a:close/>
                </a:path>
              </a:pathLst>
            </a:custGeom>
            <a:ln w="10668">
              <a:solidFill>
                <a:srgbClr val="162B50"/>
              </a:solidFill>
            </a:ln>
          </p:spPr>
          <p:txBody>
            <a:bodyPr wrap="square" lIns="0" tIns="0" rIns="0" bIns="0" rtlCol="0"/>
            <a:lstStyle/>
            <a:p>
              <a:endParaRPr sz="1588"/>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9063" y="996427"/>
            <a:ext cx="3660289" cy="4855732"/>
          </a:xfrm>
          <a:prstGeom prst="rect">
            <a:avLst/>
          </a:prstGeom>
        </p:spPr>
      </p:pic>
      <p:pic>
        <p:nvPicPr>
          <p:cNvPr id="3" name="object 3"/>
          <p:cNvPicPr/>
          <p:nvPr/>
        </p:nvPicPr>
        <p:blipFill>
          <a:blip r:embed="rId3" cstate="print"/>
          <a:stretch>
            <a:fillRect/>
          </a:stretch>
        </p:blipFill>
        <p:spPr>
          <a:xfrm>
            <a:off x="6210300" y="996426"/>
            <a:ext cx="3718111" cy="486649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3447" y="960120"/>
            <a:ext cx="3809551" cy="493910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54015" y="1062318"/>
            <a:ext cx="5046680" cy="4785808"/>
          </a:xfrm>
          <a:prstGeom prst="rect">
            <a:avLst/>
          </a:prstGeom>
        </p:spPr>
      </p:pic>
      <p:sp>
        <p:nvSpPr>
          <p:cNvPr id="3" name="object 3"/>
          <p:cNvSpPr txBox="1"/>
          <p:nvPr/>
        </p:nvSpPr>
        <p:spPr>
          <a:xfrm>
            <a:off x="1820766" y="4876799"/>
            <a:ext cx="1611406" cy="803633"/>
          </a:xfrm>
          <a:prstGeom prst="rect">
            <a:avLst/>
          </a:prstGeom>
        </p:spPr>
        <p:txBody>
          <a:bodyPr vert="horz" wrap="square" lIns="0" tIns="15128" rIns="0" bIns="0" rtlCol="0">
            <a:spAutoFit/>
          </a:bodyPr>
          <a:lstStyle/>
          <a:p>
            <a:pPr marL="11206">
              <a:spcBef>
                <a:spcPts val="119"/>
              </a:spcBef>
            </a:pPr>
            <a:r>
              <a:rPr sz="1279" dirty="0">
                <a:latin typeface="Calibri"/>
                <a:cs typeface="Calibri"/>
              </a:rPr>
              <a:t>EBL</a:t>
            </a:r>
            <a:r>
              <a:rPr sz="1279" spc="31" dirty="0">
                <a:latin typeface="Calibri"/>
                <a:cs typeface="Calibri"/>
              </a:rPr>
              <a:t> </a:t>
            </a:r>
            <a:r>
              <a:rPr sz="1279" dirty="0">
                <a:latin typeface="Calibri"/>
                <a:cs typeface="Calibri"/>
              </a:rPr>
              <a:t>250</a:t>
            </a:r>
            <a:r>
              <a:rPr sz="1279" spc="35" dirty="0">
                <a:latin typeface="Calibri"/>
                <a:cs typeface="Calibri"/>
              </a:rPr>
              <a:t> </a:t>
            </a:r>
            <a:r>
              <a:rPr sz="1279" spc="-22" dirty="0">
                <a:latin typeface="Calibri"/>
                <a:cs typeface="Calibri"/>
              </a:rPr>
              <a:t>cc</a:t>
            </a:r>
            <a:endParaRPr sz="1279">
              <a:latin typeface="Calibri"/>
              <a:cs typeface="Calibri"/>
            </a:endParaRPr>
          </a:p>
          <a:p>
            <a:pPr marL="11206">
              <a:spcBef>
                <a:spcPts val="35"/>
              </a:spcBef>
            </a:pPr>
            <a:r>
              <a:rPr sz="1279" dirty="0">
                <a:latin typeface="Calibri"/>
                <a:cs typeface="Calibri"/>
              </a:rPr>
              <a:t>Procedure</a:t>
            </a:r>
            <a:r>
              <a:rPr sz="1279" spc="53" dirty="0">
                <a:latin typeface="Calibri"/>
                <a:cs typeface="Calibri"/>
              </a:rPr>
              <a:t> </a:t>
            </a:r>
            <a:r>
              <a:rPr sz="1279" dirty="0">
                <a:latin typeface="Calibri"/>
                <a:cs typeface="Calibri"/>
              </a:rPr>
              <a:t>time</a:t>
            </a:r>
            <a:r>
              <a:rPr sz="1279" spc="40" dirty="0">
                <a:latin typeface="Calibri"/>
                <a:cs typeface="Calibri"/>
              </a:rPr>
              <a:t> </a:t>
            </a:r>
            <a:r>
              <a:rPr sz="1279" dirty="0">
                <a:latin typeface="Calibri"/>
                <a:cs typeface="Calibri"/>
              </a:rPr>
              <a:t>42</a:t>
            </a:r>
            <a:r>
              <a:rPr sz="1279" spc="40" dirty="0">
                <a:latin typeface="Calibri"/>
                <a:cs typeface="Calibri"/>
              </a:rPr>
              <a:t> </a:t>
            </a:r>
            <a:r>
              <a:rPr sz="1279" spc="-22" dirty="0">
                <a:latin typeface="Calibri"/>
                <a:cs typeface="Calibri"/>
              </a:rPr>
              <a:t>min</a:t>
            </a:r>
            <a:endParaRPr sz="1279">
              <a:latin typeface="Calibri"/>
              <a:cs typeface="Calibri"/>
            </a:endParaRPr>
          </a:p>
          <a:p>
            <a:pPr marL="11206" marR="4483">
              <a:lnSpc>
                <a:spcPct val="102099"/>
              </a:lnSpc>
              <a:spcBef>
                <a:spcPts val="9"/>
              </a:spcBef>
            </a:pPr>
            <a:r>
              <a:rPr sz="1279" dirty="0">
                <a:latin typeface="Calibri"/>
                <a:cs typeface="Calibri"/>
              </a:rPr>
              <a:t>Thrombectomy</a:t>
            </a:r>
            <a:r>
              <a:rPr sz="1279" spc="53" dirty="0">
                <a:latin typeface="Calibri"/>
                <a:cs typeface="Calibri"/>
              </a:rPr>
              <a:t> </a:t>
            </a:r>
            <a:r>
              <a:rPr sz="1279" dirty="0">
                <a:latin typeface="Calibri"/>
                <a:cs typeface="Calibri"/>
              </a:rPr>
              <a:t>time</a:t>
            </a:r>
            <a:r>
              <a:rPr sz="1279" spc="57" dirty="0">
                <a:latin typeface="Calibri"/>
                <a:cs typeface="Calibri"/>
              </a:rPr>
              <a:t> </a:t>
            </a:r>
            <a:r>
              <a:rPr sz="1279" spc="-22" dirty="0">
                <a:latin typeface="Calibri"/>
                <a:cs typeface="Calibri"/>
              </a:rPr>
              <a:t>20 min</a:t>
            </a:r>
            <a:endParaRPr sz="1279">
              <a:latin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3708" y="2235835"/>
            <a:ext cx="7362824" cy="3124980"/>
          </a:xfrm>
          <a:prstGeom prst="rect">
            <a:avLst/>
          </a:prstGeom>
        </p:spPr>
        <p:txBody>
          <a:bodyPr vert="horz" wrap="square" lIns="0" tIns="46504" rIns="0" bIns="0" rtlCol="0">
            <a:spAutoFit/>
          </a:bodyPr>
          <a:lstStyle/>
          <a:p>
            <a:pPr marL="176502" marR="830399" indent="-165856">
              <a:lnSpc>
                <a:spcPts val="2206"/>
              </a:lnSpc>
              <a:spcBef>
                <a:spcPts val="366"/>
              </a:spcBef>
              <a:buFont typeface="Arial"/>
              <a:buChar char="•"/>
              <a:tabLst>
                <a:tab pos="177623" algn="l"/>
              </a:tabLst>
            </a:pPr>
            <a:r>
              <a:rPr sz="2030" dirty="0">
                <a:latin typeface="Calibri"/>
                <a:cs typeface="Calibri"/>
              </a:rPr>
              <a:t>Patient</a:t>
            </a:r>
            <a:r>
              <a:rPr sz="2030" spc="-62" dirty="0">
                <a:latin typeface="Calibri"/>
                <a:cs typeface="Calibri"/>
              </a:rPr>
              <a:t> </a:t>
            </a:r>
            <a:r>
              <a:rPr sz="2030" dirty="0">
                <a:latin typeface="Calibri"/>
                <a:cs typeface="Calibri"/>
              </a:rPr>
              <a:t>was</a:t>
            </a:r>
            <a:r>
              <a:rPr sz="2030" spc="-26" dirty="0">
                <a:latin typeface="Calibri"/>
                <a:cs typeface="Calibri"/>
              </a:rPr>
              <a:t> </a:t>
            </a:r>
            <a:r>
              <a:rPr sz="2030" dirty="0">
                <a:latin typeface="Calibri"/>
                <a:cs typeface="Calibri"/>
              </a:rPr>
              <a:t>discharge</a:t>
            </a:r>
            <a:r>
              <a:rPr sz="2030" spc="-44" dirty="0">
                <a:latin typeface="Calibri"/>
                <a:cs typeface="Calibri"/>
              </a:rPr>
              <a:t> </a:t>
            </a:r>
            <a:r>
              <a:rPr sz="2030" dirty="0">
                <a:latin typeface="Calibri"/>
                <a:cs typeface="Calibri"/>
              </a:rPr>
              <a:t>from</a:t>
            </a:r>
            <a:r>
              <a:rPr sz="2030" spc="-44" dirty="0">
                <a:latin typeface="Calibri"/>
                <a:cs typeface="Calibri"/>
              </a:rPr>
              <a:t> </a:t>
            </a:r>
            <a:r>
              <a:rPr sz="2030" dirty="0">
                <a:latin typeface="Calibri"/>
                <a:cs typeface="Calibri"/>
              </a:rPr>
              <a:t>the</a:t>
            </a:r>
            <a:r>
              <a:rPr sz="2030" spc="-44" dirty="0">
                <a:latin typeface="Calibri"/>
                <a:cs typeface="Calibri"/>
              </a:rPr>
              <a:t> </a:t>
            </a:r>
            <a:r>
              <a:rPr sz="2030" dirty="0">
                <a:latin typeface="Calibri"/>
                <a:cs typeface="Calibri"/>
              </a:rPr>
              <a:t>hospital</a:t>
            </a:r>
            <a:r>
              <a:rPr sz="2030" spc="-44" dirty="0">
                <a:latin typeface="Calibri"/>
                <a:cs typeface="Calibri"/>
              </a:rPr>
              <a:t> </a:t>
            </a:r>
            <a:r>
              <a:rPr sz="2030" dirty="0">
                <a:latin typeface="Calibri"/>
                <a:cs typeface="Calibri"/>
              </a:rPr>
              <a:t>4</a:t>
            </a:r>
            <a:r>
              <a:rPr sz="2030" spc="-40" dirty="0">
                <a:latin typeface="Calibri"/>
                <a:cs typeface="Calibri"/>
              </a:rPr>
              <a:t> </a:t>
            </a:r>
            <a:r>
              <a:rPr sz="2030" dirty="0">
                <a:latin typeface="Calibri"/>
                <a:cs typeface="Calibri"/>
              </a:rPr>
              <a:t>days</a:t>
            </a:r>
            <a:r>
              <a:rPr sz="2030" spc="-31" dirty="0">
                <a:latin typeface="Calibri"/>
                <a:cs typeface="Calibri"/>
              </a:rPr>
              <a:t> </a:t>
            </a:r>
            <a:r>
              <a:rPr sz="2030" dirty="0">
                <a:latin typeface="Calibri"/>
                <a:cs typeface="Calibri"/>
              </a:rPr>
              <a:t>later</a:t>
            </a:r>
            <a:r>
              <a:rPr sz="2030" spc="-49" dirty="0">
                <a:latin typeface="Calibri"/>
                <a:cs typeface="Calibri"/>
              </a:rPr>
              <a:t> </a:t>
            </a:r>
            <a:r>
              <a:rPr sz="2030" dirty="0">
                <a:latin typeface="Calibri"/>
                <a:cs typeface="Calibri"/>
              </a:rPr>
              <a:t>in</a:t>
            </a:r>
            <a:r>
              <a:rPr sz="2030" spc="-35" dirty="0">
                <a:latin typeface="Calibri"/>
                <a:cs typeface="Calibri"/>
              </a:rPr>
              <a:t> </a:t>
            </a:r>
            <a:r>
              <a:rPr sz="2030" spc="-9" dirty="0">
                <a:latin typeface="Calibri"/>
                <a:cs typeface="Calibri"/>
              </a:rPr>
              <a:t>stable 	condition</a:t>
            </a:r>
            <a:endParaRPr sz="2030">
              <a:latin typeface="Calibri"/>
              <a:cs typeface="Calibri"/>
            </a:endParaRPr>
          </a:p>
          <a:p>
            <a:pPr marL="176502" marR="539032" indent="-165856">
              <a:lnSpc>
                <a:spcPts val="2206"/>
              </a:lnSpc>
              <a:spcBef>
                <a:spcPts val="723"/>
              </a:spcBef>
              <a:buFont typeface="Arial"/>
              <a:buChar char="•"/>
              <a:tabLst>
                <a:tab pos="177623" algn="l"/>
              </a:tabLst>
            </a:pPr>
            <a:r>
              <a:rPr sz="2030" dirty="0">
                <a:latin typeface="Calibri"/>
                <a:cs typeface="Calibri"/>
              </a:rPr>
              <a:t>Patient</a:t>
            </a:r>
            <a:r>
              <a:rPr sz="2030" spc="-62" dirty="0">
                <a:latin typeface="Calibri"/>
                <a:cs typeface="Calibri"/>
              </a:rPr>
              <a:t> </a:t>
            </a:r>
            <a:r>
              <a:rPr sz="2030" dirty="0">
                <a:latin typeface="Calibri"/>
                <a:cs typeface="Calibri"/>
              </a:rPr>
              <a:t>stated</a:t>
            </a:r>
            <a:r>
              <a:rPr sz="2030" spc="-62" dirty="0">
                <a:latin typeface="Calibri"/>
                <a:cs typeface="Calibri"/>
              </a:rPr>
              <a:t> </a:t>
            </a:r>
            <a:r>
              <a:rPr sz="2030" dirty="0">
                <a:latin typeface="Calibri"/>
                <a:cs typeface="Calibri"/>
              </a:rPr>
              <a:t>he</a:t>
            </a:r>
            <a:r>
              <a:rPr sz="2030" spc="-40" dirty="0">
                <a:latin typeface="Calibri"/>
                <a:cs typeface="Calibri"/>
              </a:rPr>
              <a:t> </a:t>
            </a:r>
            <a:r>
              <a:rPr sz="2030" dirty="0">
                <a:latin typeface="Calibri"/>
                <a:cs typeface="Calibri"/>
              </a:rPr>
              <a:t>felt</a:t>
            </a:r>
            <a:r>
              <a:rPr sz="2030" spc="-62" dirty="0">
                <a:latin typeface="Calibri"/>
                <a:cs typeface="Calibri"/>
              </a:rPr>
              <a:t> </a:t>
            </a:r>
            <a:r>
              <a:rPr sz="2030" dirty="0">
                <a:latin typeface="Calibri"/>
                <a:cs typeface="Calibri"/>
              </a:rPr>
              <a:t>like</a:t>
            </a:r>
            <a:r>
              <a:rPr sz="2030" spc="-44" dirty="0">
                <a:latin typeface="Calibri"/>
                <a:cs typeface="Calibri"/>
              </a:rPr>
              <a:t> </a:t>
            </a:r>
            <a:r>
              <a:rPr sz="2030" dirty="0">
                <a:latin typeface="Calibri"/>
                <a:cs typeface="Calibri"/>
              </a:rPr>
              <a:t>“an</a:t>
            </a:r>
            <a:r>
              <a:rPr sz="2030" spc="-40" dirty="0">
                <a:latin typeface="Calibri"/>
                <a:cs typeface="Calibri"/>
              </a:rPr>
              <a:t> </a:t>
            </a:r>
            <a:r>
              <a:rPr sz="2030" dirty="0">
                <a:latin typeface="Calibri"/>
                <a:cs typeface="Calibri"/>
              </a:rPr>
              <a:t>elephant</a:t>
            </a:r>
            <a:r>
              <a:rPr sz="2030" spc="-40" dirty="0">
                <a:latin typeface="Calibri"/>
                <a:cs typeface="Calibri"/>
              </a:rPr>
              <a:t> </a:t>
            </a:r>
            <a:r>
              <a:rPr sz="2030" dirty="0">
                <a:latin typeface="Calibri"/>
                <a:cs typeface="Calibri"/>
              </a:rPr>
              <a:t>had</a:t>
            </a:r>
            <a:r>
              <a:rPr sz="2030" spc="-22" dirty="0">
                <a:latin typeface="Calibri"/>
                <a:cs typeface="Calibri"/>
              </a:rPr>
              <a:t> </a:t>
            </a:r>
            <a:r>
              <a:rPr sz="2030" dirty="0">
                <a:latin typeface="Calibri"/>
                <a:cs typeface="Calibri"/>
              </a:rPr>
              <a:t>been</a:t>
            </a:r>
            <a:r>
              <a:rPr sz="2030" spc="-40" dirty="0">
                <a:latin typeface="Calibri"/>
                <a:cs typeface="Calibri"/>
              </a:rPr>
              <a:t> </a:t>
            </a:r>
            <a:r>
              <a:rPr sz="2030" dirty="0">
                <a:latin typeface="Calibri"/>
                <a:cs typeface="Calibri"/>
              </a:rPr>
              <a:t>lifted</a:t>
            </a:r>
            <a:r>
              <a:rPr sz="2030" spc="-57" dirty="0">
                <a:latin typeface="Calibri"/>
                <a:cs typeface="Calibri"/>
              </a:rPr>
              <a:t> </a:t>
            </a:r>
            <a:r>
              <a:rPr sz="2030" dirty="0">
                <a:latin typeface="Calibri"/>
                <a:cs typeface="Calibri"/>
              </a:rPr>
              <a:t>off</a:t>
            </a:r>
            <a:r>
              <a:rPr sz="2030" spc="-40" dirty="0">
                <a:latin typeface="Calibri"/>
                <a:cs typeface="Calibri"/>
              </a:rPr>
              <a:t> </a:t>
            </a:r>
            <a:r>
              <a:rPr sz="2030" dirty="0">
                <a:latin typeface="Calibri"/>
                <a:cs typeface="Calibri"/>
              </a:rPr>
              <a:t>of</a:t>
            </a:r>
            <a:r>
              <a:rPr sz="2030" spc="-40" dirty="0">
                <a:latin typeface="Calibri"/>
                <a:cs typeface="Calibri"/>
              </a:rPr>
              <a:t> </a:t>
            </a:r>
            <a:r>
              <a:rPr sz="2030" spc="-22" dirty="0">
                <a:latin typeface="Calibri"/>
                <a:cs typeface="Calibri"/>
              </a:rPr>
              <a:t>his 	</a:t>
            </a:r>
            <a:r>
              <a:rPr sz="2030" dirty="0">
                <a:latin typeface="Calibri"/>
                <a:cs typeface="Calibri"/>
              </a:rPr>
              <a:t>chest”</a:t>
            </a:r>
            <a:r>
              <a:rPr sz="2030" spc="-9" dirty="0">
                <a:latin typeface="Calibri"/>
                <a:cs typeface="Calibri"/>
              </a:rPr>
              <a:t> </a:t>
            </a:r>
            <a:r>
              <a:rPr sz="2030" dirty="0">
                <a:latin typeface="Calibri"/>
                <a:cs typeface="Calibri"/>
              </a:rPr>
              <a:t>after</a:t>
            </a:r>
            <a:r>
              <a:rPr sz="2030" spc="-9" dirty="0">
                <a:latin typeface="Calibri"/>
                <a:cs typeface="Calibri"/>
              </a:rPr>
              <a:t> </a:t>
            </a:r>
            <a:r>
              <a:rPr sz="2030" dirty="0">
                <a:latin typeface="Calibri"/>
                <a:cs typeface="Calibri"/>
              </a:rPr>
              <a:t>the </a:t>
            </a:r>
            <a:r>
              <a:rPr sz="2030" spc="-9" dirty="0">
                <a:latin typeface="Calibri"/>
                <a:cs typeface="Calibri"/>
              </a:rPr>
              <a:t>thrombectomy</a:t>
            </a:r>
            <a:endParaRPr sz="2030">
              <a:latin typeface="Calibri"/>
              <a:cs typeface="Calibri"/>
            </a:endParaRPr>
          </a:p>
          <a:p>
            <a:pPr>
              <a:spcBef>
                <a:spcPts val="899"/>
              </a:spcBef>
              <a:buFont typeface="Arial"/>
              <a:buChar char="•"/>
            </a:pPr>
            <a:endParaRPr sz="2030">
              <a:latin typeface="Calibri"/>
              <a:cs typeface="Calibri"/>
            </a:endParaRPr>
          </a:p>
          <a:p>
            <a:pPr marL="177062" indent="-165856">
              <a:spcBef>
                <a:spcPts val="4"/>
              </a:spcBef>
              <a:buFont typeface="Arial"/>
              <a:buChar char="•"/>
              <a:tabLst>
                <a:tab pos="177062" algn="l"/>
              </a:tabLst>
            </a:pPr>
            <a:r>
              <a:rPr sz="2030" dirty="0">
                <a:latin typeface="Calibri"/>
                <a:cs typeface="Calibri"/>
              </a:rPr>
              <a:t>What</a:t>
            </a:r>
            <a:r>
              <a:rPr sz="2030" spc="-26" dirty="0">
                <a:latin typeface="Calibri"/>
                <a:cs typeface="Calibri"/>
              </a:rPr>
              <a:t> </a:t>
            </a:r>
            <a:r>
              <a:rPr sz="2030" dirty="0">
                <a:latin typeface="Calibri"/>
                <a:cs typeface="Calibri"/>
              </a:rPr>
              <a:t>does</a:t>
            </a:r>
            <a:r>
              <a:rPr sz="2030" spc="-18" dirty="0">
                <a:latin typeface="Calibri"/>
                <a:cs typeface="Calibri"/>
              </a:rPr>
              <a:t> </a:t>
            </a:r>
            <a:r>
              <a:rPr sz="2030" dirty="0">
                <a:latin typeface="Calibri"/>
                <a:cs typeface="Calibri"/>
              </a:rPr>
              <a:t>the</a:t>
            </a:r>
            <a:r>
              <a:rPr sz="2030" spc="-26" dirty="0">
                <a:latin typeface="Calibri"/>
                <a:cs typeface="Calibri"/>
              </a:rPr>
              <a:t> </a:t>
            </a:r>
            <a:r>
              <a:rPr sz="2030" dirty="0">
                <a:latin typeface="Calibri"/>
                <a:cs typeface="Calibri"/>
              </a:rPr>
              <a:t>next</a:t>
            </a:r>
            <a:r>
              <a:rPr sz="2030" spc="-26" dirty="0">
                <a:latin typeface="Calibri"/>
                <a:cs typeface="Calibri"/>
              </a:rPr>
              <a:t> </a:t>
            </a:r>
            <a:r>
              <a:rPr sz="2030" dirty="0">
                <a:latin typeface="Calibri"/>
                <a:cs typeface="Calibri"/>
              </a:rPr>
              <a:t>6</a:t>
            </a:r>
            <a:r>
              <a:rPr sz="2030" spc="-26" dirty="0">
                <a:latin typeface="Calibri"/>
                <a:cs typeface="Calibri"/>
              </a:rPr>
              <a:t> </a:t>
            </a:r>
            <a:r>
              <a:rPr sz="2030" dirty="0">
                <a:latin typeface="Calibri"/>
                <a:cs typeface="Calibri"/>
              </a:rPr>
              <a:t>months</a:t>
            </a:r>
            <a:r>
              <a:rPr sz="2030" spc="-18" dirty="0">
                <a:latin typeface="Calibri"/>
                <a:cs typeface="Calibri"/>
              </a:rPr>
              <a:t> </a:t>
            </a:r>
            <a:r>
              <a:rPr sz="2030" dirty="0">
                <a:latin typeface="Calibri"/>
                <a:cs typeface="Calibri"/>
              </a:rPr>
              <a:t>look</a:t>
            </a:r>
            <a:r>
              <a:rPr sz="2030" spc="-26" dirty="0">
                <a:latin typeface="Calibri"/>
                <a:cs typeface="Calibri"/>
              </a:rPr>
              <a:t> </a:t>
            </a:r>
            <a:r>
              <a:rPr sz="2030" dirty="0">
                <a:latin typeface="Calibri"/>
                <a:cs typeface="Calibri"/>
              </a:rPr>
              <a:t>like</a:t>
            </a:r>
            <a:r>
              <a:rPr sz="2030" spc="-49" dirty="0">
                <a:latin typeface="Calibri"/>
                <a:cs typeface="Calibri"/>
              </a:rPr>
              <a:t> </a:t>
            </a:r>
            <a:r>
              <a:rPr sz="2030" dirty="0">
                <a:latin typeface="Calibri"/>
                <a:cs typeface="Calibri"/>
              </a:rPr>
              <a:t>for</a:t>
            </a:r>
            <a:r>
              <a:rPr sz="2030" spc="-35" dirty="0">
                <a:latin typeface="Calibri"/>
                <a:cs typeface="Calibri"/>
              </a:rPr>
              <a:t> </a:t>
            </a:r>
            <a:r>
              <a:rPr sz="2030" dirty="0">
                <a:latin typeface="Calibri"/>
                <a:cs typeface="Calibri"/>
              </a:rPr>
              <a:t>this</a:t>
            </a:r>
            <a:r>
              <a:rPr sz="2030" spc="-13" dirty="0">
                <a:latin typeface="Calibri"/>
                <a:cs typeface="Calibri"/>
              </a:rPr>
              <a:t> </a:t>
            </a:r>
            <a:r>
              <a:rPr sz="2030" spc="-9" dirty="0">
                <a:latin typeface="Calibri"/>
                <a:cs typeface="Calibri"/>
              </a:rPr>
              <a:t>patient?</a:t>
            </a:r>
            <a:endParaRPr sz="2030">
              <a:latin typeface="Calibri"/>
              <a:cs typeface="Calibri"/>
            </a:endParaRPr>
          </a:p>
          <a:p>
            <a:pPr marL="509335" lvl="1" indent="-164735">
              <a:spcBef>
                <a:spcPts val="202"/>
              </a:spcBef>
              <a:buFont typeface="Arial"/>
              <a:buChar char="•"/>
              <a:tabLst>
                <a:tab pos="509335" algn="l"/>
              </a:tabLst>
            </a:pPr>
            <a:r>
              <a:rPr sz="1721" dirty="0">
                <a:latin typeface="Calibri"/>
                <a:cs typeface="Calibri"/>
              </a:rPr>
              <a:t>Blood</a:t>
            </a:r>
            <a:r>
              <a:rPr sz="1721" spc="35" dirty="0">
                <a:latin typeface="Calibri"/>
                <a:cs typeface="Calibri"/>
              </a:rPr>
              <a:t> </a:t>
            </a:r>
            <a:r>
              <a:rPr sz="1721" spc="-9" dirty="0">
                <a:latin typeface="Calibri"/>
                <a:cs typeface="Calibri"/>
              </a:rPr>
              <a:t>thinners</a:t>
            </a:r>
            <a:endParaRPr sz="1721">
              <a:latin typeface="Calibri"/>
              <a:cs typeface="Calibri"/>
            </a:endParaRPr>
          </a:p>
          <a:p>
            <a:pPr marL="509335" lvl="1" indent="-164735">
              <a:spcBef>
                <a:spcPts val="180"/>
              </a:spcBef>
              <a:buFont typeface="Arial"/>
              <a:buChar char="•"/>
              <a:tabLst>
                <a:tab pos="509335" algn="l"/>
              </a:tabLst>
            </a:pPr>
            <a:r>
              <a:rPr sz="1721" dirty="0">
                <a:latin typeface="Calibri"/>
                <a:cs typeface="Calibri"/>
              </a:rPr>
              <a:t>Follow</a:t>
            </a:r>
            <a:r>
              <a:rPr sz="1721" spc="9" dirty="0">
                <a:latin typeface="Calibri"/>
                <a:cs typeface="Calibri"/>
              </a:rPr>
              <a:t> </a:t>
            </a:r>
            <a:r>
              <a:rPr sz="1721" dirty="0">
                <a:latin typeface="Calibri"/>
                <a:cs typeface="Calibri"/>
              </a:rPr>
              <a:t>up</a:t>
            </a:r>
            <a:r>
              <a:rPr sz="1721" spc="9" dirty="0">
                <a:latin typeface="Calibri"/>
                <a:cs typeface="Calibri"/>
              </a:rPr>
              <a:t> </a:t>
            </a:r>
            <a:r>
              <a:rPr sz="1721" dirty="0">
                <a:latin typeface="Calibri"/>
                <a:cs typeface="Calibri"/>
              </a:rPr>
              <a:t>with</a:t>
            </a:r>
            <a:r>
              <a:rPr sz="1721" spc="26" dirty="0">
                <a:latin typeface="Calibri"/>
                <a:cs typeface="Calibri"/>
              </a:rPr>
              <a:t> </a:t>
            </a:r>
            <a:r>
              <a:rPr sz="1721" dirty="0">
                <a:latin typeface="Calibri"/>
                <a:cs typeface="Calibri"/>
              </a:rPr>
              <a:t>their</a:t>
            </a:r>
            <a:r>
              <a:rPr sz="1721" spc="22" dirty="0">
                <a:latin typeface="Calibri"/>
                <a:cs typeface="Calibri"/>
              </a:rPr>
              <a:t> </a:t>
            </a:r>
            <a:r>
              <a:rPr sz="1721" spc="-9" dirty="0">
                <a:latin typeface="Calibri"/>
                <a:cs typeface="Calibri"/>
              </a:rPr>
              <a:t>doctor</a:t>
            </a:r>
            <a:endParaRPr sz="1721">
              <a:latin typeface="Calibri"/>
              <a:cs typeface="Calibri"/>
            </a:endParaRPr>
          </a:p>
          <a:p>
            <a:pPr marL="508774" marR="4483" lvl="1" indent="-164735">
              <a:lnSpc>
                <a:spcPts val="1888"/>
              </a:lnSpc>
              <a:spcBef>
                <a:spcPts val="397"/>
              </a:spcBef>
              <a:buFont typeface="Arial"/>
              <a:buChar char="•"/>
              <a:tabLst>
                <a:tab pos="509895" algn="l"/>
              </a:tabLst>
            </a:pPr>
            <a:r>
              <a:rPr sz="1721" dirty="0">
                <a:latin typeface="Calibri"/>
                <a:cs typeface="Calibri"/>
              </a:rPr>
              <a:t>“Post</a:t>
            </a:r>
            <a:r>
              <a:rPr sz="1721" spc="13" dirty="0">
                <a:latin typeface="Calibri"/>
                <a:cs typeface="Calibri"/>
              </a:rPr>
              <a:t> </a:t>
            </a:r>
            <a:r>
              <a:rPr sz="1721" dirty="0">
                <a:latin typeface="Calibri"/>
                <a:cs typeface="Calibri"/>
              </a:rPr>
              <a:t>PE</a:t>
            </a:r>
            <a:r>
              <a:rPr sz="1721" spc="31" dirty="0">
                <a:latin typeface="Calibri"/>
                <a:cs typeface="Calibri"/>
              </a:rPr>
              <a:t> </a:t>
            </a:r>
            <a:r>
              <a:rPr sz="1721" dirty="0">
                <a:latin typeface="Calibri"/>
                <a:cs typeface="Calibri"/>
              </a:rPr>
              <a:t>syndrome”</a:t>
            </a:r>
            <a:r>
              <a:rPr sz="1721" spc="-4" dirty="0">
                <a:latin typeface="Calibri"/>
                <a:cs typeface="Calibri"/>
              </a:rPr>
              <a:t> </a:t>
            </a:r>
            <a:r>
              <a:rPr sz="1721" dirty="0">
                <a:latin typeface="Calibri"/>
                <a:cs typeface="Calibri"/>
              </a:rPr>
              <a:t>which</a:t>
            </a:r>
            <a:r>
              <a:rPr sz="1721" spc="-4" dirty="0">
                <a:latin typeface="Calibri"/>
                <a:cs typeface="Calibri"/>
              </a:rPr>
              <a:t> </a:t>
            </a:r>
            <a:r>
              <a:rPr sz="1721" dirty="0">
                <a:latin typeface="Calibri"/>
                <a:cs typeface="Calibri"/>
              </a:rPr>
              <a:t>may</a:t>
            </a:r>
            <a:r>
              <a:rPr sz="1721" spc="4" dirty="0">
                <a:latin typeface="Calibri"/>
                <a:cs typeface="Calibri"/>
              </a:rPr>
              <a:t> </a:t>
            </a:r>
            <a:r>
              <a:rPr sz="1721" dirty="0">
                <a:latin typeface="Calibri"/>
                <a:cs typeface="Calibri"/>
              </a:rPr>
              <a:t>include</a:t>
            </a:r>
            <a:r>
              <a:rPr sz="1721" spc="9" dirty="0">
                <a:latin typeface="Calibri"/>
                <a:cs typeface="Calibri"/>
              </a:rPr>
              <a:t> </a:t>
            </a:r>
            <a:r>
              <a:rPr sz="1721" dirty="0">
                <a:latin typeface="Calibri"/>
                <a:cs typeface="Calibri"/>
              </a:rPr>
              <a:t>shortness</a:t>
            </a:r>
            <a:r>
              <a:rPr sz="1721" spc="-9" dirty="0">
                <a:latin typeface="Calibri"/>
                <a:cs typeface="Calibri"/>
              </a:rPr>
              <a:t> </a:t>
            </a:r>
            <a:r>
              <a:rPr sz="1721" dirty="0">
                <a:latin typeface="Calibri"/>
                <a:cs typeface="Calibri"/>
              </a:rPr>
              <a:t>of</a:t>
            </a:r>
            <a:r>
              <a:rPr sz="1721" spc="13" dirty="0">
                <a:latin typeface="Calibri"/>
                <a:cs typeface="Calibri"/>
              </a:rPr>
              <a:t> </a:t>
            </a:r>
            <a:r>
              <a:rPr sz="1721" dirty="0">
                <a:latin typeface="Calibri"/>
                <a:cs typeface="Calibri"/>
              </a:rPr>
              <a:t>breath,</a:t>
            </a:r>
            <a:r>
              <a:rPr sz="1721" spc="13" dirty="0">
                <a:latin typeface="Calibri"/>
                <a:cs typeface="Calibri"/>
              </a:rPr>
              <a:t> </a:t>
            </a:r>
            <a:r>
              <a:rPr sz="1721" dirty="0">
                <a:latin typeface="Calibri"/>
                <a:cs typeface="Calibri"/>
              </a:rPr>
              <a:t>persistent</a:t>
            </a:r>
            <a:r>
              <a:rPr sz="1721" spc="18" dirty="0">
                <a:latin typeface="Calibri"/>
                <a:cs typeface="Calibri"/>
              </a:rPr>
              <a:t> </a:t>
            </a:r>
            <a:r>
              <a:rPr sz="1721" spc="-9" dirty="0">
                <a:latin typeface="Calibri"/>
                <a:cs typeface="Calibri"/>
              </a:rPr>
              <a:t>chest 	</a:t>
            </a:r>
            <a:r>
              <a:rPr sz="1721" dirty="0">
                <a:latin typeface="Calibri"/>
                <a:cs typeface="Calibri"/>
              </a:rPr>
              <a:t>pain,</a:t>
            </a:r>
            <a:r>
              <a:rPr sz="1721" spc="13" dirty="0">
                <a:latin typeface="Calibri"/>
                <a:cs typeface="Calibri"/>
              </a:rPr>
              <a:t> </a:t>
            </a:r>
            <a:r>
              <a:rPr sz="1721" dirty="0">
                <a:latin typeface="Calibri"/>
                <a:cs typeface="Calibri"/>
              </a:rPr>
              <a:t>decreased exercise</a:t>
            </a:r>
            <a:r>
              <a:rPr sz="1721" spc="-4" dirty="0">
                <a:latin typeface="Calibri"/>
                <a:cs typeface="Calibri"/>
              </a:rPr>
              <a:t> </a:t>
            </a:r>
            <a:r>
              <a:rPr sz="1721" spc="-9" dirty="0">
                <a:latin typeface="Calibri"/>
                <a:cs typeface="Calibri"/>
              </a:rPr>
              <a:t>intolerance</a:t>
            </a:r>
            <a:endParaRPr sz="1721">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5024" y="2203539"/>
            <a:ext cx="2477060" cy="2972711"/>
          </a:xfrm>
          <a:prstGeom prst="rect">
            <a:avLst/>
          </a:prstGeom>
        </p:spPr>
        <p:txBody>
          <a:bodyPr vert="horz" wrap="square" lIns="0" tIns="90207" rIns="0" bIns="0" rtlCol="0">
            <a:spAutoFit/>
          </a:bodyPr>
          <a:lstStyle/>
          <a:p>
            <a:pPr marL="176502" marR="4483" indent="-165856">
              <a:lnSpc>
                <a:spcPct val="71000"/>
              </a:lnSpc>
              <a:spcBef>
                <a:spcPts val="710"/>
              </a:spcBef>
              <a:buFont typeface="Arial"/>
              <a:buChar char="•"/>
              <a:tabLst>
                <a:tab pos="177623" algn="l"/>
              </a:tabLst>
            </a:pPr>
            <a:r>
              <a:rPr sz="1721" dirty="0">
                <a:latin typeface="Calibri"/>
                <a:cs typeface="Calibri"/>
              </a:rPr>
              <a:t>A</a:t>
            </a:r>
            <a:r>
              <a:rPr sz="1721" spc="18" dirty="0">
                <a:latin typeface="Calibri"/>
                <a:cs typeface="Calibri"/>
              </a:rPr>
              <a:t> </a:t>
            </a:r>
            <a:r>
              <a:rPr sz="1721" dirty="0">
                <a:latin typeface="Calibri"/>
                <a:cs typeface="Calibri"/>
              </a:rPr>
              <a:t>number</a:t>
            </a:r>
            <a:r>
              <a:rPr sz="1721" spc="22" dirty="0">
                <a:latin typeface="Calibri"/>
                <a:cs typeface="Calibri"/>
              </a:rPr>
              <a:t> </a:t>
            </a:r>
            <a:r>
              <a:rPr sz="1721" dirty="0">
                <a:latin typeface="Calibri"/>
                <a:cs typeface="Calibri"/>
              </a:rPr>
              <a:t>of</a:t>
            </a:r>
            <a:r>
              <a:rPr sz="1721" spc="26" dirty="0">
                <a:latin typeface="Calibri"/>
                <a:cs typeface="Calibri"/>
              </a:rPr>
              <a:t> </a:t>
            </a:r>
            <a:r>
              <a:rPr sz="1721" dirty="0">
                <a:latin typeface="Calibri"/>
                <a:cs typeface="Calibri"/>
              </a:rPr>
              <a:t>clinical </a:t>
            </a:r>
            <a:r>
              <a:rPr sz="1721" spc="-9" dirty="0">
                <a:latin typeface="Calibri"/>
                <a:cs typeface="Calibri"/>
              </a:rPr>
              <a:t>trials 	</a:t>
            </a:r>
            <a:r>
              <a:rPr sz="1721" dirty="0">
                <a:latin typeface="Calibri"/>
                <a:cs typeface="Calibri"/>
              </a:rPr>
              <a:t>are</a:t>
            </a:r>
            <a:r>
              <a:rPr sz="1721" spc="13" dirty="0">
                <a:latin typeface="Calibri"/>
                <a:cs typeface="Calibri"/>
              </a:rPr>
              <a:t> </a:t>
            </a:r>
            <a:r>
              <a:rPr sz="1721" dirty="0">
                <a:latin typeface="Calibri"/>
                <a:cs typeface="Calibri"/>
              </a:rPr>
              <a:t>actively</a:t>
            </a:r>
            <a:r>
              <a:rPr sz="1721" spc="9" dirty="0">
                <a:latin typeface="Calibri"/>
                <a:cs typeface="Calibri"/>
              </a:rPr>
              <a:t> </a:t>
            </a:r>
            <a:r>
              <a:rPr sz="1721" spc="-9" dirty="0">
                <a:latin typeface="Calibri"/>
                <a:cs typeface="Calibri"/>
              </a:rPr>
              <a:t>enrolling 	</a:t>
            </a:r>
            <a:r>
              <a:rPr sz="1721" dirty="0">
                <a:latin typeface="Calibri"/>
                <a:cs typeface="Calibri"/>
              </a:rPr>
              <a:t>patients</a:t>
            </a:r>
            <a:r>
              <a:rPr sz="1721" spc="18" dirty="0">
                <a:latin typeface="Calibri"/>
                <a:cs typeface="Calibri"/>
              </a:rPr>
              <a:t> </a:t>
            </a:r>
            <a:r>
              <a:rPr sz="1721" dirty="0">
                <a:latin typeface="Calibri"/>
                <a:cs typeface="Calibri"/>
              </a:rPr>
              <a:t>as</a:t>
            </a:r>
            <a:r>
              <a:rPr sz="1721" spc="22" dirty="0">
                <a:latin typeface="Calibri"/>
                <a:cs typeface="Calibri"/>
              </a:rPr>
              <a:t> </a:t>
            </a:r>
            <a:r>
              <a:rPr sz="1721" dirty="0">
                <a:latin typeface="Calibri"/>
                <a:cs typeface="Calibri"/>
              </a:rPr>
              <a:t>we</a:t>
            </a:r>
            <a:r>
              <a:rPr sz="1721" spc="-13" dirty="0">
                <a:latin typeface="Calibri"/>
                <a:cs typeface="Calibri"/>
              </a:rPr>
              <a:t> </a:t>
            </a:r>
            <a:r>
              <a:rPr sz="1721" spc="-9" dirty="0">
                <a:latin typeface="Calibri"/>
                <a:cs typeface="Calibri"/>
              </a:rPr>
              <a:t>speak</a:t>
            </a:r>
            <a:endParaRPr sz="1721">
              <a:latin typeface="Calibri"/>
              <a:cs typeface="Calibri"/>
            </a:endParaRPr>
          </a:p>
          <a:p>
            <a:pPr>
              <a:spcBef>
                <a:spcPts val="838"/>
              </a:spcBef>
              <a:buFont typeface="Arial"/>
              <a:buChar char="•"/>
            </a:pPr>
            <a:endParaRPr sz="1721">
              <a:latin typeface="Calibri"/>
              <a:cs typeface="Calibri"/>
            </a:endParaRPr>
          </a:p>
          <a:p>
            <a:pPr marL="176502" marR="27456" indent="-165856">
              <a:lnSpc>
                <a:spcPct val="70500"/>
              </a:lnSpc>
              <a:buFont typeface="Arial"/>
              <a:buChar char="•"/>
              <a:tabLst>
                <a:tab pos="177623" algn="l"/>
              </a:tabLst>
            </a:pPr>
            <a:r>
              <a:rPr sz="1721" dirty="0">
                <a:latin typeface="Calibri"/>
                <a:cs typeface="Calibri"/>
              </a:rPr>
              <a:t>As</a:t>
            </a:r>
            <a:r>
              <a:rPr sz="1721" spc="-9" dirty="0">
                <a:latin typeface="Calibri"/>
                <a:cs typeface="Calibri"/>
              </a:rPr>
              <a:t> </a:t>
            </a:r>
            <a:r>
              <a:rPr sz="1721" dirty="0">
                <a:latin typeface="Calibri"/>
                <a:cs typeface="Calibri"/>
              </a:rPr>
              <a:t>faculty</a:t>
            </a:r>
            <a:r>
              <a:rPr sz="1721" spc="9" dirty="0">
                <a:latin typeface="Calibri"/>
                <a:cs typeface="Calibri"/>
              </a:rPr>
              <a:t> </a:t>
            </a:r>
            <a:r>
              <a:rPr sz="1721" dirty="0">
                <a:latin typeface="Calibri"/>
                <a:cs typeface="Calibri"/>
              </a:rPr>
              <a:t>at</a:t>
            </a:r>
            <a:r>
              <a:rPr sz="1721" spc="22" dirty="0">
                <a:latin typeface="Calibri"/>
                <a:cs typeface="Calibri"/>
              </a:rPr>
              <a:t> </a:t>
            </a:r>
            <a:r>
              <a:rPr sz="1721" dirty="0">
                <a:latin typeface="Calibri"/>
                <a:cs typeface="Calibri"/>
              </a:rPr>
              <a:t>UF I</a:t>
            </a:r>
            <a:r>
              <a:rPr sz="1721" spc="-4" dirty="0">
                <a:latin typeface="Calibri"/>
                <a:cs typeface="Calibri"/>
              </a:rPr>
              <a:t> </a:t>
            </a:r>
            <a:r>
              <a:rPr sz="1721" dirty="0">
                <a:latin typeface="Calibri"/>
                <a:cs typeface="Calibri"/>
              </a:rPr>
              <a:t>was</a:t>
            </a:r>
            <a:r>
              <a:rPr sz="1721" spc="9" dirty="0">
                <a:latin typeface="Calibri"/>
                <a:cs typeface="Calibri"/>
              </a:rPr>
              <a:t> </a:t>
            </a:r>
            <a:r>
              <a:rPr sz="1721" spc="-18" dirty="0">
                <a:latin typeface="Calibri"/>
                <a:cs typeface="Calibri"/>
              </a:rPr>
              <a:t>site 	</a:t>
            </a:r>
            <a:r>
              <a:rPr sz="1721" dirty="0">
                <a:latin typeface="Calibri"/>
                <a:cs typeface="Calibri"/>
              </a:rPr>
              <a:t>principle</a:t>
            </a:r>
            <a:r>
              <a:rPr sz="1721" spc="-22" dirty="0">
                <a:latin typeface="Calibri"/>
                <a:cs typeface="Calibri"/>
              </a:rPr>
              <a:t> </a:t>
            </a:r>
            <a:r>
              <a:rPr sz="1721" dirty="0">
                <a:latin typeface="Calibri"/>
                <a:cs typeface="Calibri"/>
              </a:rPr>
              <a:t>investigator</a:t>
            </a:r>
            <a:r>
              <a:rPr sz="1721" spc="13" dirty="0">
                <a:latin typeface="Calibri"/>
                <a:cs typeface="Calibri"/>
              </a:rPr>
              <a:t> </a:t>
            </a:r>
            <a:r>
              <a:rPr sz="1721" spc="-22" dirty="0">
                <a:latin typeface="Calibri"/>
                <a:cs typeface="Calibri"/>
              </a:rPr>
              <a:t>for 	</a:t>
            </a:r>
            <a:r>
              <a:rPr sz="1721" dirty="0">
                <a:latin typeface="Calibri"/>
                <a:cs typeface="Calibri"/>
              </a:rPr>
              <a:t>STRIKE</a:t>
            </a:r>
            <a:r>
              <a:rPr sz="1721" spc="18" dirty="0">
                <a:latin typeface="Calibri"/>
                <a:cs typeface="Calibri"/>
              </a:rPr>
              <a:t> </a:t>
            </a:r>
            <a:r>
              <a:rPr sz="1721" dirty="0">
                <a:latin typeface="Calibri"/>
                <a:cs typeface="Calibri"/>
              </a:rPr>
              <a:t>PE</a:t>
            </a:r>
            <a:r>
              <a:rPr sz="1721" spc="18" dirty="0">
                <a:latin typeface="Calibri"/>
                <a:cs typeface="Calibri"/>
              </a:rPr>
              <a:t> </a:t>
            </a:r>
            <a:r>
              <a:rPr sz="1721" dirty="0">
                <a:latin typeface="Calibri"/>
                <a:cs typeface="Calibri"/>
              </a:rPr>
              <a:t>study</a:t>
            </a:r>
            <a:r>
              <a:rPr sz="1721" spc="26" dirty="0">
                <a:latin typeface="Calibri"/>
                <a:cs typeface="Calibri"/>
              </a:rPr>
              <a:t> </a:t>
            </a:r>
            <a:r>
              <a:rPr sz="1721" dirty="0">
                <a:latin typeface="Calibri"/>
                <a:cs typeface="Calibri"/>
              </a:rPr>
              <a:t>with</a:t>
            </a:r>
            <a:r>
              <a:rPr sz="1721" spc="26" dirty="0">
                <a:latin typeface="Calibri"/>
                <a:cs typeface="Calibri"/>
              </a:rPr>
              <a:t> </a:t>
            </a:r>
            <a:r>
              <a:rPr sz="1721" spc="-22" dirty="0">
                <a:latin typeface="Calibri"/>
                <a:cs typeface="Calibri"/>
              </a:rPr>
              <a:t>the 	</a:t>
            </a:r>
            <a:r>
              <a:rPr sz="2030" u="sng" dirty="0">
                <a:uFill>
                  <a:solidFill>
                    <a:srgbClr val="000000"/>
                  </a:solidFill>
                </a:uFill>
                <a:latin typeface="Calibri"/>
                <a:cs typeface="Calibri"/>
              </a:rPr>
              <a:t>highest</a:t>
            </a:r>
            <a:r>
              <a:rPr sz="2030" u="sng" spc="-49" dirty="0">
                <a:uFill>
                  <a:solidFill>
                    <a:srgbClr val="000000"/>
                  </a:solidFill>
                </a:uFill>
                <a:latin typeface="Calibri"/>
                <a:cs typeface="Calibri"/>
              </a:rPr>
              <a:t> </a:t>
            </a:r>
            <a:r>
              <a:rPr sz="2030" u="sng" spc="-9" dirty="0">
                <a:uFill>
                  <a:solidFill>
                    <a:srgbClr val="000000"/>
                  </a:solidFill>
                </a:uFill>
                <a:latin typeface="Calibri"/>
                <a:cs typeface="Calibri"/>
              </a:rPr>
              <a:t>enrollment</a:t>
            </a:r>
            <a:r>
              <a:rPr sz="2030" spc="-9" dirty="0">
                <a:latin typeface="Calibri"/>
                <a:cs typeface="Calibri"/>
              </a:rPr>
              <a:t> 	</a:t>
            </a:r>
            <a:r>
              <a:rPr sz="2030" u="sng" spc="-9" dirty="0">
                <a:uFill>
                  <a:solidFill>
                    <a:srgbClr val="000000"/>
                  </a:solidFill>
                </a:uFill>
                <a:latin typeface="Calibri"/>
                <a:cs typeface="Calibri"/>
              </a:rPr>
              <a:t>INTERNATIONALLY</a:t>
            </a:r>
            <a:endParaRPr sz="2030">
              <a:latin typeface="Calibri"/>
              <a:cs typeface="Calibri"/>
            </a:endParaRPr>
          </a:p>
          <a:p>
            <a:pPr>
              <a:spcBef>
                <a:spcPts val="821"/>
              </a:spcBef>
              <a:buFont typeface="Arial"/>
              <a:buChar char="•"/>
            </a:pPr>
            <a:endParaRPr sz="1721">
              <a:latin typeface="Calibri"/>
              <a:cs typeface="Calibri"/>
            </a:endParaRPr>
          </a:p>
          <a:p>
            <a:pPr marL="176502" marR="59955" indent="-165856" algn="just">
              <a:lnSpc>
                <a:spcPct val="71000"/>
              </a:lnSpc>
              <a:buFont typeface="Arial"/>
              <a:buChar char="•"/>
              <a:tabLst>
                <a:tab pos="177623" algn="l"/>
              </a:tabLst>
            </a:pPr>
            <a:r>
              <a:rPr sz="1721" dirty="0">
                <a:latin typeface="Calibri"/>
                <a:cs typeface="Calibri"/>
              </a:rPr>
              <a:t>Incidence</a:t>
            </a:r>
            <a:r>
              <a:rPr sz="1721" spc="13" dirty="0">
                <a:latin typeface="Calibri"/>
                <a:cs typeface="Calibri"/>
              </a:rPr>
              <a:t> </a:t>
            </a:r>
            <a:r>
              <a:rPr sz="1721" dirty="0">
                <a:latin typeface="Calibri"/>
                <a:cs typeface="Calibri"/>
              </a:rPr>
              <a:t>of</a:t>
            </a:r>
            <a:r>
              <a:rPr sz="1721" spc="22" dirty="0">
                <a:latin typeface="Calibri"/>
                <a:cs typeface="Calibri"/>
              </a:rPr>
              <a:t> </a:t>
            </a:r>
            <a:r>
              <a:rPr sz="1721" dirty="0">
                <a:latin typeface="Calibri"/>
                <a:cs typeface="Calibri"/>
              </a:rPr>
              <a:t>PE</a:t>
            </a:r>
            <a:r>
              <a:rPr sz="1721" spc="18" dirty="0">
                <a:latin typeface="Calibri"/>
                <a:cs typeface="Calibri"/>
              </a:rPr>
              <a:t> </a:t>
            </a:r>
            <a:r>
              <a:rPr sz="1721" dirty="0">
                <a:latin typeface="Calibri"/>
                <a:cs typeface="Calibri"/>
              </a:rPr>
              <a:t>is</a:t>
            </a:r>
            <a:r>
              <a:rPr sz="1721" spc="9" dirty="0">
                <a:latin typeface="Calibri"/>
                <a:cs typeface="Calibri"/>
              </a:rPr>
              <a:t> </a:t>
            </a:r>
            <a:r>
              <a:rPr sz="1721" spc="-9" dirty="0">
                <a:latin typeface="Calibri"/>
                <a:cs typeface="Calibri"/>
              </a:rPr>
              <a:t>Florida 	</a:t>
            </a:r>
            <a:r>
              <a:rPr sz="1721" dirty="0">
                <a:latin typeface="Calibri"/>
                <a:cs typeface="Calibri"/>
              </a:rPr>
              <a:t>is</a:t>
            </a:r>
            <a:r>
              <a:rPr sz="1721" spc="13" dirty="0">
                <a:latin typeface="Calibri"/>
                <a:cs typeface="Calibri"/>
              </a:rPr>
              <a:t> </a:t>
            </a:r>
            <a:r>
              <a:rPr sz="1721" dirty="0">
                <a:latin typeface="Calibri"/>
                <a:cs typeface="Calibri"/>
              </a:rPr>
              <a:t>HIGH,</a:t>
            </a:r>
            <a:r>
              <a:rPr sz="1721" spc="18" dirty="0">
                <a:latin typeface="Calibri"/>
                <a:cs typeface="Calibri"/>
              </a:rPr>
              <a:t> </a:t>
            </a:r>
            <a:r>
              <a:rPr sz="1721" dirty="0">
                <a:latin typeface="Calibri"/>
                <a:cs typeface="Calibri"/>
              </a:rPr>
              <a:t>we</a:t>
            </a:r>
            <a:r>
              <a:rPr sz="1721" spc="18" dirty="0">
                <a:latin typeface="Calibri"/>
                <a:cs typeface="Calibri"/>
              </a:rPr>
              <a:t> </a:t>
            </a:r>
            <a:r>
              <a:rPr sz="1721" dirty="0">
                <a:latin typeface="Calibri"/>
                <a:cs typeface="Calibri"/>
              </a:rPr>
              <a:t>are</a:t>
            </a:r>
            <a:r>
              <a:rPr sz="1721" spc="18" dirty="0">
                <a:latin typeface="Calibri"/>
                <a:cs typeface="Calibri"/>
              </a:rPr>
              <a:t> </a:t>
            </a:r>
            <a:r>
              <a:rPr sz="1721" dirty="0">
                <a:latin typeface="Calibri"/>
                <a:cs typeface="Calibri"/>
              </a:rPr>
              <a:t>seeing</a:t>
            </a:r>
            <a:r>
              <a:rPr sz="1721" spc="18" dirty="0">
                <a:latin typeface="Calibri"/>
                <a:cs typeface="Calibri"/>
              </a:rPr>
              <a:t> </a:t>
            </a:r>
            <a:r>
              <a:rPr sz="1721" spc="-22" dirty="0">
                <a:latin typeface="Calibri"/>
                <a:cs typeface="Calibri"/>
              </a:rPr>
              <a:t>it 	</a:t>
            </a:r>
            <a:r>
              <a:rPr sz="1721" dirty="0">
                <a:latin typeface="Calibri"/>
                <a:cs typeface="Calibri"/>
              </a:rPr>
              <a:t>on</a:t>
            </a:r>
            <a:r>
              <a:rPr sz="1721" spc="9" dirty="0">
                <a:latin typeface="Calibri"/>
                <a:cs typeface="Calibri"/>
              </a:rPr>
              <a:t> </a:t>
            </a:r>
            <a:r>
              <a:rPr sz="1721" dirty="0">
                <a:latin typeface="Calibri"/>
                <a:cs typeface="Calibri"/>
              </a:rPr>
              <a:t>the</a:t>
            </a:r>
            <a:r>
              <a:rPr sz="1721" spc="4" dirty="0">
                <a:latin typeface="Calibri"/>
                <a:cs typeface="Calibri"/>
              </a:rPr>
              <a:t> </a:t>
            </a:r>
            <a:r>
              <a:rPr sz="1721" dirty="0">
                <a:latin typeface="Calibri"/>
                <a:cs typeface="Calibri"/>
              </a:rPr>
              <a:t>front</a:t>
            </a:r>
            <a:r>
              <a:rPr sz="1721" spc="13" dirty="0">
                <a:latin typeface="Calibri"/>
                <a:cs typeface="Calibri"/>
              </a:rPr>
              <a:t> </a:t>
            </a:r>
            <a:r>
              <a:rPr sz="1721" spc="-9" dirty="0">
                <a:latin typeface="Calibri"/>
                <a:cs typeface="Calibri"/>
              </a:rPr>
              <a:t>lines</a:t>
            </a:r>
            <a:endParaRPr sz="1721">
              <a:latin typeface="Calibri"/>
              <a:cs typeface="Calibri"/>
            </a:endParaRPr>
          </a:p>
        </p:txBody>
      </p:sp>
      <p:pic>
        <p:nvPicPr>
          <p:cNvPr id="3" name="object 3"/>
          <p:cNvPicPr/>
          <p:nvPr/>
        </p:nvPicPr>
        <p:blipFill>
          <a:blip r:embed="rId2" cstate="print"/>
          <a:stretch>
            <a:fillRect/>
          </a:stretch>
        </p:blipFill>
        <p:spPr>
          <a:xfrm>
            <a:off x="5407510" y="933225"/>
            <a:ext cx="4654027" cy="4910865"/>
          </a:xfrm>
          <a:prstGeom prst="rect">
            <a:avLst/>
          </a:prstGeom>
        </p:spPr>
      </p:pic>
      <p:sp>
        <p:nvSpPr>
          <p:cNvPr id="4" name="object 4"/>
          <p:cNvSpPr txBox="1">
            <a:spLocks noGrp="1"/>
          </p:cNvSpPr>
          <p:nvPr>
            <p:ph type="title"/>
          </p:nvPr>
        </p:nvSpPr>
        <p:spPr>
          <a:xfrm>
            <a:off x="2191878" y="1079013"/>
            <a:ext cx="2789144" cy="797953"/>
          </a:xfrm>
          <a:prstGeom prst="rect">
            <a:avLst/>
          </a:prstGeom>
        </p:spPr>
        <p:txBody>
          <a:bodyPr vert="horz" wrap="square" lIns="0" tIns="10646" rIns="0" bIns="0" rtlCol="0" anchor="ctr">
            <a:spAutoFit/>
          </a:bodyPr>
          <a:lstStyle/>
          <a:p>
            <a:pPr marL="11206" marR="4483">
              <a:lnSpc>
                <a:spcPct val="101499"/>
              </a:lnSpc>
              <a:spcBef>
                <a:spcPts val="84"/>
              </a:spcBef>
            </a:pPr>
            <a:r>
              <a:rPr sz="1721" dirty="0"/>
              <a:t>Who</a:t>
            </a:r>
            <a:r>
              <a:rPr sz="1721" spc="22" dirty="0"/>
              <a:t> </a:t>
            </a:r>
            <a:r>
              <a:rPr sz="1721" dirty="0"/>
              <a:t>should we</a:t>
            </a:r>
            <a:r>
              <a:rPr sz="1721" spc="40" dirty="0"/>
              <a:t> </a:t>
            </a:r>
            <a:r>
              <a:rPr sz="1721" dirty="0"/>
              <a:t>be</a:t>
            </a:r>
            <a:r>
              <a:rPr sz="1721" spc="18" dirty="0"/>
              <a:t> </a:t>
            </a:r>
            <a:r>
              <a:rPr sz="1721" spc="-9" dirty="0"/>
              <a:t>treating </a:t>
            </a:r>
            <a:r>
              <a:rPr sz="1721" dirty="0"/>
              <a:t>with Thrombectomy</a:t>
            </a:r>
            <a:r>
              <a:rPr sz="1721" spc="13" dirty="0"/>
              <a:t> </a:t>
            </a:r>
            <a:r>
              <a:rPr sz="1721" dirty="0"/>
              <a:t>/</a:t>
            </a:r>
            <a:r>
              <a:rPr sz="1721" spc="22" dirty="0"/>
              <a:t> </a:t>
            </a:r>
            <a:r>
              <a:rPr sz="1721" spc="-9" dirty="0"/>
              <a:t>catheter </a:t>
            </a:r>
            <a:r>
              <a:rPr sz="1721" dirty="0"/>
              <a:t>directed</a:t>
            </a:r>
            <a:r>
              <a:rPr sz="1721" spc="18" dirty="0"/>
              <a:t> </a:t>
            </a:r>
            <a:r>
              <a:rPr sz="1721" spc="-9" dirty="0"/>
              <a:t>thrombolysis???</a:t>
            </a:r>
            <a:endParaRPr sz="1721"/>
          </a:p>
        </p:txBody>
      </p:sp>
      <p:sp>
        <p:nvSpPr>
          <p:cNvPr id="5" name="object 5"/>
          <p:cNvSpPr txBox="1"/>
          <p:nvPr/>
        </p:nvSpPr>
        <p:spPr>
          <a:xfrm>
            <a:off x="3876788" y="5752153"/>
            <a:ext cx="1583951" cy="146493"/>
          </a:xfrm>
          <a:prstGeom prst="rect">
            <a:avLst/>
          </a:prstGeom>
        </p:spPr>
        <p:txBody>
          <a:bodyPr vert="horz" wrap="square" lIns="0" tIns="10646" rIns="0" bIns="0" rtlCol="0">
            <a:spAutoFit/>
          </a:bodyPr>
          <a:lstStyle/>
          <a:p>
            <a:pPr marL="11206">
              <a:spcBef>
                <a:spcPts val="84"/>
              </a:spcBef>
            </a:pPr>
            <a:r>
              <a:rPr sz="882" spc="-9" dirty="0">
                <a:latin typeface="Calibri"/>
                <a:cs typeface="Calibri"/>
              </a:rPr>
              <a:t>*Chest</a:t>
            </a:r>
            <a:r>
              <a:rPr sz="882" dirty="0">
                <a:latin typeface="Calibri"/>
                <a:cs typeface="Calibri"/>
              </a:rPr>
              <a:t> </a:t>
            </a:r>
            <a:r>
              <a:rPr sz="882" spc="-9" dirty="0">
                <a:latin typeface="Calibri"/>
                <a:cs typeface="Calibri"/>
              </a:rPr>
              <a:t>Physician</a:t>
            </a:r>
            <a:r>
              <a:rPr sz="882" spc="-4" dirty="0">
                <a:latin typeface="Calibri"/>
                <a:cs typeface="Calibri"/>
              </a:rPr>
              <a:t> </a:t>
            </a:r>
            <a:r>
              <a:rPr sz="882" spc="-9" dirty="0">
                <a:latin typeface="Calibri"/>
                <a:cs typeface="Calibri"/>
              </a:rPr>
              <a:t>supplement</a:t>
            </a:r>
            <a:r>
              <a:rPr sz="882" spc="-26" dirty="0">
                <a:latin typeface="Calibri"/>
                <a:cs typeface="Calibri"/>
              </a:rPr>
              <a:t> </a:t>
            </a:r>
            <a:r>
              <a:rPr sz="882" spc="-18" dirty="0">
                <a:latin typeface="Calibri"/>
                <a:cs typeface="Calibri"/>
              </a:rPr>
              <a:t>2023</a:t>
            </a:r>
            <a:endParaRPr sz="882">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2359818" y="690735"/>
            <a:ext cx="7472363" cy="2851630"/>
          </a:xfrm>
        </p:spPr>
        <p:txBody>
          <a:bodyPr>
            <a:normAutofit/>
          </a:bodyPr>
          <a:lstStyle/>
          <a:p>
            <a:pPr algn="ctr" eaLnBrk="1" hangingPunct="1"/>
            <a:r>
              <a:rPr lang="en-US" sz="5400" dirty="0"/>
              <a:t>Chronic Complications of Pulmonary Embolism </a:t>
            </a:r>
          </a:p>
        </p:txBody>
      </p:sp>
      <p:sp>
        <p:nvSpPr>
          <p:cNvPr id="3075" name="Rectangle 3"/>
          <p:cNvSpPr>
            <a:spLocks noGrp="1" noChangeArrowheads="1"/>
          </p:cNvSpPr>
          <p:nvPr>
            <p:ph type="subTitle" idx="4294967295"/>
          </p:nvPr>
        </p:nvSpPr>
        <p:spPr>
          <a:xfrm>
            <a:off x="2540792" y="3823283"/>
            <a:ext cx="7110413" cy="1524000"/>
          </a:xfrm>
        </p:spPr>
        <p:txBody>
          <a:bodyPr>
            <a:normAutofit fontScale="92500" lnSpcReduction="20000"/>
          </a:bodyPr>
          <a:lstStyle/>
          <a:p>
            <a:pPr marL="0" indent="0" algn="ctr" eaLnBrk="1" hangingPunct="1">
              <a:buNone/>
            </a:pPr>
            <a:r>
              <a:rPr lang="en-US" sz="3000" dirty="0"/>
              <a:t>Gustavo A. Heresi, MD, MS</a:t>
            </a:r>
          </a:p>
          <a:p>
            <a:pPr marL="0" indent="0" algn="ctr" eaLnBrk="1" hangingPunct="1">
              <a:buNone/>
            </a:pPr>
            <a:r>
              <a:rPr lang="en-US" sz="2400" dirty="0"/>
              <a:t>Section Head, Pulmonary Vascular Section</a:t>
            </a:r>
          </a:p>
          <a:p>
            <a:pPr marL="0" indent="0" algn="ctr" eaLnBrk="1" hangingPunct="1">
              <a:buNone/>
            </a:pPr>
            <a:r>
              <a:rPr lang="en-US" sz="2400" dirty="0"/>
              <a:t>Division of Pulmonary Medicine</a:t>
            </a:r>
          </a:p>
          <a:p>
            <a:pPr marL="0" indent="0" algn="ctr" eaLnBrk="1" hangingPunct="1">
              <a:buNone/>
            </a:pPr>
            <a:r>
              <a:rPr lang="en-US" sz="2400" dirty="0"/>
              <a:t>Cleveland Clinic, OH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8059" y="414284"/>
            <a:ext cx="9278471" cy="985387"/>
          </a:xfrm>
          <a:prstGeom prst="rect">
            <a:avLst/>
          </a:prstGeom>
        </p:spPr>
        <p:txBody>
          <a:bodyPr vert="horz" wrap="square" lIns="0" tIns="67235" rIns="0" bIns="0" rtlCol="0" anchor="ctr">
            <a:spAutoFit/>
          </a:bodyPr>
          <a:lstStyle/>
          <a:p>
            <a:pPr marL="9526" marR="4483">
              <a:lnSpc>
                <a:spcPts val="3459"/>
              </a:lnSpc>
              <a:spcBef>
                <a:spcPts val="529"/>
              </a:spcBef>
            </a:pPr>
            <a:r>
              <a:rPr dirty="0"/>
              <a:t>Should</a:t>
            </a:r>
            <a:r>
              <a:rPr spc="-79" dirty="0"/>
              <a:t> </a:t>
            </a:r>
            <a:r>
              <a:rPr dirty="0"/>
              <a:t>we</a:t>
            </a:r>
            <a:r>
              <a:rPr spc="-93" dirty="0"/>
              <a:t> </a:t>
            </a:r>
            <a:r>
              <a:rPr dirty="0"/>
              <a:t>start</a:t>
            </a:r>
            <a:r>
              <a:rPr spc="-75" dirty="0"/>
              <a:t> </a:t>
            </a:r>
            <a:r>
              <a:rPr dirty="0"/>
              <a:t>thinking</a:t>
            </a:r>
            <a:r>
              <a:rPr spc="-75" dirty="0"/>
              <a:t> </a:t>
            </a:r>
            <a:r>
              <a:rPr dirty="0"/>
              <a:t>about</a:t>
            </a:r>
            <a:r>
              <a:rPr spc="-75" dirty="0"/>
              <a:t> </a:t>
            </a:r>
            <a:r>
              <a:rPr dirty="0"/>
              <a:t>PE</a:t>
            </a:r>
            <a:r>
              <a:rPr spc="-75" dirty="0"/>
              <a:t> </a:t>
            </a:r>
            <a:r>
              <a:rPr spc="-18" dirty="0"/>
              <a:t>like</a:t>
            </a:r>
            <a:r>
              <a:rPr spc="-119" dirty="0"/>
              <a:t> </a:t>
            </a:r>
            <a:r>
              <a:rPr spc="-22" dirty="0"/>
              <a:t>we </a:t>
            </a:r>
            <a:r>
              <a:rPr dirty="0"/>
              <a:t>think</a:t>
            </a:r>
            <a:r>
              <a:rPr spc="-75" dirty="0"/>
              <a:t> </a:t>
            </a:r>
            <a:r>
              <a:rPr dirty="0"/>
              <a:t>about</a:t>
            </a:r>
            <a:r>
              <a:rPr spc="-40" dirty="0"/>
              <a:t> </a:t>
            </a:r>
            <a:r>
              <a:rPr spc="-31" dirty="0"/>
              <a:t>stroke</a:t>
            </a:r>
            <a:r>
              <a:rPr spc="-84" dirty="0"/>
              <a:t> </a:t>
            </a:r>
            <a:r>
              <a:rPr dirty="0"/>
              <a:t>and</a:t>
            </a:r>
            <a:r>
              <a:rPr spc="-40" dirty="0"/>
              <a:t> </a:t>
            </a:r>
            <a:r>
              <a:rPr dirty="0"/>
              <a:t>heart</a:t>
            </a:r>
            <a:r>
              <a:rPr spc="-66" dirty="0"/>
              <a:t> </a:t>
            </a:r>
            <a:r>
              <a:rPr spc="-9" dirty="0"/>
              <a:t>attack???</a:t>
            </a:r>
          </a:p>
        </p:txBody>
      </p:sp>
      <p:grpSp>
        <p:nvGrpSpPr>
          <p:cNvPr id="3" name="object 3"/>
          <p:cNvGrpSpPr/>
          <p:nvPr/>
        </p:nvGrpSpPr>
        <p:grpSpPr>
          <a:xfrm>
            <a:off x="1981873" y="2418453"/>
            <a:ext cx="1340784" cy="584947"/>
            <a:chOff x="366522" y="2740913"/>
            <a:chExt cx="1519555" cy="662940"/>
          </a:xfrm>
        </p:grpSpPr>
        <p:sp>
          <p:nvSpPr>
            <p:cNvPr id="4" name="object 4"/>
            <p:cNvSpPr/>
            <p:nvPr/>
          </p:nvSpPr>
          <p:spPr>
            <a:xfrm>
              <a:off x="371856" y="2746247"/>
              <a:ext cx="1508760" cy="652780"/>
            </a:xfrm>
            <a:custGeom>
              <a:avLst/>
              <a:gdLst/>
              <a:ahLst/>
              <a:cxnLst/>
              <a:rect l="l" t="t" r="r" b="b"/>
              <a:pathLst>
                <a:path w="1508760" h="652779">
                  <a:moveTo>
                    <a:pt x="1399032" y="652271"/>
                  </a:moveTo>
                  <a:lnTo>
                    <a:pt x="108204" y="652271"/>
                  </a:lnTo>
                  <a:lnTo>
                    <a:pt x="66222" y="643699"/>
                  </a:lnTo>
                  <a:lnTo>
                    <a:pt x="31813" y="620267"/>
                  </a:lnTo>
                  <a:lnTo>
                    <a:pt x="8548" y="585406"/>
                  </a:lnTo>
                  <a:lnTo>
                    <a:pt x="0" y="542543"/>
                  </a:lnTo>
                  <a:lnTo>
                    <a:pt x="0" y="108203"/>
                  </a:ln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close/>
                </a:path>
              </a:pathLst>
            </a:custGeom>
            <a:solidFill>
              <a:srgbClr val="4472C3"/>
            </a:solidFill>
          </p:spPr>
          <p:txBody>
            <a:bodyPr wrap="square" lIns="0" tIns="0" rIns="0" bIns="0" rtlCol="0"/>
            <a:lstStyle/>
            <a:p>
              <a:endParaRPr sz="1588"/>
            </a:p>
          </p:txBody>
        </p:sp>
        <p:sp>
          <p:nvSpPr>
            <p:cNvPr id="5" name="object 5"/>
            <p:cNvSpPr/>
            <p:nvPr/>
          </p:nvSpPr>
          <p:spPr>
            <a:xfrm>
              <a:off x="371856" y="2746247"/>
              <a:ext cx="1508760" cy="652780"/>
            </a:xfrm>
            <a:custGeom>
              <a:avLst/>
              <a:gdLst/>
              <a:ahLst/>
              <a:cxnLst/>
              <a:rect l="l" t="t" r="r" b="b"/>
              <a:pathLst>
                <a:path w="1508760" h="652779">
                  <a:moveTo>
                    <a:pt x="0" y="108203"/>
                  </a:move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lnTo>
                    <a:pt x="108204" y="652271"/>
                  </a:lnTo>
                  <a:lnTo>
                    <a:pt x="66222" y="643699"/>
                  </a:lnTo>
                  <a:lnTo>
                    <a:pt x="31813" y="620267"/>
                  </a:lnTo>
                  <a:lnTo>
                    <a:pt x="8548" y="585406"/>
                  </a:lnTo>
                  <a:lnTo>
                    <a:pt x="0" y="542543"/>
                  </a:lnTo>
                  <a:lnTo>
                    <a:pt x="0" y="108203"/>
                  </a:lnTo>
                  <a:close/>
                </a:path>
              </a:pathLst>
            </a:custGeom>
            <a:ln w="10668">
              <a:solidFill>
                <a:srgbClr val="162B50"/>
              </a:solidFill>
            </a:ln>
          </p:spPr>
          <p:txBody>
            <a:bodyPr wrap="square" lIns="0" tIns="0" rIns="0" bIns="0" rtlCol="0"/>
            <a:lstStyle/>
            <a:p>
              <a:endParaRPr sz="1588"/>
            </a:p>
          </p:txBody>
        </p:sp>
      </p:grpSp>
      <p:sp>
        <p:nvSpPr>
          <p:cNvPr id="6" name="object 6"/>
          <p:cNvSpPr txBox="1"/>
          <p:nvPr/>
        </p:nvSpPr>
        <p:spPr>
          <a:xfrm>
            <a:off x="2425864" y="2588142"/>
            <a:ext cx="451037" cy="212124"/>
          </a:xfrm>
          <a:prstGeom prst="rect">
            <a:avLst/>
          </a:prstGeom>
        </p:spPr>
        <p:txBody>
          <a:bodyPr vert="horz" wrap="square" lIns="0" tIns="15128" rIns="0" bIns="0" rtlCol="0">
            <a:spAutoFit/>
          </a:bodyPr>
          <a:lstStyle/>
          <a:p>
            <a:pPr marL="11206">
              <a:spcBef>
                <a:spcPts val="119"/>
              </a:spcBef>
            </a:pPr>
            <a:r>
              <a:rPr sz="1279" spc="-9" dirty="0">
                <a:solidFill>
                  <a:srgbClr val="FFFFFF"/>
                </a:solidFill>
                <a:latin typeface="Calibri"/>
                <a:cs typeface="Calibri"/>
              </a:rPr>
              <a:t>Stroke</a:t>
            </a:r>
            <a:endParaRPr sz="1279">
              <a:latin typeface="Calibri"/>
              <a:cs typeface="Calibri"/>
            </a:endParaRPr>
          </a:p>
        </p:txBody>
      </p:sp>
      <p:grpSp>
        <p:nvGrpSpPr>
          <p:cNvPr id="7" name="object 7"/>
          <p:cNvGrpSpPr/>
          <p:nvPr/>
        </p:nvGrpSpPr>
        <p:grpSpPr>
          <a:xfrm>
            <a:off x="3645273" y="2626882"/>
            <a:ext cx="422462" cy="240926"/>
            <a:chOff x="2251710" y="2977133"/>
            <a:chExt cx="478790" cy="273050"/>
          </a:xfrm>
        </p:grpSpPr>
        <p:sp>
          <p:nvSpPr>
            <p:cNvPr id="8" name="object 8"/>
            <p:cNvSpPr/>
            <p:nvPr/>
          </p:nvSpPr>
          <p:spPr>
            <a:xfrm>
              <a:off x="2257044" y="2982467"/>
              <a:ext cx="467995" cy="262255"/>
            </a:xfrm>
            <a:custGeom>
              <a:avLst/>
              <a:gdLst/>
              <a:ahLst/>
              <a:cxnLst/>
              <a:rect l="l" t="t" r="r" b="b"/>
              <a:pathLst>
                <a:path w="467994" h="262255">
                  <a:moveTo>
                    <a:pt x="336803" y="262128"/>
                  </a:moveTo>
                  <a:lnTo>
                    <a:pt x="336803" y="196596"/>
                  </a:lnTo>
                  <a:lnTo>
                    <a:pt x="0" y="196596"/>
                  </a:lnTo>
                  <a:lnTo>
                    <a:pt x="0" y="65532"/>
                  </a:lnTo>
                  <a:lnTo>
                    <a:pt x="336803" y="65532"/>
                  </a:lnTo>
                  <a:lnTo>
                    <a:pt x="336803" y="0"/>
                  </a:lnTo>
                  <a:lnTo>
                    <a:pt x="467867" y="131064"/>
                  </a:lnTo>
                  <a:lnTo>
                    <a:pt x="336803" y="262128"/>
                  </a:lnTo>
                  <a:close/>
                </a:path>
              </a:pathLst>
            </a:custGeom>
            <a:solidFill>
              <a:srgbClr val="4472C3"/>
            </a:solidFill>
          </p:spPr>
          <p:txBody>
            <a:bodyPr wrap="square" lIns="0" tIns="0" rIns="0" bIns="0" rtlCol="0"/>
            <a:lstStyle/>
            <a:p>
              <a:endParaRPr sz="1588"/>
            </a:p>
          </p:txBody>
        </p:sp>
        <p:sp>
          <p:nvSpPr>
            <p:cNvPr id="9" name="object 9"/>
            <p:cNvSpPr/>
            <p:nvPr/>
          </p:nvSpPr>
          <p:spPr>
            <a:xfrm>
              <a:off x="2257044" y="2982467"/>
              <a:ext cx="467995" cy="262255"/>
            </a:xfrm>
            <a:custGeom>
              <a:avLst/>
              <a:gdLst/>
              <a:ahLst/>
              <a:cxnLst/>
              <a:rect l="l" t="t" r="r" b="b"/>
              <a:pathLst>
                <a:path w="467994" h="262255">
                  <a:moveTo>
                    <a:pt x="0" y="65532"/>
                  </a:moveTo>
                  <a:lnTo>
                    <a:pt x="336803" y="65532"/>
                  </a:lnTo>
                  <a:lnTo>
                    <a:pt x="336803" y="0"/>
                  </a:lnTo>
                  <a:lnTo>
                    <a:pt x="467867" y="131064"/>
                  </a:lnTo>
                  <a:lnTo>
                    <a:pt x="336803" y="262128"/>
                  </a:lnTo>
                  <a:lnTo>
                    <a:pt x="336803" y="196596"/>
                  </a:lnTo>
                  <a:lnTo>
                    <a:pt x="0" y="196596"/>
                  </a:lnTo>
                  <a:lnTo>
                    <a:pt x="0" y="65532"/>
                  </a:lnTo>
                  <a:close/>
                </a:path>
              </a:pathLst>
            </a:custGeom>
            <a:ln w="10668">
              <a:solidFill>
                <a:srgbClr val="162B50"/>
              </a:solidFill>
            </a:ln>
          </p:spPr>
          <p:txBody>
            <a:bodyPr wrap="square" lIns="0" tIns="0" rIns="0" bIns="0" rtlCol="0"/>
            <a:lstStyle/>
            <a:p>
              <a:endParaRPr sz="1588"/>
            </a:p>
          </p:txBody>
        </p:sp>
      </p:grpSp>
      <p:grpSp>
        <p:nvGrpSpPr>
          <p:cNvPr id="10" name="object 10"/>
          <p:cNvGrpSpPr/>
          <p:nvPr/>
        </p:nvGrpSpPr>
        <p:grpSpPr>
          <a:xfrm>
            <a:off x="6204249" y="2590575"/>
            <a:ext cx="421341" cy="240926"/>
            <a:chOff x="5151882" y="2935985"/>
            <a:chExt cx="477520" cy="273050"/>
          </a:xfrm>
        </p:grpSpPr>
        <p:sp>
          <p:nvSpPr>
            <p:cNvPr id="11" name="object 11"/>
            <p:cNvSpPr/>
            <p:nvPr/>
          </p:nvSpPr>
          <p:spPr>
            <a:xfrm>
              <a:off x="5157216" y="2941319"/>
              <a:ext cx="466725" cy="262255"/>
            </a:xfrm>
            <a:custGeom>
              <a:avLst/>
              <a:gdLst/>
              <a:ahLst/>
              <a:cxnLst/>
              <a:rect l="l" t="t" r="r" b="b"/>
              <a:pathLst>
                <a:path w="466725" h="262255">
                  <a:moveTo>
                    <a:pt x="335280" y="262128"/>
                  </a:moveTo>
                  <a:lnTo>
                    <a:pt x="335280" y="196596"/>
                  </a:lnTo>
                  <a:lnTo>
                    <a:pt x="0" y="196596"/>
                  </a:lnTo>
                  <a:lnTo>
                    <a:pt x="0" y="65532"/>
                  </a:lnTo>
                  <a:lnTo>
                    <a:pt x="335280" y="65532"/>
                  </a:lnTo>
                  <a:lnTo>
                    <a:pt x="335280" y="0"/>
                  </a:lnTo>
                  <a:lnTo>
                    <a:pt x="466344" y="131064"/>
                  </a:lnTo>
                  <a:lnTo>
                    <a:pt x="335280" y="262128"/>
                  </a:lnTo>
                  <a:close/>
                </a:path>
              </a:pathLst>
            </a:custGeom>
            <a:solidFill>
              <a:srgbClr val="4472C3"/>
            </a:solidFill>
          </p:spPr>
          <p:txBody>
            <a:bodyPr wrap="square" lIns="0" tIns="0" rIns="0" bIns="0" rtlCol="0"/>
            <a:lstStyle/>
            <a:p>
              <a:endParaRPr sz="1588"/>
            </a:p>
          </p:txBody>
        </p:sp>
        <p:sp>
          <p:nvSpPr>
            <p:cNvPr id="12" name="object 12"/>
            <p:cNvSpPr/>
            <p:nvPr/>
          </p:nvSpPr>
          <p:spPr>
            <a:xfrm>
              <a:off x="5157216" y="2941319"/>
              <a:ext cx="466725" cy="262255"/>
            </a:xfrm>
            <a:custGeom>
              <a:avLst/>
              <a:gdLst/>
              <a:ahLst/>
              <a:cxnLst/>
              <a:rect l="l" t="t" r="r" b="b"/>
              <a:pathLst>
                <a:path w="466725" h="262255">
                  <a:moveTo>
                    <a:pt x="0" y="65532"/>
                  </a:moveTo>
                  <a:lnTo>
                    <a:pt x="335280" y="65532"/>
                  </a:lnTo>
                  <a:lnTo>
                    <a:pt x="335280" y="0"/>
                  </a:lnTo>
                  <a:lnTo>
                    <a:pt x="466344" y="131064"/>
                  </a:lnTo>
                  <a:lnTo>
                    <a:pt x="335280" y="262128"/>
                  </a:lnTo>
                  <a:lnTo>
                    <a:pt x="335280" y="196596"/>
                  </a:lnTo>
                  <a:lnTo>
                    <a:pt x="0" y="196596"/>
                  </a:lnTo>
                  <a:lnTo>
                    <a:pt x="0" y="65532"/>
                  </a:lnTo>
                  <a:close/>
                </a:path>
              </a:pathLst>
            </a:custGeom>
            <a:ln w="10668">
              <a:solidFill>
                <a:srgbClr val="162B50"/>
              </a:solidFill>
            </a:ln>
          </p:spPr>
          <p:txBody>
            <a:bodyPr wrap="square" lIns="0" tIns="0" rIns="0" bIns="0" rtlCol="0"/>
            <a:lstStyle/>
            <a:p>
              <a:endParaRPr sz="1588"/>
            </a:p>
          </p:txBody>
        </p:sp>
      </p:grpSp>
      <p:grpSp>
        <p:nvGrpSpPr>
          <p:cNvPr id="13" name="object 13"/>
          <p:cNvGrpSpPr/>
          <p:nvPr/>
        </p:nvGrpSpPr>
        <p:grpSpPr>
          <a:xfrm>
            <a:off x="3645273" y="3767193"/>
            <a:ext cx="422462" cy="240926"/>
            <a:chOff x="2251710" y="4269485"/>
            <a:chExt cx="478790" cy="273050"/>
          </a:xfrm>
        </p:grpSpPr>
        <p:sp>
          <p:nvSpPr>
            <p:cNvPr id="14" name="object 14"/>
            <p:cNvSpPr/>
            <p:nvPr/>
          </p:nvSpPr>
          <p:spPr>
            <a:xfrm>
              <a:off x="2257044" y="4274819"/>
              <a:ext cx="467995" cy="262255"/>
            </a:xfrm>
            <a:custGeom>
              <a:avLst/>
              <a:gdLst/>
              <a:ahLst/>
              <a:cxnLst/>
              <a:rect l="l" t="t" r="r" b="b"/>
              <a:pathLst>
                <a:path w="467994" h="262254">
                  <a:moveTo>
                    <a:pt x="336803" y="262128"/>
                  </a:moveTo>
                  <a:lnTo>
                    <a:pt x="336803" y="196596"/>
                  </a:lnTo>
                  <a:lnTo>
                    <a:pt x="0" y="196596"/>
                  </a:lnTo>
                  <a:lnTo>
                    <a:pt x="0" y="65532"/>
                  </a:lnTo>
                  <a:lnTo>
                    <a:pt x="336803" y="65532"/>
                  </a:lnTo>
                  <a:lnTo>
                    <a:pt x="336803" y="0"/>
                  </a:lnTo>
                  <a:lnTo>
                    <a:pt x="467867" y="131064"/>
                  </a:lnTo>
                  <a:lnTo>
                    <a:pt x="336803" y="262128"/>
                  </a:lnTo>
                  <a:close/>
                </a:path>
              </a:pathLst>
            </a:custGeom>
            <a:solidFill>
              <a:srgbClr val="4472C3"/>
            </a:solidFill>
          </p:spPr>
          <p:txBody>
            <a:bodyPr wrap="square" lIns="0" tIns="0" rIns="0" bIns="0" rtlCol="0"/>
            <a:lstStyle/>
            <a:p>
              <a:endParaRPr sz="1588"/>
            </a:p>
          </p:txBody>
        </p:sp>
        <p:sp>
          <p:nvSpPr>
            <p:cNvPr id="15" name="object 15"/>
            <p:cNvSpPr/>
            <p:nvPr/>
          </p:nvSpPr>
          <p:spPr>
            <a:xfrm>
              <a:off x="2257044" y="4274819"/>
              <a:ext cx="467995" cy="262255"/>
            </a:xfrm>
            <a:custGeom>
              <a:avLst/>
              <a:gdLst/>
              <a:ahLst/>
              <a:cxnLst/>
              <a:rect l="l" t="t" r="r" b="b"/>
              <a:pathLst>
                <a:path w="467994" h="262254">
                  <a:moveTo>
                    <a:pt x="0" y="65532"/>
                  </a:moveTo>
                  <a:lnTo>
                    <a:pt x="336803" y="65532"/>
                  </a:lnTo>
                  <a:lnTo>
                    <a:pt x="336803" y="0"/>
                  </a:lnTo>
                  <a:lnTo>
                    <a:pt x="467867" y="131064"/>
                  </a:lnTo>
                  <a:lnTo>
                    <a:pt x="336803" y="262128"/>
                  </a:lnTo>
                  <a:lnTo>
                    <a:pt x="336803" y="196596"/>
                  </a:lnTo>
                  <a:lnTo>
                    <a:pt x="0" y="196596"/>
                  </a:lnTo>
                  <a:lnTo>
                    <a:pt x="0" y="65532"/>
                  </a:lnTo>
                  <a:close/>
                </a:path>
              </a:pathLst>
            </a:custGeom>
            <a:ln w="10668">
              <a:solidFill>
                <a:srgbClr val="162B50"/>
              </a:solidFill>
            </a:ln>
          </p:spPr>
          <p:txBody>
            <a:bodyPr wrap="square" lIns="0" tIns="0" rIns="0" bIns="0" rtlCol="0"/>
            <a:lstStyle/>
            <a:p>
              <a:endParaRPr sz="1588"/>
            </a:p>
          </p:txBody>
        </p:sp>
      </p:grpSp>
      <p:grpSp>
        <p:nvGrpSpPr>
          <p:cNvPr id="16" name="object 16"/>
          <p:cNvGrpSpPr/>
          <p:nvPr/>
        </p:nvGrpSpPr>
        <p:grpSpPr>
          <a:xfrm>
            <a:off x="4465544" y="2418453"/>
            <a:ext cx="1340784" cy="584947"/>
            <a:chOff x="3181350" y="2740913"/>
            <a:chExt cx="1519555" cy="662940"/>
          </a:xfrm>
        </p:grpSpPr>
        <p:sp>
          <p:nvSpPr>
            <p:cNvPr id="17" name="object 17"/>
            <p:cNvSpPr/>
            <p:nvPr/>
          </p:nvSpPr>
          <p:spPr>
            <a:xfrm>
              <a:off x="3186683" y="2746247"/>
              <a:ext cx="1508760" cy="652780"/>
            </a:xfrm>
            <a:custGeom>
              <a:avLst/>
              <a:gdLst/>
              <a:ahLst/>
              <a:cxnLst/>
              <a:rect l="l" t="t" r="r" b="b"/>
              <a:pathLst>
                <a:path w="1508760" h="652779">
                  <a:moveTo>
                    <a:pt x="1399032" y="652271"/>
                  </a:moveTo>
                  <a:lnTo>
                    <a:pt x="108204" y="652271"/>
                  </a:lnTo>
                  <a:lnTo>
                    <a:pt x="66222" y="643699"/>
                  </a:lnTo>
                  <a:lnTo>
                    <a:pt x="31813" y="620267"/>
                  </a:lnTo>
                  <a:lnTo>
                    <a:pt x="8548" y="585406"/>
                  </a:lnTo>
                  <a:lnTo>
                    <a:pt x="0" y="542543"/>
                  </a:lnTo>
                  <a:lnTo>
                    <a:pt x="0" y="108203"/>
                  </a:ln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close/>
                </a:path>
              </a:pathLst>
            </a:custGeom>
            <a:solidFill>
              <a:srgbClr val="4472C3"/>
            </a:solidFill>
          </p:spPr>
          <p:txBody>
            <a:bodyPr wrap="square" lIns="0" tIns="0" rIns="0" bIns="0" rtlCol="0"/>
            <a:lstStyle/>
            <a:p>
              <a:endParaRPr sz="1588"/>
            </a:p>
          </p:txBody>
        </p:sp>
        <p:sp>
          <p:nvSpPr>
            <p:cNvPr id="18" name="object 18"/>
            <p:cNvSpPr/>
            <p:nvPr/>
          </p:nvSpPr>
          <p:spPr>
            <a:xfrm>
              <a:off x="3186683" y="2746247"/>
              <a:ext cx="1508760" cy="652780"/>
            </a:xfrm>
            <a:custGeom>
              <a:avLst/>
              <a:gdLst/>
              <a:ahLst/>
              <a:cxnLst/>
              <a:rect l="l" t="t" r="r" b="b"/>
              <a:pathLst>
                <a:path w="1508760" h="652779">
                  <a:moveTo>
                    <a:pt x="0" y="108203"/>
                  </a:move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lnTo>
                    <a:pt x="108204" y="652271"/>
                  </a:lnTo>
                  <a:lnTo>
                    <a:pt x="66222" y="643699"/>
                  </a:lnTo>
                  <a:lnTo>
                    <a:pt x="31813" y="620267"/>
                  </a:lnTo>
                  <a:lnTo>
                    <a:pt x="8548" y="585406"/>
                  </a:lnTo>
                  <a:lnTo>
                    <a:pt x="0" y="542543"/>
                  </a:lnTo>
                  <a:lnTo>
                    <a:pt x="0" y="108203"/>
                  </a:lnTo>
                  <a:close/>
                </a:path>
              </a:pathLst>
            </a:custGeom>
            <a:ln w="10668">
              <a:solidFill>
                <a:srgbClr val="162B50"/>
              </a:solidFill>
            </a:ln>
          </p:spPr>
          <p:txBody>
            <a:bodyPr wrap="square" lIns="0" tIns="0" rIns="0" bIns="0" rtlCol="0"/>
            <a:lstStyle/>
            <a:p>
              <a:endParaRPr sz="1588"/>
            </a:p>
          </p:txBody>
        </p:sp>
      </p:grpSp>
      <p:sp>
        <p:nvSpPr>
          <p:cNvPr id="19" name="object 19"/>
          <p:cNvSpPr txBox="1"/>
          <p:nvPr/>
        </p:nvSpPr>
        <p:spPr>
          <a:xfrm>
            <a:off x="5010394" y="2588142"/>
            <a:ext cx="249331" cy="212124"/>
          </a:xfrm>
          <a:prstGeom prst="rect">
            <a:avLst/>
          </a:prstGeom>
        </p:spPr>
        <p:txBody>
          <a:bodyPr vert="horz" wrap="square" lIns="0" tIns="15128" rIns="0" bIns="0" rtlCol="0">
            <a:spAutoFit/>
          </a:bodyPr>
          <a:lstStyle/>
          <a:p>
            <a:pPr marL="11206">
              <a:spcBef>
                <a:spcPts val="119"/>
              </a:spcBef>
            </a:pPr>
            <a:r>
              <a:rPr sz="1279" spc="-22" dirty="0">
                <a:solidFill>
                  <a:srgbClr val="FFFFFF"/>
                </a:solidFill>
                <a:latin typeface="Calibri"/>
                <a:cs typeface="Calibri"/>
              </a:rPr>
              <a:t>tPA</a:t>
            </a:r>
            <a:endParaRPr sz="1279">
              <a:latin typeface="Calibri"/>
              <a:cs typeface="Calibri"/>
            </a:endParaRPr>
          </a:p>
        </p:txBody>
      </p:sp>
      <p:grpSp>
        <p:nvGrpSpPr>
          <p:cNvPr id="20" name="object 20"/>
          <p:cNvGrpSpPr/>
          <p:nvPr/>
        </p:nvGrpSpPr>
        <p:grpSpPr>
          <a:xfrm>
            <a:off x="6949216" y="2418453"/>
            <a:ext cx="2526926" cy="849965"/>
            <a:chOff x="5996178" y="2740913"/>
            <a:chExt cx="2863850" cy="963294"/>
          </a:xfrm>
        </p:grpSpPr>
        <p:sp>
          <p:nvSpPr>
            <p:cNvPr id="21" name="object 21"/>
            <p:cNvSpPr/>
            <p:nvPr/>
          </p:nvSpPr>
          <p:spPr>
            <a:xfrm>
              <a:off x="6001512" y="2746247"/>
              <a:ext cx="2853055" cy="952500"/>
            </a:xfrm>
            <a:custGeom>
              <a:avLst/>
              <a:gdLst/>
              <a:ahLst/>
              <a:cxnLst/>
              <a:rect l="l" t="t" r="r" b="b"/>
              <a:pathLst>
                <a:path w="2853054" h="952500">
                  <a:moveTo>
                    <a:pt x="2694432" y="952499"/>
                  </a:moveTo>
                  <a:lnTo>
                    <a:pt x="158495" y="952499"/>
                  </a:lnTo>
                  <a:lnTo>
                    <a:pt x="108069" y="944355"/>
                  </a:lnTo>
                  <a:lnTo>
                    <a:pt x="64520" y="921727"/>
                  </a:lnTo>
                  <a:lnTo>
                    <a:pt x="30333" y="887321"/>
                  </a:lnTo>
                  <a:lnTo>
                    <a:pt x="7997" y="843844"/>
                  </a:lnTo>
                  <a:lnTo>
                    <a:pt x="0" y="794003"/>
                  </a:lnTo>
                  <a:lnTo>
                    <a:pt x="0" y="158495"/>
                  </a:lnTo>
                  <a:lnTo>
                    <a:pt x="7997" y="108655"/>
                  </a:lnTo>
                  <a:lnTo>
                    <a:pt x="30333" y="65178"/>
                  </a:lnTo>
                  <a:lnTo>
                    <a:pt x="64520" y="30772"/>
                  </a:lnTo>
                  <a:lnTo>
                    <a:pt x="108069" y="8144"/>
                  </a:lnTo>
                  <a:lnTo>
                    <a:pt x="158495" y="0"/>
                  </a:lnTo>
                  <a:lnTo>
                    <a:pt x="2694432" y="0"/>
                  </a:lnTo>
                  <a:lnTo>
                    <a:pt x="2744858" y="8144"/>
                  </a:lnTo>
                  <a:lnTo>
                    <a:pt x="2788407" y="30772"/>
                  </a:lnTo>
                  <a:lnTo>
                    <a:pt x="2822594" y="65178"/>
                  </a:lnTo>
                  <a:lnTo>
                    <a:pt x="2844929" y="108655"/>
                  </a:lnTo>
                  <a:lnTo>
                    <a:pt x="2852927" y="158495"/>
                  </a:lnTo>
                  <a:lnTo>
                    <a:pt x="2852927" y="794003"/>
                  </a:lnTo>
                  <a:lnTo>
                    <a:pt x="2844929" y="843844"/>
                  </a:lnTo>
                  <a:lnTo>
                    <a:pt x="2822594" y="887321"/>
                  </a:lnTo>
                  <a:lnTo>
                    <a:pt x="2788407" y="921727"/>
                  </a:lnTo>
                  <a:lnTo>
                    <a:pt x="2744858" y="944355"/>
                  </a:lnTo>
                  <a:lnTo>
                    <a:pt x="2694432" y="952499"/>
                  </a:lnTo>
                  <a:close/>
                </a:path>
              </a:pathLst>
            </a:custGeom>
            <a:solidFill>
              <a:srgbClr val="4472C3"/>
            </a:solidFill>
          </p:spPr>
          <p:txBody>
            <a:bodyPr wrap="square" lIns="0" tIns="0" rIns="0" bIns="0" rtlCol="0"/>
            <a:lstStyle/>
            <a:p>
              <a:endParaRPr sz="1588"/>
            </a:p>
          </p:txBody>
        </p:sp>
        <p:sp>
          <p:nvSpPr>
            <p:cNvPr id="22" name="object 22"/>
            <p:cNvSpPr/>
            <p:nvPr/>
          </p:nvSpPr>
          <p:spPr>
            <a:xfrm>
              <a:off x="6001512" y="2746247"/>
              <a:ext cx="2853055" cy="952500"/>
            </a:xfrm>
            <a:custGeom>
              <a:avLst/>
              <a:gdLst/>
              <a:ahLst/>
              <a:cxnLst/>
              <a:rect l="l" t="t" r="r" b="b"/>
              <a:pathLst>
                <a:path w="2853054" h="952500">
                  <a:moveTo>
                    <a:pt x="0" y="158495"/>
                  </a:moveTo>
                  <a:lnTo>
                    <a:pt x="7997" y="108655"/>
                  </a:lnTo>
                  <a:lnTo>
                    <a:pt x="30333" y="65178"/>
                  </a:lnTo>
                  <a:lnTo>
                    <a:pt x="64520" y="30772"/>
                  </a:lnTo>
                  <a:lnTo>
                    <a:pt x="108069" y="8144"/>
                  </a:lnTo>
                  <a:lnTo>
                    <a:pt x="158495" y="0"/>
                  </a:lnTo>
                  <a:lnTo>
                    <a:pt x="2694432" y="0"/>
                  </a:lnTo>
                  <a:lnTo>
                    <a:pt x="2744858" y="8144"/>
                  </a:lnTo>
                  <a:lnTo>
                    <a:pt x="2788407" y="30772"/>
                  </a:lnTo>
                  <a:lnTo>
                    <a:pt x="2822594" y="65178"/>
                  </a:lnTo>
                  <a:lnTo>
                    <a:pt x="2844929" y="108655"/>
                  </a:lnTo>
                  <a:lnTo>
                    <a:pt x="2852927" y="158495"/>
                  </a:lnTo>
                  <a:lnTo>
                    <a:pt x="2852927" y="794003"/>
                  </a:lnTo>
                  <a:lnTo>
                    <a:pt x="2844929" y="843844"/>
                  </a:lnTo>
                  <a:lnTo>
                    <a:pt x="2822594" y="887321"/>
                  </a:lnTo>
                  <a:lnTo>
                    <a:pt x="2788407" y="921727"/>
                  </a:lnTo>
                  <a:lnTo>
                    <a:pt x="2744858" y="944355"/>
                  </a:lnTo>
                  <a:lnTo>
                    <a:pt x="2694432" y="952499"/>
                  </a:lnTo>
                  <a:lnTo>
                    <a:pt x="158495" y="952499"/>
                  </a:lnTo>
                  <a:lnTo>
                    <a:pt x="108069" y="944355"/>
                  </a:lnTo>
                  <a:lnTo>
                    <a:pt x="64520" y="921727"/>
                  </a:lnTo>
                  <a:lnTo>
                    <a:pt x="30333" y="887321"/>
                  </a:lnTo>
                  <a:lnTo>
                    <a:pt x="7997" y="843844"/>
                  </a:lnTo>
                  <a:lnTo>
                    <a:pt x="0" y="794003"/>
                  </a:lnTo>
                  <a:lnTo>
                    <a:pt x="0" y="158495"/>
                  </a:lnTo>
                  <a:close/>
                </a:path>
              </a:pathLst>
            </a:custGeom>
            <a:ln w="10668">
              <a:solidFill>
                <a:srgbClr val="162B50"/>
              </a:solidFill>
            </a:ln>
          </p:spPr>
          <p:txBody>
            <a:bodyPr wrap="square" lIns="0" tIns="0" rIns="0" bIns="0" rtlCol="0"/>
            <a:lstStyle/>
            <a:p>
              <a:endParaRPr sz="1588"/>
            </a:p>
          </p:txBody>
        </p:sp>
      </p:grpSp>
      <p:sp>
        <p:nvSpPr>
          <p:cNvPr id="23" name="object 23"/>
          <p:cNvSpPr txBox="1"/>
          <p:nvPr/>
        </p:nvSpPr>
        <p:spPr>
          <a:xfrm>
            <a:off x="7071835" y="2621767"/>
            <a:ext cx="2279276" cy="405975"/>
          </a:xfrm>
          <a:prstGeom prst="rect">
            <a:avLst/>
          </a:prstGeom>
        </p:spPr>
        <p:txBody>
          <a:bodyPr vert="horz" wrap="square" lIns="0" tIns="11206" rIns="0" bIns="0" rtlCol="0">
            <a:spAutoFit/>
          </a:bodyPr>
          <a:lstStyle/>
          <a:p>
            <a:pPr marL="11206" marR="4483" indent="57713">
              <a:lnSpc>
                <a:spcPct val="102099"/>
              </a:lnSpc>
              <a:spcBef>
                <a:spcPts val="88"/>
              </a:spcBef>
            </a:pPr>
            <a:r>
              <a:rPr sz="1279" dirty="0">
                <a:solidFill>
                  <a:srgbClr val="FFFFFF"/>
                </a:solidFill>
                <a:latin typeface="Calibri"/>
                <a:cs typeface="Calibri"/>
              </a:rPr>
              <a:t>Mechanical</a:t>
            </a:r>
            <a:r>
              <a:rPr sz="1279" spc="93" dirty="0">
                <a:solidFill>
                  <a:srgbClr val="FFFFFF"/>
                </a:solidFill>
                <a:latin typeface="Calibri"/>
                <a:cs typeface="Calibri"/>
              </a:rPr>
              <a:t> </a:t>
            </a:r>
            <a:r>
              <a:rPr sz="1279" dirty="0">
                <a:solidFill>
                  <a:srgbClr val="FFFFFF"/>
                </a:solidFill>
                <a:latin typeface="Calibri"/>
                <a:cs typeface="Calibri"/>
              </a:rPr>
              <a:t>thrombectomy</a:t>
            </a:r>
            <a:r>
              <a:rPr sz="1279" spc="53" dirty="0">
                <a:solidFill>
                  <a:srgbClr val="FFFFFF"/>
                </a:solidFill>
                <a:latin typeface="Calibri"/>
                <a:cs typeface="Calibri"/>
              </a:rPr>
              <a:t> </a:t>
            </a:r>
            <a:r>
              <a:rPr sz="1279" spc="-18" dirty="0">
                <a:solidFill>
                  <a:srgbClr val="FFFFFF"/>
                </a:solidFill>
                <a:latin typeface="Calibri"/>
                <a:cs typeface="Calibri"/>
              </a:rPr>
              <a:t>(aka </a:t>
            </a:r>
            <a:r>
              <a:rPr sz="1279" dirty="0">
                <a:solidFill>
                  <a:srgbClr val="FFFFFF"/>
                </a:solidFill>
                <a:latin typeface="Calibri"/>
                <a:cs typeface="Calibri"/>
              </a:rPr>
              <a:t>removing</a:t>
            </a:r>
            <a:r>
              <a:rPr sz="1279" spc="49" dirty="0">
                <a:solidFill>
                  <a:srgbClr val="FFFFFF"/>
                </a:solidFill>
                <a:latin typeface="Calibri"/>
                <a:cs typeface="Calibri"/>
              </a:rPr>
              <a:t> </a:t>
            </a:r>
            <a:r>
              <a:rPr sz="1279" dirty="0">
                <a:solidFill>
                  <a:srgbClr val="FFFFFF"/>
                </a:solidFill>
                <a:latin typeface="Calibri"/>
                <a:cs typeface="Calibri"/>
              </a:rPr>
              <a:t>the</a:t>
            </a:r>
            <a:r>
              <a:rPr sz="1279" spc="44" dirty="0">
                <a:solidFill>
                  <a:srgbClr val="FFFFFF"/>
                </a:solidFill>
                <a:latin typeface="Calibri"/>
                <a:cs typeface="Calibri"/>
              </a:rPr>
              <a:t> </a:t>
            </a:r>
            <a:r>
              <a:rPr sz="1279" dirty="0">
                <a:solidFill>
                  <a:srgbClr val="FFFFFF"/>
                </a:solidFill>
                <a:latin typeface="Calibri"/>
                <a:cs typeface="Calibri"/>
              </a:rPr>
              <a:t>clot</a:t>
            </a:r>
            <a:r>
              <a:rPr sz="1279" spc="62" dirty="0">
                <a:solidFill>
                  <a:srgbClr val="FFFFFF"/>
                </a:solidFill>
                <a:latin typeface="Calibri"/>
                <a:cs typeface="Calibri"/>
              </a:rPr>
              <a:t> </a:t>
            </a:r>
            <a:r>
              <a:rPr sz="1279" dirty="0">
                <a:solidFill>
                  <a:srgbClr val="FFFFFF"/>
                </a:solidFill>
                <a:latin typeface="Calibri"/>
                <a:cs typeface="Calibri"/>
              </a:rPr>
              <a:t>from</a:t>
            </a:r>
            <a:r>
              <a:rPr sz="1279" spc="31" dirty="0">
                <a:solidFill>
                  <a:srgbClr val="FFFFFF"/>
                </a:solidFill>
                <a:latin typeface="Calibri"/>
                <a:cs typeface="Calibri"/>
              </a:rPr>
              <a:t> </a:t>
            </a:r>
            <a:r>
              <a:rPr sz="1279" dirty="0">
                <a:solidFill>
                  <a:srgbClr val="FFFFFF"/>
                </a:solidFill>
                <a:latin typeface="Calibri"/>
                <a:cs typeface="Calibri"/>
              </a:rPr>
              <a:t>the</a:t>
            </a:r>
            <a:r>
              <a:rPr sz="1279" spc="26" dirty="0">
                <a:solidFill>
                  <a:srgbClr val="FFFFFF"/>
                </a:solidFill>
                <a:latin typeface="Calibri"/>
                <a:cs typeface="Calibri"/>
              </a:rPr>
              <a:t> </a:t>
            </a:r>
            <a:r>
              <a:rPr sz="1279" spc="-9" dirty="0">
                <a:solidFill>
                  <a:srgbClr val="FFFFFF"/>
                </a:solidFill>
                <a:latin typeface="Calibri"/>
                <a:cs typeface="Calibri"/>
              </a:rPr>
              <a:t>brain)</a:t>
            </a:r>
            <a:endParaRPr sz="1279">
              <a:latin typeface="Calibri"/>
              <a:cs typeface="Calibri"/>
            </a:endParaRPr>
          </a:p>
        </p:txBody>
      </p:sp>
      <p:grpSp>
        <p:nvGrpSpPr>
          <p:cNvPr id="24" name="object 24"/>
          <p:cNvGrpSpPr/>
          <p:nvPr/>
        </p:nvGrpSpPr>
        <p:grpSpPr>
          <a:xfrm>
            <a:off x="1981873" y="3651548"/>
            <a:ext cx="1340784" cy="583826"/>
            <a:chOff x="366522" y="4138421"/>
            <a:chExt cx="1519555" cy="661670"/>
          </a:xfrm>
        </p:grpSpPr>
        <p:sp>
          <p:nvSpPr>
            <p:cNvPr id="25" name="object 25"/>
            <p:cNvSpPr/>
            <p:nvPr/>
          </p:nvSpPr>
          <p:spPr>
            <a:xfrm>
              <a:off x="371856" y="4143755"/>
              <a:ext cx="1508760" cy="650875"/>
            </a:xfrm>
            <a:custGeom>
              <a:avLst/>
              <a:gdLst/>
              <a:ahLst/>
              <a:cxnLst/>
              <a:rect l="l" t="t" r="r" b="b"/>
              <a:pathLst>
                <a:path w="1508760" h="650875">
                  <a:moveTo>
                    <a:pt x="1399032" y="650747"/>
                  </a:moveTo>
                  <a:lnTo>
                    <a:pt x="108204" y="650747"/>
                  </a:lnTo>
                  <a:lnTo>
                    <a:pt x="66222" y="642199"/>
                  </a:lnTo>
                  <a:lnTo>
                    <a:pt x="31813" y="618934"/>
                  </a:lnTo>
                  <a:lnTo>
                    <a:pt x="8548" y="584525"/>
                  </a:lnTo>
                  <a:lnTo>
                    <a:pt x="0" y="542543"/>
                  </a:lnTo>
                  <a:lnTo>
                    <a:pt x="0" y="108203"/>
                  </a:lnTo>
                  <a:lnTo>
                    <a:pt x="8548" y="65579"/>
                  </a:lnTo>
                  <a:lnTo>
                    <a:pt x="31813" y="31241"/>
                  </a:lnTo>
                  <a:lnTo>
                    <a:pt x="66222" y="8334"/>
                  </a:lnTo>
                  <a:lnTo>
                    <a:pt x="108204" y="0"/>
                  </a:lnTo>
                  <a:lnTo>
                    <a:pt x="1399032" y="0"/>
                  </a:lnTo>
                  <a:lnTo>
                    <a:pt x="1441894" y="8334"/>
                  </a:lnTo>
                  <a:lnTo>
                    <a:pt x="1476755" y="31241"/>
                  </a:lnTo>
                  <a:lnTo>
                    <a:pt x="1500187" y="65579"/>
                  </a:lnTo>
                  <a:lnTo>
                    <a:pt x="1508759" y="108203"/>
                  </a:lnTo>
                  <a:lnTo>
                    <a:pt x="1508759" y="542543"/>
                  </a:lnTo>
                  <a:lnTo>
                    <a:pt x="1500187" y="584525"/>
                  </a:lnTo>
                  <a:lnTo>
                    <a:pt x="1476755" y="618934"/>
                  </a:lnTo>
                  <a:lnTo>
                    <a:pt x="1441894" y="642199"/>
                  </a:lnTo>
                  <a:lnTo>
                    <a:pt x="1399032" y="650747"/>
                  </a:lnTo>
                  <a:close/>
                </a:path>
              </a:pathLst>
            </a:custGeom>
            <a:solidFill>
              <a:srgbClr val="4472C3"/>
            </a:solidFill>
          </p:spPr>
          <p:txBody>
            <a:bodyPr wrap="square" lIns="0" tIns="0" rIns="0" bIns="0" rtlCol="0"/>
            <a:lstStyle/>
            <a:p>
              <a:endParaRPr sz="1588"/>
            </a:p>
          </p:txBody>
        </p:sp>
        <p:sp>
          <p:nvSpPr>
            <p:cNvPr id="26" name="object 26"/>
            <p:cNvSpPr/>
            <p:nvPr/>
          </p:nvSpPr>
          <p:spPr>
            <a:xfrm>
              <a:off x="371856" y="4143755"/>
              <a:ext cx="1508760" cy="650875"/>
            </a:xfrm>
            <a:custGeom>
              <a:avLst/>
              <a:gdLst/>
              <a:ahLst/>
              <a:cxnLst/>
              <a:rect l="l" t="t" r="r" b="b"/>
              <a:pathLst>
                <a:path w="1508760" h="650875">
                  <a:moveTo>
                    <a:pt x="0" y="108203"/>
                  </a:moveTo>
                  <a:lnTo>
                    <a:pt x="8548" y="65579"/>
                  </a:lnTo>
                  <a:lnTo>
                    <a:pt x="31813" y="31241"/>
                  </a:lnTo>
                  <a:lnTo>
                    <a:pt x="66222" y="8334"/>
                  </a:lnTo>
                  <a:lnTo>
                    <a:pt x="108204" y="0"/>
                  </a:lnTo>
                  <a:lnTo>
                    <a:pt x="1399032" y="0"/>
                  </a:lnTo>
                  <a:lnTo>
                    <a:pt x="1441894" y="8334"/>
                  </a:lnTo>
                  <a:lnTo>
                    <a:pt x="1476755" y="31241"/>
                  </a:lnTo>
                  <a:lnTo>
                    <a:pt x="1500187" y="65579"/>
                  </a:lnTo>
                  <a:lnTo>
                    <a:pt x="1508759" y="108203"/>
                  </a:lnTo>
                  <a:lnTo>
                    <a:pt x="1508759" y="542543"/>
                  </a:lnTo>
                  <a:lnTo>
                    <a:pt x="1500187" y="584525"/>
                  </a:lnTo>
                  <a:lnTo>
                    <a:pt x="1476755" y="618934"/>
                  </a:lnTo>
                  <a:lnTo>
                    <a:pt x="1441894" y="642199"/>
                  </a:lnTo>
                  <a:lnTo>
                    <a:pt x="1399032" y="650747"/>
                  </a:lnTo>
                  <a:lnTo>
                    <a:pt x="108204" y="650747"/>
                  </a:lnTo>
                  <a:lnTo>
                    <a:pt x="66222" y="642199"/>
                  </a:lnTo>
                  <a:lnTo>
                    <a:pt x="31813" y="618934"/>
                  </a:lnTo>
                  <a:lnTo>
                    <a:pt x="8548" y="584525"/>
                  </a:lnTo>
                  <a:lnTo>
                    <a:pt x="0" y="542543"/>
                  </a:lnTo>
                  <a:lnTo>
                    <a:pt x="0" y="108203"/>
                  </a:lnTo>
                  <a:close/>
                </a:path>
              </a:pathLst>
            </a:custGeom>
            <a:ln w="10668">
              <a:solidFill>
                <a:srgbClr val="162B50"/>
              </a:solidFill>
            </a:ln>
          </p:spPr>
          <p:txBody>
            <a:bodyPr wrap="square" lIns="0" tIns="0" rIns="0" bIns="0" rtlCol="0"/>
            <a:lstStyle/>
            <a:p>
              <a:endParaRPr sz="1588"/>
            </a:p>
          </p:txBody>
        </p:sp>
      </p:grpSp>
      <p:sp>
        <p:nvSpPr>
          <p:cNvPr id="27" name="object 27"/>
          <p:cNvSpPr txBox="1"/>
          <p:nvPr/>
        </p:nvSpPr>
        <p:spPr>
          <a:xfrm>
            <a:off x="2218737" y="3821217"/>
            <a:ext cx="865654" cy="212124"/>
          </a:xfrm>
          <a:prstGeom prst="rect">
            <a:avLst/>
          </a:prstGeom>
        </p:spPr>
        <p:txBody>
          <a:bodyPr vert="horz" wrap="square" lIns="0" tIns="15128" rIns="0" bIns="0" rtlCol="0">
            <a:spAutoFit/>
          </a:bodyPr>
          <a:lstStyle/>
          <a:p>
            <a:pPr marL="11206">
              <a:spcBef>
                <a:spcPts val="119"/>
              </a:spcBef>
            </a:pPr>
            <a:r>
              <a:rPr sz="1279" dirty="0">
                <a:solidFill>
                  <a:srgbClr val="FFFFFF"/>
                </a:solidFill>
                <a:latin typeface="Calibri"/>
                <a:cs typeface="Calibri"/>
              </a:rPr>
              <a:t>Heart</a:t>
            </a:r>
            <a:r>
              <a:rPr sz="1279" spc="62" dirty="0">
                <a:solidFill>
                  <a:srgbClr val="FFFFFF"/>
                </a:solidFill>
                <a:latin typeface="Calibri"/>
                <a:cs typeface="Calibri"/>
              </a:rPr>
              <a:t> </a:t>
            </a:r>
            <a:r>
              <a:rPr sz="1279" spc="-9" dirty="0">
                <a:solidFill>
                  <a:srgbClr val="FFFFFF"/>
                </a:solidFill>
                <a:latin typeface="Calibri"/>
                <a:cs typeface="Calibri"/>
              </a:rPr>
              <a:t>Attack</a:t>
            </a:r>
            <a:endParaRPr sz="1279">
              <a:latin typeface="Calibri"/>
              <a:cs typeface="Calibri"/>
            </a:endParaRPr>
          </a:p>
        </p:txBody>
      </p:sp>
      <p:grpSp>
        <p:nvGrpSpPr>
          <p:cNvPr id="28" name="object 28"/>
          <p:cNvGrpSpPr/>
          <p:nvPr/>
        </p:nvGrpSpPr>
        <p:grpSpPr>
          <a:xfrm>
            <a:off x="4465544" y="3635412"/>
            <a:ext cx="1340784" cy="584947"/>
            <a:chOff x="3181350" y="4120134"/>
            <a:chExt cx="1519555" cy="662940"/>
          </a:xfrm>
        </p:grpSpPr>
        <p:sp>
          <p:nvSpPr>
            <p:cNvPr id="29" name="object 29"/>
            <p:cNvSpPr/>
            <p:nvPr/>
          </p:nvSpPr>
          <p:spPr>
            <a:xfrm>
              <a:off x="3186683" y="4125468"/>
              <a:ext cx="1508760" cy="652780"/>
            </a:xfrm>
            <a:custGeom>
              <a:avLst/>
              <a:gdLst/>
              <a:ahLst/>
              <a:cxnLst/>
              <a:rect l="l" t="t" r="r" b="b"/>
              <a:pathLst>
                <a:path w="1508760" h="652779">
                  <a:moveTo>
                    <a:pt x="1399032" y="652271"/>
                  </a:moveTo>
                  <a:lnTo>
                    <a:pt x="108204" y="652271"/>
                  </a:lnTo>
                  <a:lnTo>
                    <a:pt x="66222" y="643699"/>
                  </a:lnTo>
                  <a:lnTo>
                    <a:pt x="31813" y="620267"/>
                  </a:lnTo>
                  <a:lnTo>
                    <a:pt x="8548" y="585406"/>
                  </a:lnTo>
                  <a:lnTo>
                    <a:pt x="0" y="542543"/>
                  </a:lnTo>
                  <a:lnTo>
                    <a:pt x="0" y="108203"/>
                  </a:ln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close/>
                </a:path>
              </a:pathLst>
            </a:custGeom>
            <a:solidFill>
              <a:srgbClr val="4472C3"/>
            </a:solidFill>
          </p:spPr>
          <p:txBody>
            <a:bodyPr wrap="square" lIns="0" tIns="0" rIns="0" bIns="0" rtlCol="0"/>
            <a:lstStyle/>
            <a:p>
              <a:endParaRPr sz="1588"/>
            </a:p>
          </p:txBody>
        </p:sp>
        <p:sp>
          <p:nvSpPr>
            <p:cNvPr id="30" name="object 30"/>
            <p:cNvSpPr/>
            <p:nvPr/>
          </p:nvSpPr>
          <p:spPr>
            <a:xfrm>
              <a:off x="3186683" y="4125468"/>
              <a:ext cx="1508760" cy="652780"/>
            </a:xfrm>
            <a:custGeom>
              <a:avLst/>
              <a:gdLst/>
              <a:ahLst/>
              <a:cxnLst/>
              <a:rect l="l" t="t" r="r" b="b"/>
              <a:pathLst>
                <a:path w="1508760" h="652779">
                  <a:moveTo>
                    <a:pt x="0" y="108203"/>
                  </a:moveTo>
                  <a:lnTo>
                    <a:pt x="8548" y="66222"/>
                  </a:lnTo>
                  <a:lnTo>
                    <a:pt x="31813" y="31813"/>
                  </a:lnTo>
                  <a:lnTo>
                    <a:pt x="66222" y="8548"/>
                  </a:lnTo>
                  <a:lnTo>
                    <a:pt x="108204" y="0"/>
                  </a:lnTo>
                  <a:lnTo>
                    <a:pt x="1399032" y="0"/>
                  </a:lnTo>
                  <a:lnTo>
                    <a:pt x="1441894" y="8548"/>
                  </a:lnTo>
                  <a:lnTo>
                    <a:pt x="1476755" y="31813"/>
                  </a:lnTo>
                  <a:lnTo>
                    <a:pt x="1500187" y="66222"/>
                  </a:lnTo>
                  <a:lnTo>
                    <a:pt x="1508759" y="108203"/>
                  </a:lnTo>
                  <a:lnTo>
                    <a:pt x="1508759" y="542543"/>
                  </a:lnTo>
                  <a:lnTo>
                    <a:pt x="1500187" y="585406"/>
                  </a:lnTo>
                  <a:lnTo>
                    <a:pt x="1476755" y="620267"/>
                  </a:lnTo>
                  <a:lnTo>
                    <a:pt x="1441894" y="643699"/>
                  </a:lnTo>
                  <a:lnTo>
                    <a:pt x="1399032" y="652271"/>
                  </a:lnTo>
                  <a:lnTo>
                    <a:pt x="108204" y="652271"/>
                  </a:lnTo>
                  <a:lnTo>
                    <a:pt x="66222" y="643699"/>
                  </a:lnTo>
                  <a:lnTo>
                    <a:pt x="31813" y="620267"/>
                  </a:lnTo>
                  <a:lnTo>
                    <a:pt x="8548" y="585406"/>
                  </a:lnTo>
                  <a:lnTo>
                    <a:pt x="0" y="542543"/>
                  </a:lnTo>
                  <a:lnTo>
                    <a:pt x="0" y="108203"/>
                  </a:lnTo>
                  <a:close/>
                </a:path>
              </a:pathLst>
            </a:custGeom>
            <a:ln w="10668">
              <a:solidFill>
                <a:srgbClr val="162B50"/>
              </a:solidFill>
            </a:ln>
          </p:spPr>
          <p:txBody>
            <a:bodyPr wrap="square" lIns="0" tIns="0" rIns="0" bIns="0" rtlCol="0"/>
            <a:lstStyle/>
            <a:p>
              <a:endParaRPr sz="1588"/>
            </a:p>
          </p:txBody>
        </p:sp>
      </p:grpSp>
      <p:sp>
        <p:nvSpPr>
          <p:cNvPr id="31" name="object 31"/>
          <p:cNvSpPr txBox="1"/>
          <p:nvPr/>
        </p:nvSpPr>
        <p:spPr>
          <a:xfrm>
            <a:off x="4578716" y="3604726"/>
            <a:ext cx="1112184" cy="606169"/>
          </a:xfrm>
          <a:prstGeom prst="rect">
            <a:avLst/>
          </a:prstGeom>
        </p:spPr>
        <p:txBody>
          <a:bodyPr vert="horz" wrap="square" lIns="0" tIns="10646" rIns="0" bIns="0" rtlCol="0">
            <a:spAutoFit/>
          </a:bodyPr>
          <a:lstStyle/>
          <a:p>
            <a:pPr marL="11206" marR="4483" indent="560" algn="ctr">
              <a:lnSpc>
                <a:spcPct val="102400"/>
              </a:lnSpc>
              <a:spcBef>
                <a:spcPts val="84"/>
              </a:spcBef>
            </a:pPr>
            <a:r>
              <a:rPr sz="1279" spc="-9" dirty="0">
                <a:solidFill>
                  <a:srgbClr val="FFFFFF"/>
                </a:solidFill>
                <a:latin typeface="Calibri"/>
                <a:cs typeface="Calibri"/>
              </a:rPr>
              <a:t>Systemic anticoagulation </a:t>
            </a:r>
            <a:r>
              <a:rPr sz="1279" dirty="0">
                <a:solidFill>
                  <a:srgbClr val="FFFFFF"/>
                </a:solidFill>
                <a:latin typeface="Calibri"/>
                <a:cs typeface="Calibri"/>
              </a:rPr>
              <a:t>(blood</a:t>
            </a:r>
            <a:r>
              <a:rPr sz="1279" spc="71"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p:txBody>
      </p:sp>
      <p:grpSp>
        <p:nvGrpSpPr>
          <p:cNvPr id="32" name="object 32"/>
          <p:cNvGrpSpPr/>
          <p:nvPr/>
        </p:nvGrpSpPr>
        <p:grpSpPr>
          <a:xfrm>
            <a:off x="6949216" y="3591037"/>
            <a:ext cx="2611531" cy="791134"/>
            <a:chOff x="5996178" y="4069841"/>
            <a:chExt cx="2959735" cy="896619"/>
          </a:xfrm>
        </p:grpSpPr>
        <p:sp>
          <p:nvSpPr>
            <p:cNvPr id="33" name="object 33"/>
            <p:cNvSpPr/>
            <p:nvPr/>
          </p:nvSpPr>
          <p:spPr>
            <a:xfrm>
              <a:off x="6001512" y="4075175"/>
              <a:ext cx="2948940" cy="885825"/>
            </a:xfrm>
            <a:custGeom>
              <a:avLst/>
              <a:gdLst/>
              <a:ahLst/>
              <a:cxnLst/>
              <a:rect l="l" t="t" r="r" b="b"/>
              <a:pathLst>
                <a:path w="2948940" h="885825">
                  <a:moveTo>
                    <a:pt x="2802635" y="885444"/>
                  </a:moveTo>
                  <a:lnTo>
                    <a:pt x="147828" y="885444"/>
                  </a:lnTo>
                  <a:lnTo>
                    <a:pt x="100852" y="877982"/>
                  </a:lnTo>
                  <a:lnTo>
                    <a:pt x="60240" y="857207"/>
                  </a:lnTo>
                  <a:lnTo>
                    <a:pt x="28334" y="825532"/>
                  </a:lnTo>
                  <a:lnTo>
                    <a:pt x="7473" y="785372"/>
                  </a:lnTo>
                  <a:lnTo>
                    <a:pt x="0" y="739140"/>
                  </a:lnTo>
                  <a:lnTo>
                    <a:pt x="0" y="147827"/>
                  </a:lnTo>
                  <a:lnTo>
                    <a:pt x="7473" y="101437"/>
                  </a:lnTo>
                  <a:lnTo>
                    <a:pt x="28334" y="60899"/>
                  </a:lnTo>
                  <a:lnTo>
                    <a:pt x="60240" y="28773"/>
                  </a:lnTo>
                  <a:lnTo>
                    <a:pt x="100852" y="7619"/>
                  </a:lnTo>
                  <a:lnTo>
                    <a:pt x="147828" y="0"/>
                  </a:lnTo>
                  <a:lnTo>
                    <a:pt x="2802635" y="0"/>
                  </a:lnTo>
                  <a:lnTo>
                    <a:pt x="2848868" y="7619"/>
                  </a:lnTo>
                  <a:lnTo>
                    <a:pt x="2889028" y="28773"/>
                  </a:lnTo>
                  <a:lnTo>
                    <a:pt x="2920703" y="60899"/>
                  </a:lnTo>
                  <a:lnTo>
                    <a:pt x="2941478" y="101437"/>
                  </a:lnTo>
                  <a:lnTo>
                    <a:pt x="2948940" y="147827"/>
                  </a:lnTo>
                  <a:lnTo>
                    <a:pt x="2948940" y="739140"/>
                  </a:lnTo>
                  <a:lnTo>
                    <a:pt x="2941478" y="785372"/>
                  </a:lnTo>
                  <a:lnTo>
                    <a:pt x="2920703" y="825532"/>
                  </a:lnTo>
                  <a:lnTo>
                    <a:pt x="2889028" y="857207"/>
                  </a:lnTo>
                  <a:lnTo>
                    <a:pt x="2848868" y="877982"/>
                  </a:lnTo>
                  <a:lnTo>
                    <a:pt x="2802635" y="885444"/>
                  </a:lnTo>
                  <a:close/>
                </a:path>
              </a:pathLst>
            </a:custGeom>
            <a:solidFill>
              <a:srgbClr val="4472C3"/>
            </a:solidFill>
          </p:spPr>
          <p:txBody>
            <a:bodyPr wrap="square" lIns="0" tIns="0" rIns="0" bIns="0" rtlCol="0"/>
            <a:lstStyle/>
            <a:p>
              <a:endParaRPr sz="1588"/>
            </a:p>
          </p:txBody>
        </p:sp>
        <p:sp>
          <p:nvSpPr>
            <p:cNvPr id="34" name="object 34"/>
            <p:cNvSpPr/>
            <p:nvPr/>
          </p:nvSpPr>
          <p:spPr>
            <a:xfrm>
              <a:off x="6001512" y="4075175"/>
              <a:ext cx="2948940" cy="885825"/>
            </a:xfrm>
            <a:custGeom>
              <a:avLst/>
              <a:gdLst/>
              <a:ahLst/>
              <a:cxnLst/>
              <a:rect l="l" t="t" r="r" b="b"/>
              <a:pathLst>
                <a:path w="2948940" h="885825">
                  <a:moveTo>
                    <a:pt x="0" y="147827"/>
                  </a:moveTo>
                  <a:lnTo>
                    <a:pt x="7473" y="101437"/>
                  </a:lnTo>
                  <a:lnTo>
                    <a:pt x="28334" y="60899"/>
                  </a:lnTo>
                  <a:lnTo>
                    <a:pt x="60240" y="28773"/>
                  </a:lnTo>
                  <a:lnTo>
                    <a:pt x="100852" y="7619"/>
                  </a:lnTo>
                  <a:lnTo>
                    <a:pt x="147828" y="0"/>
                  </a:lnTo>
                  <a:lnTo>
                    <a:pt x="2802635" y="0"/>
                  </a:lnTo>
                  <a:lnTo>
                    <a:pt x="2848868" y="7619"/>
                  </a:lnTo>
                  <a:lnTo>
                    <a:pt x="2889028" y="28773"/>
                  </a:lnTo>
                  <a:lnTo>
                    <a:pt x="2920703" y="60899"/>
                  </a:lnTo>
                  <a:lnTo>
                    <a:pt x="2941478" y="101437"/>
                  </a:lnTo>
                  <a:lnTo>
                    <a:pt x="2948940" y="147827"/>
                  </a:lnTo>
                  <a:lnTo>
                    <a:pt x="2948940" y="739140"/>
                  </a:lnTo>
                  <a:lnTo>
                    <a:pt x="2941478" y="785372"/>
                  </a:lnTo>
                  <a:lnTo>
                    <a:pt x="2920703" y="825532"/>
                  </a:lnTo>
                  <a:lnTo>
                    <a:pt x="2889028" y="857207"/>
                  </a:lnTo>
                  <a:lnTo>
                    <a:pt x="2848868" y="877982"/>
                  </a:lnTo>
                  <a:lnTo>
                    <a:pt x="2802635" y="885444"/>
                  </a:lnTo>
                  <a:lnTo>
                    <a:pt x="147828" y="885444"/>
                  </a:lnTo>
                  <a:lnTo>
                    <a:pt x="100852" y="877982"/>
                  </a:lnTo>
                  <a:lnTo>
                    <a:pt x="60240" y="857207"/>
                  </a:lnTo>
                  <a:lnTo>
                    <a:pt x="28334" y="825532"/>
                  </a:lnTo>
                  <a:lnTo>
                    <a:pt x="7473" y="785372"/>
                  </a:lnTo>
                  <a:lnTo>
                    <a:pt x="0" y="739140"/>
                  </a:lnTo>
                  <a:lnTo>
                    <a:pt x="0" y="147827"/>
                  </a:lnTo>
                  <a:close/>
                </a:path>
              </a:pathLst>
            </a:custGeom>
            <a:ln w="10668">
              <a:solidFill>
                <a:srgbClr val="162B50"/>
              </a:solidFill>
            </a:ln>
          </p:spPr>
          <p:txBody>
            <a:bodyPr wrap="square" lIns="0" tIns="0" rIns="0" bIns="0" rtlCol="0"/>
            <a:lstStyle/>
            <a:p>
              <a:endParaRPr sz="1588"/>
            </a:p>
          </p:txBody>
        </p:sp>
      </p:grpSp>
      <p:sp>
        <p:nvSpPr>
          <p:cNvPr id="35" name="object 35"/>
          <p:cNvSpPr txBox="1"/>
          <p:nvPr/>
        </p:nvSpPr>
        <p:spPr>
          <a:xfrm>
            <a:off x="7248003" y="3764712"/>
            <a:ext cx="2012576" cy="405975"/>
          </a:xfrm>
          <a:prstGeom prst="rect">
            <a:avLst/>
          </a:prstGeom>
        </p:spPr>
        <p:txBody>
          <a:bodyPr vert="horz" wrap="square" lIns="0" tIns="11206" rIns="0" bIns="0" rtlCol="0">
            <a:spAutoFit/>
          </a:bodyPr>
          <a:lstStyle/>
          <a:p>
            <a:pPr marL="11206" marR="4483" indent="213483">
              <a:lnSpc>
                <a:spcPct val="102099"/>
              </a:lnSpc>
              <a:spcBef>
                <a:spcPts val="88"/>
              </a:spcBef>
            </a:pPr>
            <a:r>
              <a:rPr sz="1279" dirty="0">
                <a:solidFill>
                  <a:srgbClr val="FFFFFF"/>
                </a:solidFill>
                <a:latin typeface="Calibri"/>
                <a:cs typeface="Calibri"/>
              </a:rPr>
              <a:t>Percutaneous</a:t>
            </a:r>
            <a:r>
              <a:rPr sz="1279" spc="66" dirty="0">
                <a:solidFill>
                  <a:srgbClr val="FFFFFF"/>
                </a:solidFill>
                <a:latin typeface="Calibri"/>
                <a:cs typeface="Calibri"/>
              </a:rPr>
              <a:t> </a:t>
            </a:r>
            <a:r>
              <a:rPr sz="1279" spc="-9" dirty="0">
                <a:solidFill>
                  <a:srgbClr val="FFFFFF"/>
                </a:solidFill>
                <a:latin typeface="Calibri"/>
                <a:cs typeface="Calibri"/>
              </a:rPr>
              <a:t>coronary </a:t>
            </a:r>
            <a:r>
              <a:rPr sz="1279" dirty="0">
                <a:solidFill>
                  <a:srgbClr val="FFFFFF"/>
                </a:solidFill>
                <a:latin typeface="Calibri"/>
                <a:cs typeface="Calibri"/>
              </a:rPr>
              <a:t>intervention</a:t>
            </a:r>
            <a:r>
              <a:rPr sz="1279" spc="35" dirty="0">
                <a:solidFill>
                  <a:srgbClr val="FFFFFF"/>
                </a:solidFill>
                <a:latin typeface="Calibri"/>
                <a:cs typeface="Calibri"/>
              </a:rPr>
              <a:t> </a:t>
            </a:r>
            <a:r>
              <a:rPr sz="1279" dirty="0">
                <a:solidFill>
                  <a:srgbClr val="FFFFFF"/>
                </a:solidFill>
                <a:latin typeface="Calibri"/>
                <a:cs typeface="Calibri"/>
              </a:rPr>
              <a:t>(aka</a:t>
            </a:r>
            <a:r>
              <a:rPr sz="1279" spc="53" dirty="0">
                <a:solidFill>
                  <a:srgbClr val="FFFFFF"/>
                </a:solidFill>
                <a:latin typeface="Calibri"/>
                <a:cs typeface="Calibri"/>
              </a:rPr>
              <a:t> </a:t>
            </a:r>
            <a:r>
              <a:rPr sz="1279" dirty="0">
                <a:solidFill>
                  <a:srgbClr val="FFFFFF"/>
                </a:solidFill>
                <a:latin typeface="Calibri"/>
                <a:cs typeface="Calibri"/>
              </a:rPr>
              <a:t>heart</a:t>
            </a:r>
            <a:r>
              <a:rPr sz="1279" spc="53" dirty="0">
                <a:solidFill>
                  <a:srgbClr val="FFFFFF"/>
                </a:solidFill>
                <a:latin typeface="Calibri"/>
                <a:cs typeface="Calibri"/>
              </a:rPr>
              <a:t> </a:t>
            </a:r>
            <a:r>
              <a:rPr sz="1279" spc="-9" dirty="0">
                <a:solidFill>
                  <a:srgbClr val="FFFFFF"/>
                </a:solidFill>
                <a:latin typeface="Calibri"/>
                <a:cs typeface="Calibri"/>
              </a:rPr>
              <a:t>stent)</a:t>
            </a:r>
            <a:endParaRPr sz="1279">
              <a:latin typeface="Calibri"/>
              <a:cs typeface="Calibri"/>
            </a:endParaRPr>
          </a:p>
        </p:txBody>
      </p:sp>
      <p:grpSp>
        <p:nvGrpSpPr>
          <p:cNvPr id="36" name="object 36"/>
          <p:cNvGrpSpPr/>
          <p:nvPr/>
        </p:nvGrpSpPr>
        <p:grpSpPr>
          <a:xfrm>
            <a:off x="6224419" y="3798122"/>
            <a:ext cx="422462" cy="240926"/>
            <a:chOff x="5174742" y="4304538"/>
            <a:chExt cx="478790" cy="273050"/>
          </a:xfrm>
        </p:grpSpPr>
        <p:sp>
          <p:nvSpPr>
            <p:cNvPr id="37" name="object 37"/>
            <p:cNvSpPr/>
            <p:nvPr/>
          </p:nvSpPr>
          <p:spPr>
            <a:xfrm>
              <a:off x="5180076" y="4309872"/>
              <a:ext cx="467995" cy="262255"/>
            </a:xfrm>
            <a:custGeom>
              <a:avLst/>
              <a:gdLst/>
              <a:ahLst/>
              <a:cxnLst/>
              <a:rect l="l" t="t" r="r" b="b"/>
              <a:pathLst>
                <a:path w="467995" h="262254">
                  <a:moveTo>
                    <a:pt x="336803" y="262127"/>
                  </a:moveTo>
                  <a:lnTo>
                    <a:pt x="336803" y="196595"/>
                  </a:lnTo>
                  <a:lnTo>
                    <a:pt x="0" y="196595"/>
                  </a:lnTo>
                  <a:lnTo>
                    <a:pt x="0" y="65531"/>
                  </a:lnTo>
                  <a:lnTo>
                    <a:pt x="336803" y="65531"/>
                  </a:lnTo>
                  <a:lnTo>
                    <a:pt x="336803" y="0"/>
                  </a:lnTo>
                  <a:lnTo>
                    <a:pt x="467867" y="131063"/>
                  </a:lnTo>
                  <a:lnTo>
                    <a:pt x="336803" y="262127"/>
                  </a:lnTo>
                  <a:close/>
                </a:path>
              </a:pathLst>
            </a:custGeom>
            <a:solidFill>
              <a:srgbClr val="4472C3"/>
            </a:solidFill>
          </p:spPr>
          <p:txBody>
            <a:bodyPr wrap="square" lIns="0" tIns="0" rIns="0" bIns="0" rtlCol="0"/>
            <a:lstStyle/>
            <a:p>
              <a:endParaRPr sz="1588"/>
            </a:p>
          </p:txBody>
        </p:sp>
        <p:sp>
          <p:nvSpPr>
            <p:cNvPr id="38" name="object 38"/>
            <p:cNvSpPr/>
            <p:nvPr/>
          </p:nvSpPr>
          <p:spPr>
            <a:xfrm>
              <a:off x="5180076" y="4309872"/>
              <a:ext cx="467995" cy="262255"/>
            </a:xfrm>
            <a:custGeom>
              <a:avLst/>
              <a:gdLst/>
              <a:ahLst/>
              <a:cxnLst/>
              <a:rect l="l" t="t" r="r" b="b"/>
              <a:pathLst>
                <a:path w="467995" h="262254">
                  <a:moveTo>
                    <a:pt x="0" y="65531"/>
                  </a:moveTo>
                  <a:lnTo>
                    <a:pt x="336803" y="65531"/>
                  </a:lnTo>
                  <a:lnTo>
                    <a:pt x="336803" y="0"/>
                  </a:lnTo>
                  <a:lnTo>
                    <a:pt x="467867" y="131063"/>
                  </a:lnTo>
                  <a:lnTo>
                    <a:pt x="336803" y="262127"/>
                  </a:lnTo>
                  <a:lnTo>
                    <a:pt x="336803" y="196595"/>
                  </a:lnTo>
                  <a:lnTo>
                    <a:pt x="0" y="196595"/>
                  </a:lnTo>
                  <a:lnTo>
                    <a:pt x="0" y="65531"/>
                  </a:lnTo>
                  <a:close/>
                </a:path>
              </a:pathLst>
            </a:custGeom>
            <a:ln w="10668">
              <a:solidFill>
                <a:srgbClr val="162B50"/>
              </a:solidFill>
            </a:ln>
          </p:spPr>
          <p:txBody>
            <a:bodyPr wrap="square" lIns="0" tIns="0" rIns="0" bIns="0" rtlCol="0"/>
            <a:lstStyle/>
            <a:p>
              <a:endParaRPr sz="1588"/>
            </a:p>
          </p:txBody>
        </p:sp>
      </p:grpSp>
      <p:grpSp>
        <p:nvGrpSpPr>
          <p:cNvPr id="39" name="object 39"/>
          <p:cNvGrpSpPr/>
          <p:nvPr/>
        </p:nvGrpSpPr>
        <p:grpSpPr>
          <a:xfrm>
            <a:off x="3645273" y="5102486"/>
            <a:ext cx="422462" cy="240926"/>
            <a:chOff x="2251710" y="5782817"/>
            <a:chExt cx="478790" cy="273050"/>
          </a:xfrm>
        </p:grpSpPr>
        <p:sp>
          <p:nvSpPr>
            <p:cNvPr id="40" name="object 40"/>
            <p:cNvSpPr/>
            <p:nvPr/>
          </p:nvSpPr>
          <p:spPr>
            <a:xfrm>
              <a:off x="2257044" y="5788151"/>
              <a:ext cx="467995" cy="262255"/>
            </a:xfrm>
            <a:custGeom>
              <a:avLst/>
              <a:gdLst/>
              <a:ahLst/>
              <a:cxnLst/>
              <a:rect l="l" t="t" r="r" b="b"/>
              <a:pathLst>
                <a:path w="467994" h="262254">
                  <a:moveTo>
                    <a:pt x="336803" y="262128"/>
                  </a:moveTo>
                  <a:lnTo>
                    <a:pt x="336803" y="196596"/>
                  </a:lnTo>
                  <a:lnTo>
                    <a:pt x="0" y="196596"/>
                  </a:lnTo>
                  <a:lnTo>
                    <a:pt x="0" y="65532"/>
                  </a:lnTo>
                  <a:lnTo>
                    <a:pt x="336803" y="65532"/>
                  </a:lnTo>
                  <a:lnTo>
                    <a:pt x="336803" y="0"/>
                  </a:lnTo>
                  <a:lnTo>
                    <a:pt x="467867" y="131064"/>
                  </a:lnTo>
                  <a:lnTo>
                    <a:pt x="336803" y="262128"/>
                  </a:lnTo>
                  <a:close/>
                </a:path>
              </a:pathLst>
            </a:custGeom>
            <a:solidFill>
              <a:srgbClr val="4472C3"/>
            </a:solidFill>
          </p:spPr>
          <p:txBody>
            <a:bodyPr wrap="square" lIns="0" tIns="0" rIns="0" bIns="0" rtlCol="0"/>
            <a:lstStyle/>
            <a:p>
              <a:endParaRPr sz="1588"/>
            </a:p>
          </p:txBody>
        </p:sp>
        <p:sp>
          <p:nvSpPr>
            <p:cNvPr id="41" name="object 41"/>
            <p:cNvSpPr/>
            <p:nvPr/>
          </p:nvSpPr>
          <p:spPr>
            <a:xfrm>
              <a:off x="2257044" y="5788151"/>
              <a:ext cx="467995" cy="262255"/>
            </a:xfrm>
            <a:custGeom>
              <a:avLst/>
              <a:gdLst/>
              <a:ahLst/>
              <a:cxnLst/>
              <a:rect l="l" t="t" r="r" b="b"/>
              <a:pathLst>
                <a:path w="467994" h="262254">
                  <a:moveTo>
                    <a:pt x="0" y="65532"/>
                  </a:moveTo>
                  <a:lnTo>
                    <a:pt x="336803" y="65532"/>
                  </a:lnTo>
                  <a:lnTo>
                    <a:pt x="336803" y="0"/>
                  </a:lnTo>
                  <a:lnTo>
                    <a:pt x="467867" y="131064"/>
                  </a:lnTo>
                  <a:lnTo>
                    <a:pt x="336803" y="262128"/>
                  </a:lnTo>
                  <a:lnTo>
                    <a:pt x="336803" y="196596"/>
                  </a:lnTo>
                  <a:lnTo>
                    <a:pt x="0" y="196596"/>
                  </a:lnTo>
                  <a:lnTo>
                    <a:pt x="0" y="65532"/>
                  </a:lnTo>
                  <a:close/>
                </a:path>
              </a:pathLst>
            </a:custGeom>
            <a:ln w="10668">
              <a:solidFill>
                <a:srgbClr val="162B50"/>
              </a:solidFill>
            </a:ln>
          </p:spPr>
          <p:txBody>
            <a:bodyPr wrap="square" lIns="0" tIns="0" rIns="0" bIns="0" rtlCol="0"/>
            <a:lstStyle/>
            <a:p>
              <a:endParaRPr sz="1588"/>
            </a:p>
          </p:txBody>
        </p:sp>
      </p:grpSp>
      <p:grpSp>
        <p:nvGrpSpPr>
          <p:cNvPr id="42" name="object 42"/>
          <p:cNvGrpSpPr/>
          <p:nvPr/>
        </p:nvGrpSpPr>
        <p:grpSpPr>
          <a:xfrm>
            <a:off x="6350821" y="5103831"/>
            <a:ext cx="422462" cy="240926"/>
            <a:chOff x="5317997" y="5784342"/>
            <a:chExt cx="478790" cy="273050"/>
          </a:xfrm>
        </p:grpSpPr>
        <p:sp>
          <p:nvSpPr>
            <p:cNvPr id="43" name="object 43"/>
            <p:cNvSpPr/>
            <p:nvPr/>
          </p:nvSpPr>
          <p:spPr>
            <a:xfrm>
              <a:off x="5323331" y="5789676"/>
              <a:ext cx="467995" cy="262255"/>
            </a:xfrm>
            <a:custGeom>
              <a:avLst/>
              <a:gdLst/>
              <a:ahLst/>
              <a:cxnLst/>
              <a:rect l="l" t="t" r="r" b="b"/>
              <a:pathLst>
                <a:path w="467995" h="262254">
                  <a:moveTo>
                    <a:pt x="336803" y="262127"/>
                  </a:moveTo>
                  <a:lnTo>
                    <a:pt x="336803" y="196595"/>
                  </a:lnTo>
                  <a:lnTo>
                    <a:pt x="0" y="196595"/>
                  </a:lnTo>
                  <a:lnTo>
                    <a:pt x="0" y="65531"/>
                  </a:lnTo>
                  <a:lnTo>
                    <a:pt x="336803" y="65531"/>
                  </a:lnTo>
                  <a:lnTo>
                    <a:pt x="336803" y="0"/>
                  </a:lnTo>
                  <a:lnTo>
                    <a:pt x="467867" y="131063"/>
                  </a:lnTo>
                  <a:lnTo>
                    <a:pt x="336803" y="262127"/>
                  </a:lnTo>
                  <a:close/>
                </a:path>
              </a:pathLst>
            </a:custGeom>
            <a:solidFill>
              <a:srgbClr val="4472C3"/>
            </a:solidFill>
          </p:spPr>
          <p:txBody>
            <a:bodyPr wrap="square" lIns="0" tIns="0" rIns="0" bIns="0" rtlCol="0"/>
            <a:lstStyle/>
            <a:p>
              <a:endParaRPr sz="1588"/>
            </a:p>
          </p:txBody>
        </p:sp>
        <p:sp>
          <p:nvSpPr>
            <p:cNvPr id="44" name="object 44"/>
            <p:cNvSpPr/>
            <p:nvPr/>
          </p:nvSpPr>
          <p:spPr>
            <a:xfrm>
              <a:off x="5323331" y="5789676"/>
              <a:ext cx="467995" cy="262255"/>
            </a:xfrm>
            <a:custGeom>
              <a:avLst/>
              <a:gdLst/>
              <a:ahLst/>
              <a:cxnLst/>
              <a:rect l="l" t="t" r="r" b="b"/>
              <a:pathLst>
                <a:path w="467995" h="262254">
                  <a:moveTo>
                    <a:pt x="0" y="65531"/>
                  </a:moveTo>
                  <a:lnTo>
                    <a:pt x="336803" y="65531"/>
                  </a:lnTo>
                  <a:lnTo>
                    <a:pt x="336803" y="0"/>
                  </a:lnTo>
                  <a:lnTo>
                    <a:pt x="467867" y="131063"/>
                  </a:lnTo>
                  <a:lnTo>
                    <a:pt x="336803" y="262127"/>
                  </a:lnTo>
                  <a:lnTo>
                    <a:pt x="336803" y="196595"/>
                  </a:lnTo>
                  <a:lnTo>
                    <a:pt x="0" y="196595"/>
                  </a:lnTo>
                  <a:lnTo>
                    <a:pt x="0" y="65531"/>
                  </a:lnTo>
                  <a:close/>
                </a:path>
              </a:pathLst>
            </a:custGeom>
            <a:ln w="10668">
              <a:solidFill>
                <a:srgbClr val="162B50"/>
              </a:solidFill>
            </a:ln>
          </p:spPr>
          <p:txBody>
            <a:bodyPr wrap="square" lIns="0" tIns="0" rIns="0" bIns="0" rtlCol="0"/>
            <a:lstStyle/>
            <a:p>
              <a:endParaRPr sz="1588"/>
            </a:p>
          </p:txBody>
        </p:sp>
      </p:grpSp>
      <p:grpSp>
        <p:nvGrpSpPr>
          <p:cNvPr id="45" name="object 45"/>
          <p:cNvGrpSpPr/>
          <p:nvPr/>
        </p:nvGrpSpPr>
        <p:grpSpPr>
          <a:xfrm>
            <a:off x="1981873" y="4930364"/>
            <a:ext cx="1340784" cy="584947"/>
            <a:chOff x="366522" y="5587746"/>
            <a:chExt cx="1519555" cy="662940"/>
          </a:xfrm>
        </p:grpSpPr>
        <p:sp>
          <p:nvSpPr>
            <p:cNvPr id="46" name="object 46"/>
            <p:cNvSpPr/>
            <p:nvPr/>
          </p:nvSpPr>
          <p:spPr>
            <a:xfrm>
              <a:off x="371856" y="5593080"/>
              <a:ext cx="1508760" cy="652780"/>
            </a:xfrm>
            <a:custGeom>
              <a:avLst/>
              <a:gdLst/>
              <a:ahLst/>
              <a:cxnLst/>
              <a:rect l="l" t="t" r="r" b="b"/>
              <a:pathLst>
                <a:path w="1508760" h="652779">
                  <a:moveTo>
                    <a:pt x="1399032" y="652271"/>
                  </a:moveTo>
                  <a:lnTo>
                    <a:pt x="108204" y="652271"/>
                  </a:lnTo>
                  <a:lnTo>
                    <a:pt x="66222" y="643723"/>
                  </a:lnTo>
                  <a:lnTo>
                    <a:pt x="31813" y="620458"/>
                  </a:lnTo>
                  <a:lnTo>
                    <a:pt x="8548" y="586049"/>
                  </a:lnTo>
                  <a:lnTo>
                    <a:pt x="0" y="544067"/>
                  </a:lnTo>
                  <a:lnTo>
                    <a:pt x="0" y="108204"/>
                  </a:lnTo>
                  <a:lnTo>
                    <a:pt x="8548" y="66222"/>
                  </a:lnTo>
                  <a:lnTo>
                    <a:pt x="31813" y="31813"/>
                  </a:lnTo>
                  <a:lnTo>
                    <a:pt x="66222" y="8548"/>
                  </a:lnTo>
                  <a:lnTo>
                    <a:pt x="108204" y="0"/>
                  </a:lnTo>
                  <a:lnTo>
                    <a:pt x="1399032" y="0"/>
                  </a:lnTo>
                  <a:lnTo>
                    <a:pt x="1441894" y="8548"/>
                  </a:lnTo>
                  <a:lnTo>
                    <a:pt x="1476755" y="31813"/>
                  </a:lnTo>
                  <a:lnTo>
                    <a:pt x="1500187" y="66222"/>
                  </a:lnTo>
                  <a:lnTo>
                    <a:pt x="1508759" y="108204"/>
                  </a:lnTo>
                  <a:lnTo>
                    <a:pt x="1508759" y="544067"/>
                  </a:lnTo>
                  <a:lnTo>
                    <a:pt x="1500187" y="586049"/>
                  </a:lnTo>
                  <a:lnTo>
                    <a:pt x="1476755" y="620458"/>
                  </a:lnTo>
                  <a:lnTo>
                    <a:pt x="1441894" y="643723"/>
                  </a:lnTo>
                  <a:lnTo>
                    <a:pt x="1399032" y="652271"/>
                  </a:lnTo>
                  <a:close/>
                </a:path>
              </a:pathLst>
            </a:custGeom>
            <a:solidFill>
              <a:srgbClr val="4472C3"/>
            </a:solidFill>
          </p:spPr>
          <p:txBody>
            <a:bodyPr wrap="square" lIns="0" tIns="0" rIns="0" bIns="0" rtlCol="0"/>
            <a:lstStyle/>
            <a:p>
              <a:endParaRPr sz="1588"/>
            </a:p>
          </p:txBody>
        </p:sp>
        <p:sp>
          <p:nvSpPr>
            <p:cNvPr id="47" name="object 47"/>
            <p:cNvSpPr/>
            <p:nvPr/>
          </p:nvSpPr>
          <p:spPr>
            <a:xfrm>
              <a:off x="371856" y="5593080"/>
              <a:ext cx="1508760" cy="652780"/>
            </a:xfrm>
            <a:custGeom>
              <a:avLst/>
              <a:gdLst/>
              <a:ahLst/>
              <a:cxnLst/>
              <a:rect l="l" t="t" r="r" b="b"/>
              <a:pathLst>
                <a:path w="1508760" h="652779">
                  <a:moveTo>
                    <a:pt x="0" y="108204"/>
                  </a:moveTo>
                  <a:lnTo>
                    <a:pt x="8548" y="66222"/>
                  </a:lnTo>
                  <a:lnTo>
                    <a:pt x="31813" y="31813"/>
                  </a:lnTo>
                  <a:lnTo>
                    <a:pt x="66222" y="8548"/>
                  </a:lnTo>
                  <a:lnTo>
                    <a:pt x="108204" y="0"/>
                  </a:lnTo>
                  <a:lnTo>
                    <a:pt x="1399032" y="0"/>
                  </a:lnTo>
                  <a:lnTo>
                    <a:pt x="1441894" y="8548"/>
                  </a:lnTo>
                  <a:lnTo>
                    <a:pt x="1476755" y="31813"/>
                  </a:lnTo>
                  <a:lnTo>
                    <a:pt x="1500187" y="66222"/>
                  </a:lnTo>
                  <a:lnTo>
                    <a:pt x="1508759" y="108204"/>
                  </a:lnTo>
                  <a:lnTo>
                    <a:pt x="1508759" y="544067"/>
                  </a:lnTo>
                  <a:lnTo>
                    <a:pt x="1500187" y="586049"/>
                  </a:lnTo>
                  <a:lnTo>
                    <a:pt x="1476755" y="620458"/>
                  </a:lnTo>
                  <a:lnTo>
                    <a:pt x="1441894" y="643723"/>
                  </a:lnTo>
                  <a:lnTo>
                    <a:pt x="1399032" y="652271"/>
                  </a:lnTo>
                  <a:lnTo>
                    <a:pt x="108204" y="652271"/>
                  </a:lnTo>
                  <a:lnTo>
                    <a:pt x="66222" y="643723"/>
                  </a:lnTo>
                  <a:lnTo>
                    <a:pt x="31813" y="620458"/>
                  </a:lnTo>
                  <a:lnTo>
                    <a:pt x="8548" y="586049"/>
                  </a:lnTo>
                  <a:lnTo>
                    <a:pt x="0" y="544067"/>
                  </a:lnTo>
                  <a:lnTo>
                    <a:pt x="0" y="108204"/>
                  </a:lnTo>
                  <a:close/>
                </a:path>
              </a:pathLst>
            </a:custGeom>
            <a:ln w="10668">
              <a:solidFill>
                <a:srgbClr val="162B50"/>
              </a:solidFill>
            </a:ln>
          </p:spPr>
          <p:txBody>
            <a:bodyPr wrap="square" lIns="0" tIns="0" rIns="0" bIns="0" rtlCol="0"/>
            <a:lstStyle/>
            <a:p>
              <a:endParaRPr sz="1588"/>
            </a:p>
          </p:txBody>
        </p:sp>
      </p:grpSp>
      <p:sp>
        <p:nvSpPr>
          <p:cNvPr id="48" name="object 48"/>
          <p:cNvSpPr txBox="1"/>
          <p:nvPr/>
        </p:nvSpPr>
        <p:spPr>
          <a:xfrm>
            <a:off x="2273938" y="5000534"/>
            <a:ext cx="755276" cy="405975"/>
          </a:xfrm>
          <a:prstGeom prst="rect">
            <a:avLst/>
          </a:prstGeom>
        </p:spPr>
        <p:txBody>
          <a:bodyPr vert="horz" wrap="square" lIns="0" tIns="11206" rIns="0" bIns="0" rtlCol="0">
            <a:spAutoFit/>
          </a:bodyPr>
          <a:lstStyle/>
          <a:p>
            <a:pPr marL="44266" marR="4483" indent="-33619">
              <a:lnSpc>
                <a:spcPct val="102099"/>
              </a:lnSpc>
              <a:spcBef>
                <a:spcPts val="88"/>
              </a:spcBef>
            </a:pPr>
            <a:r>
              <a:rPr sz="1279" spc="-9" dirty="0">
                <a:solidFill>
                  <a:srgbClr val="FFFFFF"/>
                </a:solidFill>
                <a:latin typeface="Calibri"/>
                <a:cs typeface="Calibri"/>
              </a:rPr>
              <a:t>Pulmonary Embolism</a:t>
            </a:r>
            <a:endParaRPr sz="1279">
              <a:latin typeface="Calibri"/>
              <a:cs typeface="Calibri"/>
            </a:endParaRPr>
          </a:p>
        </p:txBody>
      </p:sp>
      <p:grpSp>
        <p:nvGrpSpPr>
          <p:cNvPr id="49" name="object 49"/>
          <p:cNvGrpSpPr/>
          <p:nvPr/>
        </p:nvGrpSpPr>
        <p:grpSpPr>
          <a:xfrm>
            <a:off x="4538159" y="4627805"/>
            <a:ext cx="1340784" cy="1213037"/>
            <a:chOff x="3263646" y="5244845"/>
            <a:chExt cx="1519555" cy="1374775"/>
          </a:xfrm>
        </p:grpSpPr>
        <p:sp>
          <p:nvSpPr>
            <p:cNvPr id="50" name="object 50"/>
            <p:cNvSpPr/>
            <p:nvPr/>
          </p:nvSpPr>
          <p:spPr>
            <a:xfrm>
              <a:off x="3268980" y="5250179"/>
              <a:ext cx="1508760" cy="1363980"/>
            </a:xfrm>
            <a:custGeom>
              <a:avLst/>
              <a:gdLst/>
              <a:ahLst/>
              <a:cxnLst/>
              <a:rect l="l" t="t" r="r" b="b"/>
              <a:pathLst>
                <a:path w="1508760" h="1363979">
                  <a:moveTo>
                    <a:pt x="1281683" y="1363980"/>
                  </a:moveTo>
                  <a:lnTo>
                    <a:pt x="228600" y="1363980"/>
                  </a:lnTo>
                  <a:lnTo>
                    <a:pt x="182460" y="1359348"/>
                  </a:lnTo>
                  <a:lnTo>
                    <a:pt x="139517" y="1346073"/>
                  </a:lnTo>
                  <a:lnTo>
                    <a:pt x="100682" y="1325082"/>
                  </a:lnTo>
                  <a:lnTo>
                    <a:pt x="66865" y="1297304"/>
                  </a:lnTo>
                  <a:lnTo>
                    <a:pt x="38978" y="1263669"/>
                  </a:lnTo>
                  <a:lnTo>
                    <a:pt x="17930" y="1225105"/>
                  </a:lnTo>
                  <a:lnTo>
                    <a:pt x="4634" y="1182540"/>
                  </a:lnTo>
                  <a:lnTo>
                    <a:pt x="0" y="1136903"/>
                  </a:lnTo>
                  <a:lnTo>
                    <a:pt x="0" y="227075"/>
                  </a:lnTo>
                  <a:lnTo>
                    <a:pt x="4634" y="181439"/>
                  </a:lnTo>
                  <a:lnTo>
                    <a:pt x="17930" y="138874"/>
                  </a:lnTo>
                  <a:lnTo>
                    <a:pt x="38978" y="100310"/>
                  </a:lnTo>
                  <a:lnTo>
                    <a:pt x="66865" y="66674"/>
                  </a:lnTo>
                  <a:lnTo>
                    <a:pt x="100682" y="38897"/>
                  </a:lnTo>
                  <a:lnTo>
                    <a:pt x="139517" y="17906"/>
                  </a:lnTo>
                  <a:lnTo>
                    <a:pt x="182460" y="4631"/>
                  </a:lnTo>
                  <a:lnTo>
                    <a:pt x="228600" y="0"/>
                  </a:lnTo>
                  <a:lnTo>
                    <a:pt x="1281683" y="0"/>
                  </a:lnTo>
                  <a:lnTo>
                    <a:pt x="1327758" y="4631"/>
                  </a:lnTo>
                  <a:lnTo>
                    <a:pt x="1370528" y="17906"/>
                  </a:lnTo>
                  <a:lnTo>
                    <a:pt x="1409119" y="38897"/>
                  </a:lnTo>
                  <a:lnTo>
                    <a:pt x="1442656" y="66674"/>
                  </a:lnTo>
                  <a:lnTo>
                    <a:pt x="1470264" y="100310"/>
                  </a:lnTo>
                  <a:lnTo>
                    <a:pt x="1491067" y="138874"/>
                  </a:lnTo>
                  <a:lnTo>
                    <a:pt x="1504190" y="181439"/>
                  </a:lnTo>
                  <a:lnTo>
                    <a:pt x="1508759" y="227075"/>
                  </a:lnTo>
                  <a:lnTo>
                    <a:pt x="1508759" y="1136903"/>
                  </a:lnTo>
                  <a:lnTo>
                    <a:pt x="1504190" y="1182540"/>
                  </a:lnTo>
                  <a:lnTo>
                    <a:pt x="1491067" y="1225105"/>
                  </a:lnTo>
                  <a:lnTo>
                    <a:pt x="1470264" y="1263669"/>
                  </a:lnTo>
                  <a:lnTo>
                    <a:pt x="1442656" y="1297304"/>
                  </a:lnTo>
                  <a:lnTo>
                    <a:pt x="1409119" y="1325082"/>
                  </a:lnTo>
                  <a:lnTo>
                    <a:pt x="1370528" y="1346073"/>
                  </a:lnTo>
                  <a:lnTo>
                    <a:pt x="1327758" y="1359348"/>
                  </a:lnTo>
                  <a:lnTo>
                    <a:pt x="1281683" y="1363980"/>
                  </a:lnTo>
                  <a:close/>
                </a:path>
              </a:pathLst>
            </a:custGeom>
            <a:solidFill>
              <a:srgbClr val="4472C3"/>
            </a:solidFill>
          </p:spPr>
          <p:txBody>
            <a:bodyPr wrap="square" lIns="0" tIns="0" rIns="0" bIns="0" rtlCol="0"/>
            <a:lstStyle/>
            <a:p>
              <a:endParaRPr sz="1588"/>
            </a:p>
          </p:txBody>
        </p:sp>
        <p:sp>
          <p:nvSpPr>
            <p:cNvPr id="51" name="object 51"/>
            <p:cNvSpPr/>
            <p:nvPr/>
          </p:nvSpPr>
          <p:spPr>
            <a:xfrm>
              <a:off x="3268980" y="5250179"/>
              <a:ext cx="1508760" cy="1363980"/>
            </a:xfrm>
            <a:custGeom>
              <a:avLst/>
              <a:gdLst/>
              <a:ahLst/>
              <a:cxnLst/>
              <a:rect l="l" t="t" r="r" b="b"/>
              <a:pathLst>
                <a:path w="1508760" h="1363979">
                  <a:moveTo>
                    <a:pt x="0" y="227075"/>
                  </a:moveTo>
                  <a:lnTo>
                    <a:pt x="4634" y="181439"/>
                  </a:lnTo>
                  <a:lnTo>
                    <a:pt x="17930" y="138874"/>
                  </a:lnTo>
                  <a:lnTo>
                    <a:pt x="38978" y="100310"/>
                  </a:lnTo>
                  <a:lnTo>
                    <a:pt x="66865" y="66674"/>
                  </a:lnTo>
                  <a:lnTo>
                    <a:pt x="100682" y="38897"/>
                  </a:lnTo>
                  <a:lnTo>
                    <a:pt x="139517" y="17906"/>
                  </a:lnTo>
                  <a:lnTo>
                    <a:pt x="182460" y="4631"/>
                  </a:lnTo>
                  <a:lnTo>
                    <a:pt x="228600" y="0"/>
                  </a:lnTo>
                  <a:lnTo>
                    <a:pt x="1281683" y="0"/>
                  </a:lnTo>
                  <a:lnTo>
                    <a:pt x="1327758" y="4631"/>
                  </a:lnTo>
                  <a:lnTo>
                    <a:pt x="1370528" y="17906"/>
                  </a:lnTo>
                  <a:lnTo>
                    <a:pt x="1409119" y="38897"/>
                  </a:lnTo>
                  <a:lnTo>
                    <a:pt x="1442656" y="66674"/>
                  </a:lnTo>
                  <a:lnTo>
                    <a:pt x="1470264" y="100310"/>
                  </a:lnTo>
                  <a:lnTo>
                    <a:pt x="1491067" y="138874"/>
                  </a:lnTo>
                  <a:lnTo>
                    <a:pt x="1504190" y="181439"/>
                  </a:lnTo>
                  <a:lnTo>
                    <a:pt x="1508759" y="227075"/>
                  </a:lnTo>
                  <a:lnTo>
                    <a:pt x="1508759" y="1136903"/>
                  </a:lnTo>
                  <a:lnTo>
                    <a:pt x="1504190" y="1182540"/>
                  </a:lnTo>
                  <a:lnTo>
                    <a:pt x="1491067" y="1225105"/>
                  </a:lnTo>
                  <a:lnTo>
                    <a:pt x="1470264" y="1263669"/>
                  </a:lnTo>
                  <a:lnTo>
                    <a:pt x="1442656" y="1297304"/>
                  </a:lnTo>
                  <a:lnTo>
                    <a:pt x="1409119" y="1325082"/>
                  </a:lnTo>
                  <a:lnTo>
                    <a:pt x="1370528" y="1346073"/>
                  </a:lnTo>
                  <a:lnTo>
                    <a:pt x="1327758" y="1359348"/>
                  </a:lnTo>
                  <a:lnTo>
                    <a:pt x="1281683" y="1363980"/>
                  </a:lnTo>
                  <a:lnTo>
                    <a:pt x="228600" y="1363980"/>
                  </a:lnTo>
                  <a:lnTo>
                    <a:pt x="182460" y="1359348"/>
                  </a:lnTo>
                  <a:lnTo>
                    <a:pt x="139517" y="1346073"/>
                  </a:lnTo>
                  <a:lnTo>
                    <a:pt x="100682" y="1325082"/>
                  </a:lnTo>
                  <a:lnTo>
                    <a:pt x="66865" y="1297304"/>
                  </a:lnTo>
                  <a:lnTo>
                    <a:pt x="38978" y="1263669"/>
                  </a:lnTo>
                  <a:lnTo>
                    <a:pt x="17930" y="1225105"/>
                  </a:lnTo>
                  <a:lnTo>
                    <a:pt x="4634" y="1182540"/>
                  </a:lnTo>
                  <a:lnTo>
                    <a:pt x="0" y="1136903"/>
                  </a:lnTo>
                  <a:lnTo>
                    <a:pt x="0" y="227075"/>
                  </a:lnTo>
                  <a:close/>
                </a:path>
              </a:pathLst>
            </a:custGeom>
            <a:ln w="10668">
              <a:solidFill>
                <a:srgbClr val="162B50"/>
              </a:solidFill>
            </a:ln>
          </p:spPr>
          <p:txBody>
            <a:bodyPr wrap="square" lIns="0" tIns="0" rIns="0" bIns="0" rtlCol="0"/>
            <a:lstStyle/>
            <a:p>
              <a:endParaRPr sz="1588"/>
            </a:p>
          </p:txBody>
        </p:sp>
      </p:grpSp>
      <p:sp>
        <p:nvSpPr>
          <p:cNvPr id="52" name="object 52"/>
          <p:cNvSpPr txBox="1"/>
          <p:nvPr/>
        </p:nvSpPr>
        <p:spPr>
          <a:xfrm>
            <a:off x="4695714" y="4611865"/>
            <a:ext cx="1024778" cy="1205153"/>
          </a:xfrm>
          <a:prstGeom prst="rect">
            <a:avLst/>
          </a:prstGeom>
        </p:spPr>
        <p:txBody>
          <a:bodyPr vert="horz" wrap="square" lIns="0" tIns="15128" rIns="0" bIns="0" rtlCol="0">
            <a:spAutoFit/>
          </a:bodyPr>
          <a:lstStyle/>
          <a:p>
            <a:pPr algn="ctr">
              <a:spcBef>
                <a:spcPts val="119"/>
              </a:spcBef>
            </a:pPr>
            <a:r>
              <a:rPr sz="1279" dirty="0">
                <a:solidFill>
                  <a:srgbClr val="FFFFFF"/>
                </a:solidFill>
                <a:latin typeface="Calibri"/>
                <a:cs typeface="Calibri"/>
              </a:rPr>
              <a:t>Blood</a:t>
            </a:r>
            <a:r>
              <a:rPr sz="1279" spc="49" dirty="0">
                <a:solidFill>
                  <a:srgbClr val="FFFFFF"/>
                </a:solidFill>
                <a:latin typeface="Calibri"/>
                <a:cs typeface="Calibri"/>
              </a:rPr>
              <a:t> </a:t>
            </a:r>
            <a:r>
              <a:rPr sz="1279" spc="-9" dirty="0">
                <a:solidFill>
                  <a:srgbClr val="FFFFFF"/>
                </a:solidFill>
                <a:latin typeface="Calibri"/>
                <a:cs typeface="Calibri"/>
              </a:rPr>
              <a:t>thinners</a:t>
            </a:r>
            <a:endParaRPr sz="1279">
              <a:latin typeface="Calibri"/>
              <a:cs typeface="Calibri"/>
            </a:endParaRPr>
          </a:p>
          <a:p>
            <a:pPr marL="560" algn="ctr">
              <a:spcBef>
                <a:spcPts val="35"/>
              </a:spcBef>
            </a:pPr>
            <a:r>
              <a:rPr sz="1279" spc="-44" dirty="0">
                <a:solidFill>
                  <a:srgbClr val="FFFFFF"/>
                </a:solidFill>
                <a:latin typeface="Calibri"/>
                <a:cs typeface="Calibri"/>
              </a:rPr>
              <a:t>+</a:t>
            </a:r>
            <a:endParaRPr sz="1279">
              <a:latin typeface="Calibri"/>
              <a:cs typeface="Calibri"/>
            </a:endParaRPr>
          </a:p>
          <a:p>
            <a:pPr marL="10646" marR="4483" algn="ctr">
              <a:lnSpc>
                <a:spcPct val="102299"/>
              </a:lnSpc>
              <a:spcBef>
                <a:spcPts val="4"/>
              </a:spcBef>
            </a:pPr>
            <a:r>
              <a:rPr sz="1279" dirty="0">
                <a:solidFill>
                  <a:srgbClr val="FFFFFF"/>
                </a:solidFill>
                <a:latin typeface="Calibri"/>
                <a:cs typeface="Calibri"/>
              </a:rPr>
              <a:t>(clot</a:t>
            </a:r>
            <a:r>
              <a:rPr sz="1279" spc="53" dirty="0">
                <a:solidFill>
                  <a:srgbClr val="FFFFFF"/>
                </a:solidFill>
                <a:latin typeface="Calibri"/>
                <a:cs typeface="Calibri"/>
              </a:rPr>
              <a:t> </a:t>
            </a:r>
            <a:r>
              <a:rPr sz="1279" spc="-9" dirty="0">
                <a:solidFill>
                  <a:srgbClr val="FFFFFF"/>
                </a:solidFill>
                <a:latin typeface="Calibri"/>
                <a:cs typeface="Calibri"/>
              </a:rPr>
              <a:t>dissolving </a:t>
            </a:r>
            <a:r>
              <a:rPr sz="1279" dirty="0">
                <a:solidFill>
                  <a:srgbClr val="FFFFFF"/>
                </a:solidFill>
                <a:latin typeface="Calibri"/>
                <a:cs typeface="Calibri"/>
              </a:rPr>
              <a:t>medication</a:t>
            </a:r>
            <a:r>
              <a:rPr sz="1279" spc="71" dirty="0">
                <a:solidFill>
                  <a:srgbClr val="FFFFFF"/>
                </a:solidFill>
                <a:latin typeface="Calibri"/>
                <a:cs typeface="Calibri"/>
              </a:rPr>
              <a:t> </a:t>
            </a:r>
            <a:r>
              <a:rPr sz="1279" spc="-22" dirty="0">
                <a:solidFill>
                  <a:srgbClr val="FFFFFF"/>
                </a:solidFill>
                <a:latin typeface="Calibri"/>
                <a:cs typeface="Calibri"/>
              </a:rPr>
              <a:t>for </a:t>
            </a:r>
            <a:r>
              <a:rPr sz="1279" dirty="0">
                <a:solidFill>
                  <a:srgbClr val="FFFFFF"/>
                </a:solidFill>
                <a:latin typeface="Calibri"/>
                <a:cs typeface="Calibri"/>
              </a:rPr>
              <a:t>actively</a:t>
            </a:r>
            <a:r>
              <a:rPr sz="1279" spc="44" dirty="0">
                <a:solidFill>
                  <a:srgbClr val="FFFFFF"/>
                </a:solidFill>
                <a:latin typeface="Calibri"/>
                <a:cs typeface="Calibri"/>
              </a:rPr>
              <a:t> </a:t>
            </a:r>
            <a:r>
              <a:rPr sz="1279" spc="-9" dirty="0">
                <a:solidFill>
                  <a:srgbClr val="FFFFFF"/>
                </a:solidFill>
                <a:latin typeface="Calibri"/>
                <a:cs typeface="Calibri"/>
              </a:rPr>
              <a:t>dying patients)</a:t>
            </a:r>
            <a:endParaRPr sz="1279">
              <a:latin typeface="Calibri"/>
              <a:cs typeface="Calibri"/>
            </a:endParaRPr>
          </a:p>
        </p:txBody>
      </p:sp>
      <p:grpSp>
        <p:nvGrpSpPr>
          <p:cNvPr id="53" name="object 53"/>
          <p:cNvGrpSpPr/>
          <p:nvPr/>
        </p:nvGrpSpPr>
        <p:grpSpPr>
          <a:xfrm>
            <a:off x="7095789" y="4838925"/>
            <a:ext cx="2613212" cy="791134"/>
            <a:chOff x="6162294" y="5484114"/>
            <a:chExt cx="2961640" cy="896619"/>
          </a:xfrm>
        </p:grpSpPr>
        <p:sp>
          <p:nvSpPr>
            <p:cNvPr id="54" name="object 54"/>
            <p:cNvSpPr/>
            <p:nvPr/>
          </p:nvSpPr>
          <p:spPr>
            <a:xfrm>
              <a:off x="6167628" y="5489448"/>
              <a:ext cx="2950845" cy="885825"/>
            </a:xfrm>
            <a:custGeom>
              <a:avLst/>
              <a:gdLst/>
              <a:ahLst/>
              <a:cxnLst/>
              <a:rect l="l" t="t" r="r" b="b"/>
              <a:pathLst>
                <a:path w="2950845" h="885825">
                  <a:moveTo>
                    <a:pt x="2802635" y="885444"/>
                  </a:moveTo>
                  <a:lnTo>
                    <a:pt x="147828" y="885444"/>
                  </a:lnTo>
                  <a:lnTo>
                    <a:pt x="101437" y="877970"/>
                  </a:lnTo>
                  <a:lnTo>
                    <a:pt x="60899" y="857109"/>
                  </a:lnTo>
                  <a:lnTo>
                    <a:pt x="28773" y="825203"/>
                  </a:lnTo>
                  <a:lnTo>
                    <a:pt x="7619" y="784591"/>
                  </a:lnTo>
                  <a:lnTo>
                    <a:pt x="0" y="737615"/>
                  </a:lnTo>
                  <a:lnTo>
                    <a:pt x="0" y="147827"/>
                  </a:lnTo>
                  <a:lnTo>
                    <a:pt x="7620" y="100852"/>
                  </a:lnTo>
                  <a:lnTo>
                    <a:pt x="28773" y="60240"/>
                  </a:lnTo>
                  <a:lnTo>
                    <a:pt x="60899" y="28334"/>
                  </a:lnTo>
                  <a:lnTo>
                    <a:pt x="101437" y="7473"/>
                  </a:lnTo>
                  <a:lnTo>
                    <a:pt x="147828" y="0"/>
                  </a:lnTo>
                  <a:lnTo>
                    <a:pt x="2802635" y="0"/>
                  </a:lnTo>
                  <a:lnTo>
                    <a:pt x="2849026" y="7473"/>
                  </a:lnTo>
                  <a:lnTo>
                    <a:pt x="2889564" y="28334"/>
                  </a:lnTo>
                  <a:lnTo>
                    <a:pt x="2921690" y="60240"/>
                  </a:lnTo>
                  <a:lnTo>
                    <a:pt x="2942844" y="100852"/>
                  </a:lnTo>
                  <a:lnTo>
                    <a:pt x="2950464" y="147827"/>
                  </a:lnTo>
                  <a:lnTo>
                    <a:pt x="2950464" y="737615"/>
                  </a:lnTo>
                  <a:lnTo>
                    <a:pt x="2942844" y="784591"/>
                  </a:lnTo>
                  <a:lnTo>
                    <a:pt x="2921690" y="825203"/>
                  </a:lnTo>
                  <a:lnTo>
                    <a:pt x="2889564" y="857109"/>
                  </a:lnTo>
                  <a:lnTo>
                    <a:pt x="2849026" y="877970"/>
                  </a:lnTo>
                  <a:lnTo>
                    <a:pt x="2802635" y="885444"/>
                  </a:lnTo>
                  <a:close/>
                </a:path>
              </a:pathLst>
            </a:custGeom>
            <a:solidFill>
              <a:srgbClr val="4472C3"/>
            </a:solidFill>
          </p:spPr>
          <p:txBody>
            <a:bodyPr wrap="square" lIns="0" tIns="0" rIns="0" bIns="0" rtlCol="0"/>
            <a:lstStyle/>
            <a:p>
              <a:endParaRPr sz="1588"/>
            </a:p>
          </p:txBody>
        </p:sp>
        <p:sp>
          <p:nvSpPr>
            <p:cNvPr id="55" name="object 55"/>
            <p:cNvSpPr/>
            <p:nvPr/>
          </p:nvSpPr>
          <p:spPr>
            <a:xfrm>
              <a:off x="6167628" y="5489448"/>
              <a:ext cx="2950845" cy="885825"/>
            </a:xfrm>
            <a:custGeom>
              <a:avLst/>
              <a:gdLst/>
              <a:ahLst/>
              <a:cxnLst/>
              <a:rect l="l" t="t" r="r" b="b"/>
              <a:pathLst>
                <a:path w="2950845" h="885825">
                  <a:moveTo>
                    <a:pt x="0" y="147827"/>
                  </a:moveTo>
                  <a:lnTo>
                    <a:pt x="7620" y="100852"/>
                  </a:lnTo>
                  <a:lnTo>
                    <a:pt x="28773" y="60240"/>
                  </a:lnTo>
                  <a:lnTo>
                    <a:pt x="60899" y="28334"/>
                  </a:lnTo>
                  <a:lnTo>
                    <a:pt x="101437" y="7473"/>
                  </a:lnTo>
                  <a:lnTo>
                    <a:pt x="147828" y="0"/>
                  </a:lnTo>
                  <a:lnTo>
                    <a:pt x="2802635" y="0"/>
                  </a:lnTo>
                  <a:lnTo>
                    <a:pt x="2849026" y="7473"/>
                  </a:lnTo>
                  <a:lnTo>
                    <a:pt x="2889564" y="28334"/>
                  </a:lnTo>
                  <a:lnTo>
                    <a:pt x="2921690" y="60240"/>
                  </a:lnTo>
                  <a:lnTo>
                    <a:pt x="2942844" y="100852"/>
                  </a:lnTo>
                  <a:lnTo>
                    <a:pt x="2950464" y="147827"/>
                  </a:lnTo>
                  <a:lnTo>
                    <a:pt x="2950464" y="737615"/>
                  </a:lnTo>
                  <a:lnTo>
                    <a:pt x="2942844" y="784591"/>
                  </a:lnTo>
                  <a:lnTo>
                    <a:pt x="2921690" y="825203"/>
                  </a:lnTo>
                  <a:lnTo>
                    <a:pt x="2889564" y="857109"/>
                  </a:lnTo>
                  <a:lnTo>
                    <a:pt x="2849026" y="877970"/>
                  </a:lnTo>
                  <a:lnTo>
                    <a:pt x="2802635" y="885444"/>
                  </a:lnTo>
                  <a:lnTo>
                    <a:pt x="147828" y="885444"/>
                  </a:lnTo>
                  <a:lnTo>
                    <a:pt x="101437" y="877970"/>
                  </a:lnTo>
                  <a:lnTo>
                    <a:pt x="60899" y="857109"/>
                  </a:lnTo>
                  <a:lnTo>
                    <a:pt x="28773" y="825203"/>
                  </a:lnTo>
                  <a:lnTo>
                    <a:pt x="7619" y="784591"/>
                  </a:lnTo>
                  <a:lnTo>
                    <a:pt x="0" y="737615"/>
                  </a:lnTo>
                  <a:lnTo>
                    <a:pt x="0" y="147827"/>
                  </a:lnTo>
                  <a:close/>
                </a:path>
              </a:pathLst>
            </a:custGeom>
            <a:ln w="10668">
              <a:solidFill>
                <a:srgbClr val="162B50"/>
              </a:solidFill>
            </a:ln>
          </p:spPr>
          <p:txBody>
            <a:bodyPr wrap="square" lIns="0" tIns="0" rIns="0" bIns="0" rtlCol="0"/>
            <a:lstStyle/>
            <a:p>
              <a:endParaRPr sz="1588"/>
            </a:p>
          </p:txBody>
        </p:sp>
      </p:grpSp>
      <p:sp>
        <p:nvSpPr>
          <p:cNvPr id="56" name="object 56"/>
          <p:cNvSpPr txBox="1"/>
          <p:nvPr/>
        </p:nvSpPr>
        <p:spPr>
          <a:xfrm>
            <a:off x="7619115" y="5011322"/>
            <a:ext cx="1566022" cy="405975"/>
          </a:xfrm>
          <a:prstGeom prst="rect">
            <a:avLst/>
          </a:prstGeom>
        </p:spPr>
        <p:txBody>
          <a:bodyPr vert="horz" wrap="square" lIns="0" tIns="11206" rIns="0" bIns="0" rtlCol="0">
            <a:spAutoFit/>
          </a:bodyPr>
          <a:lstStyle/>
          <a:p>
            <a:pPr marL="266714" marR="4483" indent="-255508">
              <a:lnSpc>
                <a:spcPct val="102000"/>
              </a:lnSpc>
              <a:spcBef>
                <a:spcPts val="88"/>
              </a:spcBef>
            </a:pPr>
            <a:r>
              <a:rPr sz="1279" dirty="0">
                <a:solidFill>
                  <a:srgbClr val="FFFFFF"/>
                </a:solidFill>
                <a:latin typeface="Calibri"/>
                <a:cs typeface="Calibri"/>
              </a:rPr>
              <a:t>Thrombolysis</a:t>
            </a:r>
            <a:r>
              <a:rPr sz="1279" spc="40" dirty="0">
                <a:solidFill>
                  <a:srgbClr val="FFFFFF"/>
                </a:solidFill>
                <a:latin typeface="Calibri"/>
                <a:cs typeface="Calibri"/>
              </a:rPr>
              <a:t> </a:t>
            </a:r>
            <a:r>
              <a:rPr sz="1279" dirty="0">
                <a:solidFill>
                  <a:srgbClr val="FFFFFF"/>
                </a:solidFill>
                <a:latin typeface="Calibri"/>
                <a:cs typeface="Calibri"/>
              </a:rPr>
              <a:t>/</a:t>
            </a:r>
            <a:r>
              <a:rPr sz="1279" spc="49" dirty="0">
                <a:solidFill>
                  <a:srgbClr val="FFFFFF"/>
                </a:solidFill>
                <a:latin typeface="Calibri"/>
                <a:cs typeface="Calibri"/>
              </a:rPr>
              <a:t> </a:t>
            </a:r>
            <a:r>
              <a:rPr sz="1279" spc="-9" dirty="0">
                <a:solidFill>
                  <a:srgbClr val="FFFFFF"/>
                </a:solidFill>
                <a:latin typeface="Calibri"/>
                <a:cs typeface="Calibri"/>
              </a:rPr>
              <a:t>Suction Thrombectomy</a:t>
            </a:r>
            <a:endParaRPr sz="1279">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8471" y="933225"/>
            <a:ext cx="8875059" cy="4993341"/>
          </a:xfrm>
          <a:custGeom>
            <a:avLst/>
            <a:gdLst/>
            <a:ahLst/>
            <a:cxnLst/>
            <a:rect l="l" t="t" r="r" b="b"/>
            <a:pathLst>
              <a:path w="10058400" h="5659120">
                <a:moveTo>
                  <a:pt x="10058400" y="5658611"/>
                </a:moveTo>
                <a:lnTo>
                  <a:pt x="0" y="5658611"/>
                </a:lnTo>
                <a:lnTo>
                  <a:pt x="0" y="0"/>
                </a:lnTo>
                <a:lnTo>
                  <a:pt x="10058400" y="0"/>
                </a:lnTo>
                <a:lnTo>
                  <a:pt x="10058400" y="5658611"/>
                </a:lnTo>
                <a:close/>
              </a:path>
            </a:pathLst>
          </a:custGeom>
          <a:solidFill>
            <a:srgbClr val="000000"/>
          </a:solidFill>
        </p:spPr>
        <p:txBody>
          <a:bodyPr wrap="square" lIns="0" tIns="0" rIns="0" bIns="0" rtlCol="0"/>
          <a:lstStyle/>
          <a:p>
            <a:endParaRPr sz="1588"/>
          </a:p>
        </p:txBody>
      </p:sp>
      <p:pic>
        <p:nvPicPr>
          <p:cNvPr id="3" name="object 3"/>
          <p:cNvPicPr/>
          <p:nvPr/>
        </p:nvPicPr>
        <p:blipFill>
          <a:blip r:embed="rId2" cstate="print"/>
          <a:stretch>
            <a:fillRect/>
          </a:stretch>
        </p:blipFill>
        <p:spPr>
          <a:xfrm>
            <a:off x="5303969" y="933225"/>
            <a:ext cx="5229560" cy="3645497"/>
          </a:xfrm>
          <a:prstGeom prst="rect">
            <a:avLst/>
          </a:prstGeom>
        </p:spPr>
      </p:pic>
      <p:pic>
        <p:nvPicPr>
          <p:cNvPr id="4" name="object 4"/>
          <p:cNvPicPr/>
          <p:nvPr/>
        </p:nvPicPr>
        <p:blipFill>
          <a:blip r:embed="rId3" cstate="print"/>
          <a:stretch>
            <a:fillRect/>
          </a:stretch>
        </p:blipFill>
        <p:spPr>
          <a:xfrm>
            <a:off x="1658471" y="933225"/>
            <a:ext cx="3424965" cy="4992892"/>
          </a:xfrm>
          <a:prstGeom prst="rect">
            <a:avLst/>
          </a:prstGeom>
        </p:spPr>
      </p:pic>
      <p:sp>
        <p:nvSpPr>
          <p:cNvPr id="5" name="object 5"/>
          <p:cNvSpPr/>
          <p:nvPr/>
        </p:nvSpPr>
        <p:spPr>
          <a:xfrm>
            <a:off x="7666616" y="5004994"/>
            <a:ext cx="368674" cy="267821"/>
          </a:xfrm>
          <a:custGeom>
            <a:avLst/>
            <a:gdLst/>
            <a:ahLst/>
            <a:cxnLst/>
            <a:rect l="l" t="t" r="r" b="b"/>
            <a:pathLst>
              <a:path w="417829" h="303529">
                <a:moveTo>
                  <a:pt x="190500" y="4572"/>
                </a:moveTo>
                <a:lnTo>
                  <a:pt x="134112" y="4572"/>
                </a:lnTo>
                <a:lnTo>
                  <a:pt x="134112" y="210324"/>
                </a:lnTo>
                <a:lnTo>
                  <a:pt x="131775" y="228561"/>
                </a:lnTo>
                <a:lnTo>
                  <a:pt x="124587" y="241947"/>
                </a:lnTo>
                <a:lnTo>
                  <a:pt x="112242" y="250177"/>
                </a:lnTo>
                <a:lnTo>
                  <a:pt x="94488" y="252996"/>
                </a:lnTo>
                <a:lnTo>
                  <a:pt x="76720" y="250177"/>
                </a:lnTo>
                <a:lnTo>
                  <a:pt x="64389" y="241947"/>
                </a:lnTo>
                <a:lnTo>
                  <a:pt x="57188" y="228561"/>
                </a:lnTo>
                <a:lnTo>
                  <a:pt x="54864" y="210324"/>
                </a:lnTo>
                <a:lnTo>
                  <a:pt x="54864" y="4572"/>
                </a:lnTo>
                <a:lnTo>
                  <a:pt x="0" y="4572"/>
                </a:lnTo>
                <a:lnTo>
                  <a:pt x="0" y="210324"/>
                </a:lnTo>
                <a:lnTo>
                  <a:pt x="6616" y="252247"/>
                </a:lnTo>
                <a:lnTo>
                  <a:pt x="25527" y="280619"/>
                </a:lnTo>
                <a:lnTo>
                  <a:pt x="55283" y="296684"/>
                </a:lnTo>
                <a:lnTo>
                  <a:pt x="94488" y="301764"/>
                </a:lnTo>
                <a:lnTo>
                  <a:pt x="133921" y="296684"/>
                </a:lnTo>
                <a:lnTo>
                  <a:pt x="164211" y="280619"/>
                </a:lnTo>
                <a:lnTo>
                  <a:pt x="183134" y="252996"/>
                </a:lnTo>
                <a:lnTo>
                  <a:pt x="183642" y="252247"/>
                </a:lnTo>
                <a:lnTo>
                  <a:pt x="190500" y="210324"/>
                </a:lnTo>
                <a:lnTo>
                  <a:pt x="190500" y="4572"/>
                </a:lnTo>
                <a:close/>
              </a:path>
              <a:path w="417829" h="303529">
                <a:moveTo>
                  <a:pt x="417563" y="219456"/>
                </a:moveTo>
                <a:lnTo>
                  <a:pt x="404571" y="173418"/>
                </a:lnTo>
                <a:lnTo>
                  <a:pt x="373583" y="142582"/>
                </a:lnTo>
                <a:lnTo>
                  <a:pt x="336588" y="120599"/>
                </a:lnTo>
                <a:lnTo>
                  <a:pt x="305600" y="101104"/>
                </a:lnTo>
                <a:lnTo>
                  <a:pt x="292595" y="77724"/>
                </a:lnTo>
                <a:lnTo>
                  <a:pt x="294817" y="64376"/>
                </a:lnTo>
                <a:lnTo>
                  <a:pt x="301167" y="54292"/>
                </a:lnTo>
                <a:lnTo>
                  <a:pt x="311251" y="47942"/>
                </a:lnTo>
                <a:lnTo>
                  <a:pt x="324599" y="45720"/>
                </a:lnTo>
                <a:lnTo>
                  <a:pt x="336588" y="47942"/>
                </a:lnTo>
                <a:lnTo>
                  <a:pt x="337045" y="47942"/>
                </a:lnTo>
                <a:lnTo>
                  <a:pt x="347840" y="55245"/>
                </a:lnTo>
                <a:lnTo>
                  <a:pt x="356755" y="67589"/>
                </a:lnTo>
                <a:lnTo>
                  <a:pt x="364223" y="85344"/>
                </a:lnTo>
                <a:lnTo>
                  <a:pt x="414515" y="71628"/>
                </a:lnTo>
                <a:lnTo>
                  <a:pt x="384987" y="19812"/>
                </a:lnTo>
                <a:lnTo>
                  <a:pt x="324599" y="0"/>
                </a:lnTo>
                <a:lnTo>
                  <a:pt x="286600" y="5791"/>
                </a:lnTo>
                <a:lnTo>
                  <a:pt x="259448" y="22288"/>
                </a:lnTo>
                <a:lnTo>
                  <a:pt x="243166" y="48221"/>
                </a:lnTo>
                <a:lnTo>
                  <a:pt x="237731" y="82296"/>
                </a:lnTo>
                <a:lnTo>
                  <a:pt x="250736" y="122910"/>
                </a:lnTo>
                <a:lnTo>
                  <a:pt x="281724" y="150431"/>
                </a:lnTo>
                <a:lnTo>
                  <a:pt x="318719" y="171513"/>
                </a:lnTo>
                <a:lnTo>
                  <a:pt x="349707" y="192811"/>
                </a:lnTo>
                <a:lnTo>
                  <a:pt x="362699" y="220980"/>
                </a:lnTo>
                <a:lnTo>
                  <a:pt x="360019" y="236105"/>
                </a:lnTo>
                <a:lnTo>
                  <a:pt x="352602" y="247078"/>
                </a:lnTo>
                <a:lnTo>
                  <a:pt x="341490" y="253771"/>
                </a:lnTo>
                <a:lnTo>
                  <a:pt x="327647" y="256032"/>
                </a:lnTo>
                <a:lnTo>
                  <a:pt x="314744" y="253555"/>
                </a:lnTo>
                <a:lnTo>
                  <a:pt x="302120" y="245364"/>
                </a:lnTo>
                <a:lnTo>
                  <a:pt x="291223" y="230314"/>
                </a:lnTo>
                <a:lnTo>
                  <a:pt x="283451" y="207264"/>
                </a:lnTo>
                <a:lnTo>
                  <a:pt x="228587" y="219456"/>
                </a:lnTo>
                <a:lnTo>
                  <a:pt x="243598" y="256984"/>
                </a:lnTo>
                <a:lnTo>
                  <a:pt x="265163" y="283083"/>
                </a:lnTo>
                <a:lnTo>
                  <a:pt x="292455" y="298323"/>
                </a:lnTo>
                <a:lnTo>
                  <a:pt x="324599" y="303276"/>
                </a:lnTo>
                <a:lnTo>
                  <a:pt x="363562" y="297256"/>
                </a:lnTo>
                <a:lnTo>
                  <a:pt x="392798" y="280225"/>
                </a:lnTo>
                <a:lnTo>
                  <a:pt x="409613" y="256032"/>
                </a:lnTo>
                <a:lnTo>
                  <a:pt x="411187" y="253771"/>
                </a:lnTo>
                <a:lnTo>
                  <a:pt x="411226" y="253555"/>
                </a:lnTo>
                <a:lnTo>
                  <a:pt x="417563" y="219456"/>
                </a:lnTo>
                <a:close/>
              </a:path>
            </a:pathLst>
          </a:custGeom>
          <a:solidFill>
            <a:srgbClr val="FFFFFF"/>
          </a:solidFill>
        </p:spPr>
        <p:txBody>
          <a:bodyPr wrap="square" lIns="0" tIns="0" rIns="0" bIns="0" rtlCol="0"/>
          <a:lstStyle/>
          <a:p>
            <a:endParaRPr sz="1588"/>
          </a:p>
        </p:txBody>
      </p:sp>
      <p:sp>
        <p:nvSpPr>
          <p:cNvPr id="6" name="object 6"/>
          <p:cNvSpPr/>
          <p:nvPr/>
        </p:nvSpPr>
        <p:spPr>
          <a:xfrm>
            <a:off x="8076740" y="5008592"/>
            <a:ext cx="127747" cy="259976"/>
          </a:xfrm>
          <a:custGeom>
            <a:avLst/>
            <a:gdLst/>
            <a:ahLst/>
            <a:cxnLst/>
            <a:rect l="l" t="t" r="r" b="b"/>
            <a:pathLst>
              <a:path w="144779" h="294639">
                <a:moveTo>
                  <a:pt x="144780" y="0"/>
                </a:moveTo>
                <a:lnTo>
                  <a:pt x="0" y="0"/>
                </a:lnTo>
                <a:lnTo>
                  <a:pt x="0" y="49530"/>
                </a:lnTo>
                <a:lnTo>
                  <a:pt x="0" y="116840"/>
                </a:lnTo>
                <a:lnTo>
                  <a:pt x="0" y="166370"/>
                </a:lnTo>
                <a:lnTo>
                  <a:pt x="0" y="294640"/>
                </a:lnTo>
                <a:lnTo>
                  <a:pt x="54864" y="294640"/>
                </a:lnTo>
                <a:lnTo>
                  <a:pt x="54864" y="166370"/>
                </a:lnTo>
                <a:lnTo>
                  <a:pt x="124968" y="166370"/>
                </a:lnTo>
                <a:lnTo>
                  <a:pt x="124968" y="116840"/>
                </a:lnTo>
                <a:lnTo>
                  <a:pt x="54864" y="116840"/>
                </a:lnTo>
                <a:lnTo>
                  <a:pt x="54864" y="49530"/>
                </a:lnTo>
                <a:lnTo>
                  <a:pt x="144780" y="49530"/>
                </a:lnTo>
                <a:lnTo>
                  <a:pt x="144780" y="0"/>
                </a:lnTo>
                <a:close/>
              </a:path>
            </a:pathLst>
          </a:custGeom>
          <a:solidFill>
            <a:srgbClr val="FFFFFF"/>
          </a:solidFill>
        </p:spPr>
        <p:txBody>
          <a:bodyPr wrap="square" lIns="0" tIns="0" rIns="0" bIns="0" rtlCol="0"/>
          <a:lstStyle/>
          <a:p>
            <a:endParaRPr sz="1588"/>
          </a:p>
        </p:txBody>
      </p:sp>
      <p:sp>
        <p:nvSpPr>
          <p:cNvPr id="7" name="object 7"/>
          <p:cNvSpPr/>
          <p:nvPr/>
        </p:nvSpPr>
        <p:spPr>
          <a:xfrm>
            <a:off x="8269044" y="5009029"/>
            <a:ext cx="28574" cy="109818"/>
          </a:xfrm>
          <a:custGeom>
            <a:avLst/>
            <a:gdLst/>
            <a:ahLst/>
            <a:cxnLst/>
            <a:rect l="l" t="t" r="r" b="b"/>
            <a:pathLst>
              <a:path w="32384" h="124460">
                <a:moveTo>
                  <a:pt x="0" y="0"/>
                </a:moveTo>
                <a:lnTo>
                  <a:pt x="32004" y="0"/>
                </a:lnTo>
                <a:lnTo>
                  <a:pt x="32004" y="124460"/>
                </a:lnTo>
                <a:lnTo>
                  <a:pt x="0" y="124460"/>
                </a:lnTo>
                <a:lnTo>
                  <a:pt x="0" y="0"/>
                </a:lnTo>
                <a:close/>
              </a:path>
            </a:pathLst>
          </a:custGeom>
          <a:solidFill>
            <a:srgbClr val="FFFFFF"/>
          </a:solidFill>
        </p:spPr>
        <p:txBody>
          <a:bodyPr wrap="square" lIns="0" tIns="0" rIns="0" bIns="0" rtlCol="0"/>
          <a:lstStyle/>
          <a:p>
            <a:endParaRPr sz="1588"/>
          </a:p>
        </p:txBody>
      </p:sp>
      <p:sp>
        <p:nvSpPr>
          <p:cNvPr id="8" name="object 8"/>
          <p:cNvSpPr/>
          <p:nvPr/>
        </p:nvSpPr>
        <p:spPr>
          <a:xfrm>
            <a:off x="8269033" y="5009030"/>
            <a:ext cx="180415" cy="259976"/>
          </a:xfrm>
          <a:custGeom>
            <a:avLst/>
            <a:gdLst/>
            <a:ahLst/>
            <a:cxnLst/>
            <a:rect l="l" t="t" r="r" b="b"/>
            <a:pathLst>
              <a:path w="204470" h="294639">
                <a:moveTo>
                  <a:pt x="204228" y="0"/>
                </a:moveTo>
                <a:lnTo>
                  <a:pt x="172224" y="0"/>
                </a:lnTo>
                <a:lnTo>
                  <a:pt x="172224" y="124460"/>
                </a:lnTo>
                <a:lnTo>
                  <a:pt x="0" y="124460"/>
                </a:lnTo>
                <a:lnTo>
                  <a:pt x="0" y="152400"/>
                </a:lnTo>
                <a:lnTo>
                  <a:pt x="0" y="294640"/>
                </a:lnTo>
                <a:lnTo>
                  <a:pt x="32016" y="294640"/>
                </a:lnTo>
                <a:lnTo>
                  <a:pt x="32016" y="152400"/>
                </a:lnTo>
                <a:lnTo>
                  <a:pt x="172224" y="152400"/>
                </a:lnTo>
                <a:lnTo>
                  <a:pt x="172224" y="294640"/>
                </a:lnTo>
                <a:lnTo>
                  <a:pt x="204228" y="294640"/>
                </a:lnTo>
                <a:lnTo>
                  <a:pt x="204228" y="152400"/>
                </a:lnTo>
                <a:lnTo>
                  <a:pt x="204228" y="124460"/>
                </a:lnTo>
                <a:lnTo>
                  <a:pt x="204228" y="0"/>
                </a:lnTo>
                <a:close/>
              </a:path>
            </a:pathLst>
          </a:custGeom>
          <a:solidFill>
            <a:srgbClr val="FFFFFF"/>
          </a:solidFill>
        </p:spPr>
        <p:txBody>
          <a:bodyPr wrap="square" lIns="0" tIns="0" rIns="0" bIns="0" rtlCol="0"/>
          <a:lstStyle/>
          <a:p>
            <a:endParaRPr sz="1588"/>
          </a:p>
        </p:txBody>
      </p:sp>
      <p:grpSp>
        <p:nvGrpSpPr>
          <p:cNvPr id="9" name="object 9"/>
          <p:cNvGrpSpPr/>
          <p:nvPr/>
        </p:nvGrpSpPr>
        <p:grpSpPr>
          <a:xfrm>
            <a:off x="8489577" y="5077609"/>
            <a:ext cx="322729" cy="194981"/>
            <a:chOff x="7741920" y="5754623"/>
            <a:chExt cx="365760" cy="220979"/>
          </a:xfrm>
        </p:grpSpPr>
        <p:pic>
          <p:nvPicPr>
            <p:cNvPr id="10" name="object 10"/>
            <p:cNvPicPr/>
            <p:nvPr/>
          </p:nvPicPr>
          <p:blipFill>
            <a:blip r:embed="rId4" cstate="print"/>
            <a:stretch>
              <a:fillRect/>
            </a:stretch>
          </p:blipFill>
          <p:spPr>
            <a:xfrm>
              <a:off x="7741920" y="5754623"/>
              <a:ext cx="172212" cy="219456"/>
            </a:xfrm>
            <a:prstGeom prst="rect">
              <a:avLst/>
            </a:prstGeom>
          </p:spPr>
        </p:pic>
        <p:pic>
          <p:nvPicPr>
            <p:cNvPr id="11" name="object 11"/>
            <p:cNvPicPr/>
            <p:nvPr/>
          </p:nvPicPr>
          <p:blipFill>
            <a:blip r:embed="rId5" cstate="print"/>
            <a:stretch>
              <a:fillRect/>
            </a:stretch>
          </p:blipFill>
          <p:spPr>
            <a:xfrm>
              <a:off x="7944612" y="5754624"/>
              <a:ext cx="163068" cy="220980"/>
            </a:xfrm>
            <a:prstGeom prst="rect">
              <a:avLst/>
            </a:prstGeom>
          </p:spPr>
        </p:pic>
      </p:grpSp>
      <p:sp>
        <p:nvSpPr>
          <p:cNvPr id="12" name="object 12"/>
          <p:cNvSpPr/>
          <p:nvPr/>
        </p:nvSpPr>
        <p:spPr>
          <a:xfrm>
            <a:off x="8859370" y="5009030"/>
            <a:ext cx="25773" cy="259976"/>
          </a:xfrm>
          <a:custGeom>
            <a:avLst/>
            <a:gdLst/>
            <a:ahLst/>
            <a:cxnLst/>
            <a:rect l="l" t="t" r="r" b="b"/>
            <a:pathLst>
              <a:path w="29209" h="294639">
                <a:moveTo>
                  <a:pt x="28956" y="294132"/>
                </a:moveTo>
                <a:lnTo>
                  <a:pt x="0" y="294132"/>
                </a:lnTo>
                <a:lnTo>
                  <a:pt x="0" y="0"/>
                </a:lnTo>
                <a:lnTo>
                  <a:pt x="28956" y="0"/>
                </a:lnTo>
                <a:lnTo>
                  <a:pt x="28956" y="294132"/>
                </a:lnTo>
                <a:close/>
              </a:path>
            </a:pathLst>
          </a:custGeom>
          <a:solidFill>
            <a:srgbClr val="FFFFFF"/>
          </a:solidFill>
        </p:spPr>
        <p:txBody>
          <a:bodyPr wrap="square" lIns="0" tIns="0" rIns="0" bIns="0" rtlCol="0"/>
          <a:lstStyle/>
          <a:p>
            <a:endParaRPr sz="1588"/>
          </a:p>
        </p:txBody>
      </p:sp>
      <p:sp>
        <p:nvSpPr>
          <p:cNvPr id="13" name="object 13"/>
          <p:cNvSpPr/>
          <p:nvPr/>
        </p:nvSpPr>
        <p:spPr>
          <a:xfrm>
            <a:off x="8927951" y="5019788"/>
            <a:ext cx="100853" cy="251572"/>
          </a:xfrm>
          <a:custGeom>
            <a:avLst/>
            <a:gdLst/>
            <a:ahLst/>
            <a:cxnLst/>
            <a:rect l="l" t="t" r="r" b="b"/>
            <a:pathLst>
              <a:path w="114300" h="285114">
                <a:moveTo>
                  <a:pt x="64008" y="70104"/>
                </a:moveTo>
                <a:lnTo>
                  <a:pt x="35052" y="70104"/>
                </a:lnTo>
                <a:lnTo>
                  <a:pt x="35052" y="0"/>
                </a:lnTo>
                <a:lnTo>
                  <a:pt x="64008" y="0"/>
                </a:lnTo>
                <a:lnTo>
                  <a:pt x="64008" y="70104"/>
                </a:lnTo>
                <a:close/>
              </a:path>
              <a:path w="114300" h="285114">
                <a:moveTo>
                  <a:pt x="112776" y="94488"/>
                </a:moveTo>
                <a:lnTo>
                  <a:pt x="0" y="94488"/>
                </a:lnTo>
                <a:lnTo>
                  <a:pt x="0" y="70104"/>
                </a:lnTo>
                <a:lnTo>
                  <a:pt x="112776" y="70104"/>
                </a:lnTo>
                <a:lnTo>
                  <a:pt x="112776" y="94488"/>
                </a:lnTo>
                <a:close/>
              </a:path>
              <a:path w="114300" h="285114">
                <a:moveTo>
                  <a:pt x="90939" y="284940"/>
                </a:moveTo>
                <a:lnTo>
                  <a:pt x="78658" y="284940"/>
                </a:lnTo>
                <a:lnTo>
                  <a:pt x="59483" y="283392"/>
                </a:lnTo>
                <a:lnTo>
                  <a:pt x="45720" y="277939"/>
                </a:lnTo>
                <a:lnTo>
                  <a:pt x="37671" y="267628"/>
                </a:lnTo>
                <a:lnTo>
                  <a:pt x="35052" y="251460"/>
                </a:lnTo>
                <a:lnTo>
                  <a:pt x="35052" y="94488"/>
                </a:lnTo>
                <a:lnTo>
                  <a:pt x="64008" y="94488"/>
                </a:lnTo>
                <a:lnTo>
                  <a:pt x="64008" y="245364"/>
                </a:lnTo>
                <a:lnTo>
                  <a:pt x="65460" y="252245"/>
                </a:lnTo>
                <a:lnTo>
                  <a:pt x="69913" y="256984"/>
                </a:lnTo>
                <a:lnTo>
                  <a:pt x="77509" y="259722"/>
                </a:lnTo>
                <a:lnTo>
                  <a:pt x="88097" y="260580"/>
                </a:lnTo>
                <a:lnTo>
                  <a:pt x="114300" y="260580"/>
                </a:lnTo>
                <a:lnTo>
                  <a:pt x="114300" y="281940"/>
                </a:lnTo>
                <a:lnTo>
                  <a:pt x="108608" y="283702"/>
                </a:lnTo>
                <a:lnTo>
                  <a:pt x="100774" y="284607"/>
                </a:lnTo>
                <a:lnTo>
                  <a:pt x="90939" y="284940"/>
                </a:lnTo>
                <a:close/>
              </a:path>
              <a:path w="114300" h="285114">
                <a:moveTo>
                  <a:pt x="114300" y="260580"/>
                </a:moveTo>
                <a:lnTo>
                  <a:pt x="95226" y="260580"/>
                </a:lnTo>
                <a:lnTo>
                  <a:pt x="101917" y="260413"/>
                </a:lnTo>
                <a:lnTo>
                  <a:pt x="108323" y="259961"/>
                </a:lnTo>
                <a:lnTo>
                  <a:pt x="114300" y="259080"/>
                </a:lnTo>
                <a:lnTo>
                  <a:pt x="114300" y="260580"/>
                </a:lnTo>
                <a:close/>
              </a:path>
            </a:pathLst>
          </a:custGeom>
          <a:solidFill>
            <a:srgbClr val="FFFFFF"/>
          </a:solidFill>
        </p:spPr>
        <p:txBody>
          <a:bodyPr wrap="square" lIns="0" tIns="0" rIns="0" bIns="0" rtlCol="0"/>
          <a:lstStyle/>
          <a:p>
            <a:endParaRPr sz="1588"/>
          </a:p>
        </p:txBody>
      </p:sp>
      <p:sp>
        <p:nvSpPr>
          <p:cNvPr id="14" name="object 14"/>
          <p:cNvSpPr/>
          <p:nvPr/>
        </p:nvSpPr>
        <p:spPr>
          <a:xfrm>
            <a:off x="9073178" y="5009030"/>
            <a:ext cx="134471" cy="259976"/>
          </a:xfrm>
          <a:custGeom>
            <a:avLst/>
            <a:gdLst/>
            <a:ahLst/>
            <a:cxnLst/>
            <a:rect l="l" t="t" r="r" b="b"/>
            <a:pathLst>
              <a:path w="152400" h="294639">
                <a:moveTo>
                  <a:pt x="28956" y="294131"/>
                </a:moveTo>
                <a:lnTo>
                  <a:pt x="0" y="294131"/>
                </a:lnTo>
                <a:lnTo>
                  <a:pt x="0" y="0"/>
                </a:lnTo>
                <a:lnTo>
                  <a:pt x="28956" y="0"/>
                </a:lnTo>
                <a:lnTo>
                  <a:pt x="28956" y="109728"/>
                </a:lnTo>
                <a:lnTo>
                  <a:pt x="62739" y="109728"/>
                </a:lnTo>
                <a:lnTo>
                  <a:pt x="55816" y="112966"/>
                </a:lnTo>
                <a:lnTo>
                  <a:pt x="40600" y="123324"/>
                </a:lnTo>
                <a:lnTo>
                  <a:pt x="28956" y="134112"/>
                </a:lnTo>
                <a:lnTo>
                  <a:pt x="28956" y="294131"/>
                </a:lnTo>
                <a:close/>
              </a:path>
              <a:path w="152400" h="294639">
                <a:moveTo>
                  <a:pt x="62739" y="109728"/>
                </a:moveTo>
                <a:lnTo>
                  <a:pt x="28956" y="109728"/>
                </a:lnTo>
                <a:lnTo>
                  <a:pt x="42576" y="97012"/>
                </a:lnTo>
                <a:lnTo>
                  <a:pt x="57912" y="86868"/>
                </a:lnTo>
                <a:lnTo>
                  <a:pt x="74390" y="80152"/>
                </a:lnTo>
                <a:lnTo>
                  <a:pt x="91440" y="77724"/>
                </a:lnTo>
                <a:lnTo>
                  <a:pt x="114466" y="81057"/>
                </a:lnTo>
                <a:lnTo>
                  <a:pt x="133921" y="91821"/>
                </a:lnTo>
                <a:lnTo>
                  <a:pt x="141079" y="102108"/>
                </a:lnTo>
                <a:lnTo>
                  <a:pt x="88392" y="102108"/>
                </a:lnTo>
                <a:lnTo>
                  <a:pt x="72461" y="105179"/>
                </a:lnTo>
                <a:lnTo>
                  <a:pt x="62739" y="109728"/>
                </a:lnTo>
                <a:close/>
              </a:path>
              <a:path w="152400" h="294639">
                <a:moveTo>
                  <a:pt x="152400" y="294131"/>
                </a:moveTo>
                <a:lnTo>
                  <a:pt x="123444" y="294131"/>
                </a:lnTo>
                <a:lnTo>
                  <a:pt x="123444" y="140208"/>
                </a:lnTo>
                <a:lnTo>
                  <a:pt x="121058" y="123324"/>
                </a:lnTo>
                <a:lnTo>
                  <a:pt x="120967" y="122682"/>
                </a:lnTo>
                <a:lnTo>
                  <a:pt x="113919" y="110871"/>
                </a:lnTo>
                <a:lnTo>
                  <a:pt x="102870" y="104203"/>
                </a:lnTo>
                <a:lnTo>
                  <a:pt x="88392" y="102108"/>
                </a:lnTo>
                <a:lnTo>
                  <a:pt x="141079" y="102108"/>
                </a:lnTo>
                <a:lnTo>
                  <a:pt x="147375" y="111156"/>
                </a:lnTo>
                <a:lnTo>
                  <a:pt x="152400" y="140208"/>
                </a:lnTo>
                <a:lnTo>
                  <a:pt x="152400" y="294131"/>
                </a:lnTo>
                <a:close/>
              </a:path>
            </a:pathLst>
          </a:custGeom>
          <a:solidFill>
            <a:srgbClr val="FFFFFF"/>
          </a:solidFill>
        </p:spPr>
        <p:txBody>
          <a:bodyPr wrap="square" lIns="0" tIns="0" rIns="0" bIns="0" rtlCol="0"/>
          <a:lstStyle/>
          <a:p>
            <a:endParaRPr sz="1588"/>
          </a:p>
        </p:txBody>
      </p:sp>
      <p:grpSp>
        <p:nvGrpSpPr>
          <p:cNvPr id="15" name="object 15"/>
          <p:cNvGrpSpPr/>
          <p:nvPr/>
        </p:nvGrpSpPr>
        <p:grpSpPr>
          <a:xfrm>
            <a:off x="7667960" y="5368065"/>
            <a:ext cx="449356" cy="107576"/>
            <a:chOff x="6810755" y="6083807"/>
            <a:chExt cx="509270" cy="121920"/>
          </a:xfrm>
        </p:grpSpPr>
        <p:pic>
          <p:nvPicPr>
            <p:cNvPr id="16" name="object 16"/>
            <p:cNvPicPr/>
            <p:nvPr/>
          </p:nvPicPr>
          <p:blipFill>
            <a:blip r:embed="rId6" cstate="print"/>
            <a:stretch>
              <a:fillRect/>
            </a:stretch>
          </p:blipFill>
          <p:spPr>
            <a:xfrm>
              <a:off x="6810755" y="6088379"/>
              <a:ext cx="102108" cy="115824"/>
            </a:xfrm>
            <a:prstGeom prst="rect">
              <a:avLst/>
            </a:prstGeom>
          </p:spPr>
        </p:pic>
        <p:pic>
          <p:nvPicPr>
            <p:cNvPr id="17" name="object 17"/>
            <p:cNvPicPr/>
            <p:nvPr/>
          </p:nvPicPr>
          <p:blipFill>
            <a:blip r:embed="rId7" cstate="print"/>
            <a:stretch>
              <a:fillRect/>
            </a:stretch>
          </p:blipFill>
          <p:spPr>
            <a:xfrm>
              <a:off x="6932675" y="6115811"/>
              <a:ext cx="265176" cy="89916"/>
            </a:xfrm>
            <a:prstGeom prst="rect">
              <a:avLst/>
            </a:prstGeom>
          </p:spPr>
        </p:pic>
        <p:sp>
          <p:nvSpPr>
            <p:cNvPr id="18" name="object 18"/>
            <p:cNvSpPr/>
            <p:nvPr/>
          </p:nvSpPr>
          <p:spPr>
            <a:xfrm>
              <a:off x="7217664" y="6083807"/>
              <a:ext cx="102235" cy="120650"/>
            </a:xfrm>
            <a:custGeom>
              <a:avLst/>
              <a:gdLst/>
              <a:ahLst/>
              <a:cxnLst/>
              <a:rect l="l" t="t" r="r" b="b"/>
              <a:pathLst>
                <a:path w="102234" h="120650">
                  <a:moveTo>
                    <a:pt x="59436" y="53340"/>
                  </a:moveTo>
                  <a:lnTo>
                    <a:pt x="58712" y="47244"/>
                  </a:lnTo>
                  <a:lnTo>
                    <a:pt x="58293" y="43586"/>
                  </a:lnTo>
                  <a:lnTo>
                    <a:pt x="57823" y="42672"/>
                  </a:lnTo>
                  <a:lnTo>
                    <a:pt x="54864" y="36957"/>
                  </a:lnTo>
                  <a:lnTo>
                    <a:pt x="49149" y="33197"/>
                  </a:lnTo>
                  <a:lnTo>
                    <a:pt x="41148" y="32004"/>
                  </a:lnTo>
                  <a:lnTo>
                    <a:pt x="33528" y="32004"/>
                  </a:lnTo>
                  <a:lnTo>
                    <a:pt x="25908" y="36576"/>
                  </a:lnTo>
                  <a:lnTo>
                    <a:pt x="18288" y="42672"/>
                  </a:lnTo>
                  <a:lnTo>
                    <a:pt x="18288" y="33528"/>
                  </a:lnTo>
                  <a:lnTo>
                    <a:pt x="0" y="33528"/>
                  </a:lnTo>
                  <a:lnTo>
                    <a:pt x="0" y="120396"/>
                  </a:lnTo>
                  <a:lnTo>
                    <a:pt x="19812" y="120396"/>
                  </a:lnTo>
                  <a:lnTo>
                    <a:pt x="19812" y="54864"/>
                  </a:lnTo>
                  <a:lnTo>
                    <a:pt x="24384" y="50292"/>
                  </a:lnTo>
                  <a:lnTo>
                    <a:pt x="28956" y="47244"/>
                  </a:lnTo>
                  <a:lnTo>
                    <a:pt x="38100" y="47244"/>
                  </a:lnTo>
                  <a:lnTo>
                    <a:pt x="39624" y="50292"/>
                  </a:lnTo>
                  <a:lnTo>
                    <a:pt x="39624" y="120396"/>
                  </a:lnTo>
                  <a:lnTo>
                    <a:pt x="59436" y="120396"/>
                  </a:lnTo>
                  <a:lnTo>
                    <a:pt x="59436" y="53340"/>
                  </a:lnTo>
                  <a:close/>
                </a:path>
                <a:path w="102234" h="120650">
                  <a:moveTo>
                    <a:pt x="102095" y="33528"/>
                  </a:moveTo>
                  <a:lnTo>
                    <a:pt x="82283" y="33528"/>
                  </a:lnTo>
                  <a:lnTo>
                    <a:pt x="82283" y="120396"/>
                  </a:lnTo>
                  <a:lnTo>
                    <a:pt x="102095" y="120396"/>
                  </a:lnTo>
                  <a:lnTo>
                    <a:pt x="102095" y="33528"/>
                  </a:lnTo>
                  <a:close/>
                </a:path>
                <a:path w="102234" h="120650">
                  <a:moveTo>
                    <a:pt x="102095" y="0"/>
                  </a:moveTo>
                  <a:lnTo>
                    <a:pt x="82283" y="0"/>
                  </a:lnTo>
                  <a:lnTo>
                    <a:pt x="82283" y="18288"/>
                  </a:lnTo>
                  <a:lnTo>
                    <a:pt x="102095" y="18288"/>
                  </a:lnTo>
                  <a:lnTo>
                    <a:pt x="102095" y="0"/>
                  </a:lnTo>
                  <a:close/>
                </a:path>
              </a:pathLst>
            </a:custGeom>
            <a:solidFill>
              <a:srgbClr val="FFFFFF"/>
            </a:solidFill>
          </p:spPr>
          <p:txBody>
            <a:bodyPr wrap="square" lIns="0" tIns="0" rIns="0" bIns="0" rtlCol="0"/>
            <a:lstStyle/>
            <a:p>
              <a:endParaRPr sz="1588"/>
            </a:p>
          </p:txBody>
        </p:sp>
      </p:grpSp>
      <p:grpSp>
        <p:nvGrpSpPr>
          <p:cNvPr id="19" name="object 19"/>
          <p:cNvGrpSpPr/>
          <p:nvPr/>
        </p:nvGrpSpPr>
        <p:grpSpPr>
          <a:xfrm>
            <a:off x="8174915" y="5370755"/>
            <a:ext cx="423581" cy="130549"/>
            <a:chOff x="7385303" y="6086855"/>
            <a:chExt cx="480059" cy="147955"/>
          </a:xfrm>
        </p:grpSpPr>
        <p:pic>
          <p:nvPicPr>
            <p:cNvPr id="20" name="object 20"/>
            <p:cNvPicPr/>
            <p:nvPr/>
          </p:nvPicPr>
          <p:blipFill>
            <a:blip r:embed="rId8" cstate="print"/>
            <a:stretch>
              <a:fillRect/>
            </a:stretch>
          </p:blipFill>
          <p:spPr>
            <a:xfrm>
              <a:off x="7385303" y="6086855"/>
              <a:ext cx="150875" cy="118872"/>
            </a:xfrm>
            <a:prstGeom prst="rect">
              <a:avLst/>
            </a:prstGeom>
          </p:spPr>
        </p:pic>
        <p:sp>
          <p:nvSpPr>
            <p:cNvPr id="21" name="object 21"/>
            <p:cNvSpPr/>
            <p:nvPr/>
          </p:nvSpPr>
          <p:spPr>
            <a:xfrm>
              <a:off x="7557516" y="6088392"/>
              <a:ext cx="64135" cy="116205"/>
            </a:xfrm>
            <a:custGeom>
              <a:avLst/>
              <a:gdLst/>
              <a:ahLst/>
              <a:cxnLst/>
              <a:rect l="l" t="t" r="r" b="b"/>
              <a:pathLst>
                <a:path w="64134" h="116204">
                  <a:moveTo>
                    <a:pt x="19812" y="0"/>
                  </a:moveTo>
                  <a:lnTo>
                    <a:pt x="0" y="0"/>
                  </a:lnTo>
                  <a:lnTo>
                    <a:pt x="0" y="115811"/>
                  </a:lnTo>
                  <a:lnTo>
                    <a:pt x="19812" y="115811"/>
                  </a:lnTo>
                  <a:lnTo>
                    <a:pt x="19812" y="0"/>
                  </a:lnTo>
                  <a:close/>
                </a:path>
                <a:path w="64134" h="116204">
                  <a:moveTo>
                    <a:pt x="63995" y="0"/>
                  </a:moveTo>
                  <a:lnTo>
                    <a:pt x="44196" y="0"/>
                  </a:lnTo>
                  <a:lnTo>
                    <a:pt x="44196" y="115811"/>
                  </a:lnTo>
                  <a:lnTo>
                    <a:pt x="63995" y="115811"/>
                  </a:lnTo>
                  <a:lnTo>
                    <a:pt x="63995" y="0"/>
                  </a:lnTo>
                  <a:close/>
                </a:path>
              </a:pathLst>
            </a:custGeom>
            <a:solidFill>
              <a:srgbClr val="FFFFFF"/>
            </a:solidFill>
          </p:spPr>
          <p:txBody>
            <a:bodyPr wrap="square" lIns="0" tIns="0" rIns="0" bIns="0" rtlCol="0"/>
            <a:lstStyle/>
            <a:p>
              <a:endParaRPr sz="1588"/>
            </a:p>
          </p:txBody>
        </p:sp>
        <p:pic>
          <p:nvPicPr>
            <p:cNvPr id="22" name="object 22"/>
            <p:cNvPicPr/>
            <p:nvPr/>
          </p:nvPicPr>
          <p:blipFill>
            <a:blip r:embed="rId9" cstate="print"/>
            <a:stretch>
              <a:fillRect/>
            </a:stretch>
          </p:blipFill>
          <p:spPr>
            <a:xfrm>
              <a:off x="7642859" y="6115811"/>
              <a:ext cx="222503" cy="118872"/>
            </a:xfrm>
            <a:prstGeom prst="rect">
              <a:avLst/>
            </a:prstGeom>
          </p:spPr>
        </p:pic>
      </p:grpSp>
      <p:pic>
        <p:nvPicPr>
          <p:cNvPr id="23" name="object 23"/>
          <p:cNvPicPr/>
          <p:nvPr/>
        </p:nvPicPr>
        <p:blipFill>
          <a:blip r:embed="rId10" cstate="print"/>
          <a:stretch>
            <a:fillRect/>
          </a:stretch>
        </p:blipFill>
        <p:spPr>
          <a:xfrm>
            <a:off x="8652285" y="5370755"/>
            <a:ext cx="100852" cy="104886"/>
          </a:xfrm>
          <a:prstGeom prst="rect">
            <a:avLst/>
          </a:prstGeom>
        </p:spPr>
      </p:pic>
      <p:grpSp>
        <p:nvGrpSpPr>
          <p:cNvPr id="24" name="object 24"/>
          <p:cNvGrpSpPr/>
          <p:nvPr/>
        </p:nvGrpSpPr>
        <p:grpSpPr>
          <a:xfrm>
            <a:off x="8804237" y="5368065"/>
            <a:ext cx="517712" cy="107576"/>
            <a:chOff x="8098535" y="6083807"/>
            <a:chExt cx="586740" cy="121920"/>
          </a:xfrm>
        </p:grpSpPr>
        <p:pic>
          <p:nvPicPr>
            <p:cNvPr id="25" name="object 25"/>
            <p:cNvPicPr/>
            <p:nvPr/>
          </p:nvPicPr>
          <p:blipFill>
            <a:blip r:embed="rId11" cstate="print"/>
            <a:stretch>
              <a:fillRect/>
            </a:stretch>
          </p:blipFill>
          <p:spPr>
            <a:xfrm>
              <a:off x="8098535" y="6088379"/>
              <a:ext cx="100584" cy="115824"/>
            </a:xfrm>
            <a:prstGeom prst="rect">
              <a:avLst/>
            </a:prstGeom>
          </p:spPr>
        </p:pic>
        <p:pic>
          <p:nvPicPr>
            <p:cNvPr id="26" name="object 26"/>
            <p:cNvPicPr/>
            <p:nvPr/>
          </p:nvPicPr>
          <p:blipFill>
            <a:blip r:embed="rId12" cstate="print"/>
            <a:stretch>
              <a:fillRect/>
            </a:stretch>
          </p:blipFill>
          <p:spPr>
            <a:xfrm>
              <a:off x="8218931" y="6088379"/>
              <a:ext cx="141732" cy="117348"/>
            </a:xfrm>
            <a:prstGeom prst="rect">
              <a:avLst/>
            </a:prstGeom>
          </p:spPr>
        </p:pic>
        <p:sp>
          <p:nvSpPr>
            <p:cNvPr id="27" name="object 27"/>
            <p:cNvSpPr/>
            <p:nvPr/>
          </p:nvSpPr>
          <p:spPr>
            <a:xfrm>
              <a:off x="8382000" y="6083807"/>
              <a:ext cx="144780" cy="122555"/>
            </a:xfrm>
            <a:custGeom>
              <a:avLst/>
              <a:gdLst/>
              <a:ahLst/>
              <a:cxnLst/>
              <a:rect l="l" t="t" r="r" b="b"/>
              <a:pathLst>
                <a:path w="144779" h="122554">
                  <a:moveTo>
                    <a:pt x="19812" y="33528"/>
                  </a:moveTo>
                  <a:lnTo>
                    <a:pt x="0" y="33528"/>
                  </a:lnTo>
                  <a:lnTo>
                    <a:pt x="0" y="120396"/>
                  </a:lnTo>
                  <a:lnTo>
                    <a:pt x="19812" y="120396"/>
                  </a:lnTo>
                  <a:lnTo>
                    <a:pt x="19812" y="33528"/>
                  </a:lnTo>
                  <a:close/>
                </a:path>
                <a:path w="144779" h="122554">
                  <a:moveTo>
                    <a:pt x="19812" y="0"/>
                  </a:moveTo>
                  <a:lnTo>
                    <a:pt x="0" y="0"/>
                  </a:lnTo>
                  <a:lnTo>
                    <a:pt x="0" y="18288"/>
                  </a:lnTo>
                  <a:lnTo>
                    <a:pt x="19812" y="18288"/>
                  </a:lnTo>
                  <a:lnTo>
                    <a:pt x="19812" y="0"/>
                  </a:lnTo>
                  <a:close/>
                </a:path>
                <a:path w="144779" h="122554">
                  <a:moveTo>
                    <a:pt x="103619" y="62496"/>
                  </a:moveTo>
                  <a:lnTo>
                    <a:pt x="101650" y="48729"/>
                  </a:lnTo>
                  <a:lnTo>
                    <a:pt x="95808" y="39255"/>
                  </a:lnTo>
                  <a:lnTo>
                    <a:pt x="86271" y="33769"/>
                  </a:lnTo>
                  <a:lnTo>
                    <a:pt x="73139" y="32016"/>
                  </a:lnTo>
                  <a:lnTo>
                    <a:pt x="59969" y="33769"/>
                  </a:lnTo>
                  <a:lnTo>
                    <a:pt x="59829" y="33769"/>
                  </a:lnTo>
                  <a:lnTo>
                    <a:pt x="49707" y="39446"/>
                  </a:lnTo>
                  <a:lnTo>
                    <a:pt x="43357" y="49364"/>
                  </a:lnTo>
                  <a:lnTo>
                    <a:pt x="41135" y="64020"/>
                  </a:lnTo>
                  <a:lnTo>
                    <a:pt x="41135" y="88404"/>
                  </a:lnTo>
                  <a:lnTo>
                    <a:pt x="43357" y="103276"/>
                  </a:lnTo>
                  <a:lnTo>
                    <a:pt x="49707" y="113741"/>
                  </a:lnTo>
                  <a:lnTo>
                    <a:pt x="59791" y="119900"/>
                  </a:lnTo>
                  <a:lnTo>
                    <a:pt x="73139" y="121932"/>
                  </a:lnTo>
                  <a:lnTo>
                    <a:pt x="86271" y="119900"/>
                  </a:lnTo>
                  <a:lnTo>
                    <a:pt x="95808" y="113741"/>
                  </a:lnTo>
                  <a:lnTo>
                    <a:pt x="101447" y="103644"/>
                  </a:lnTo>
                  <a:lnTo>
                    <a:pt x="101650" y="103276"/>
                  </a:lnTo>
                  <a:lnTo>
                    <a:pt x="103619" y="88404"/>
                  </a:lnTo>
                  <a:lnTo>
                    <a:pt x="83807" y="88404"/>
                  </a:lnTo>
                  <a:lnTo>
                    <a:pt x="83807" y="100596"/>
                  </a:lnTo>
                  <a:lnTo>
                    <a:pt x="79235" y="103644"/>
                  </a:lnTo>
                  <a:lnTo>
                    <a:pt x="65519" y="103644"/>
                  </a:lnTo>
                  <a:lnTo>
                    <a:pt x="60947" y="100596"/>
                  </a:lnTo>
                  <a:lnTo>
                    <a:pt x="60947" y="53352"/>
                  </a:lnTo>
                  <a:lnTo>
                    <a:pt x="65570" y="48729"/>
                  </a:lnTo>
                  <a:lnTo>
                    <a:pt x="79197" y="48729"/>
                  </a:lnTo>
                  <a:lnTo>
                    <a:pt x="83807" y="53352"/>
                  </a:lnTo>
                  <a:lnTo>
                    <a:pt x="83807" y="62496"/>
                  </a:lnTo>
                  <a:lnTo>
                    <a:pt x="103619" y="62496"/>
                  </a:lnTo>
                  <a:close/>
                </a:path>
                <a:path w="144779" h="122554">
                  <a:moveTo>
                    <a:pt x="144780" y="33528"/>
                  </a:moveTo>
                  <a:lnTo>
                    <a:pt x="124968" y="33528"/>
                  </a:lnTo>
                  <a:lnTo>
                    <a:pt x="124968" y="120396"/>
                  </a:lnTo>
                  <a:lnTo>
                    <a:pt x="144780" y="120396"/>
                  </a:lnTo>
                  <a:lnTo>
                    <a:pt x="144780" y="33528"/>
                  </a:lnTo>
                  <a:close/>
                </a:path>
                <a:path w="144779" h="122554">
                  <a:moveTo>
                    <a:pt x="144780" y="0"/>
                  </a:moveTo>
                  <a:lnTo>
                    <a:pt x="124968" y="0"/>
                  </a:lnTo>
                  <a:lnTo>
                    <a:pt x="124968" y="18288"/>
                  </a:lnTo>
                  <a:lnTo>
                    <a:pt x="144780" y="18288"/>
                  </a:lnTo>
                  <a:lnTo>
                    <a:pt x="144780" y="0"/>
                  </a:lnTo>
                  <a:close/>
                </a:path>
              </a:pathLst>
            </a:custGeom>
            <a:solidFill>
              <a:srgbClr val="FFFFFF"/>
            </a:solidFill>
          </p:spPr>
          <p:txBody>
            <a:bodyPr wrap="square" lIns="0" tIns="0" rIns="0" bIns="0" rtlCol="0"/>
            <a:lstStyle/>
            <a:p>
              <a:endParaRPr sz="1588"/>
            </a:p>
          </p:txBody>
        </p:sp>
        <p:pic>
          <p:nvPicPr>
            <p:cNvPr id="28" name="object 28"/>
            <p:cNvPicPr/>
            <p:nvPr/>
          </p:nvPicPr>
          <p:blipFill>
            <a:blip r:embed="rId13" cstate="print"/>
            <a:stretch>
              <a:fillRect/>
            </a:stretch>
          </p:blipFill>
          <p:spPr>
            <a:xfrm>
              <a:off x="8549639" y="6115811"/>
              <a:ext cx="135636" cy="89916"/>
            </a:xfrm>
            <a:prstGeom prst="rect">
              <a:avLst/>
            </a:prstGeom>
          </p:spPr>
        </p:pic>
      </p:grpSp>
      <p:sp>
        <p:nvSpPr>
          <p:cNvPr id="29" name="object 29"/>
          <p:cNvSpPr/>
          <p:nvPr/>
        </p:nvSpPr>
        <p:spPr>
          <a:xfrm>
            <a:off x="7392297" y="4894730"/>
            <a:ext cx="15128" cy="688601"/>
          </a:xfrm>
          <a:custGeom>
            <a:avLst/>
            <a:gdLst/>
            <a:ahLst/>
            <a:cxnLst/>
            <a:rect l="l" t="t" r="r" b="b"/>
            <a:pathLst>
              <a:path w="17145" h="780414">
                <a:moveTo>
                  <a:pt x="16764" y="0"/>
                </a:moveTo>
                <a:lnTo>
                  <a:pt x="16764" y="780287"/>
                </a:lnTo>
                <a:lnTo>
                  <a:pt x="0" y="780287"/>
                </a:lnTo>
                <a:lnTo>
                  <a:pt x="0" y="0"/>
                </a:lnTo>
                <a:lnTo>
                  <a:pt x="16764" y="0"/>
                </a:lnTo>
                <a:close/>
              </a:path>
            </a:pathLst>
          </a:custGeom>
          <a:solidFill>
            <a:srgbClr val="FFFFFF"/>
          </a:solidFill>
        </p:spPr>
        <p:txBody>
          <a:bodyPr wrap="square" lIns="0" tIns="0" rIns="0" bIns="0" rtlCol="0"/>
          <a:lstStyle/>
          <a:p>
            <a:endParaRPr sz="1588"/>
          </a:p>
        </p:txBody>
      </p:sp>
      <p:grpSp>
        <p:nvGrpSpPr>
          <p:cNvPr id="30" name="object 30"/>
          <p:cNvGrpSpPr/>
          <p:nvPr/>
        </p:nvGrpSpPr>
        <p:grpSpPr>
          <a:xfrm>
            <a:off x="6285603" y="4983704"/>
            <a:ext cx="879662" cy="556932"/>
            <a:chOff x="5244084" y="5648198"/>
            <a:chExt cx="996950" cy="631190"/>
          </a:xfrm>
        </p:grpSpPr>
        <p:pic>
          <p:nvPicPr>
            <p:cNvPr id="31" name="object 31"/>
            <p:cNvPicPr/>
            <p:nvPr/>
          </p:nvPicPr>
          <p:blipFill>
            <a:blip r:embed="rId14" cstate="print"/>
            <a:stretch>
              <a:fillRect/>
            </a:stretch>
          </p:blipFill>
          <p:spPr>
            <a:xfrm>
              <a:off x="5244084" y="5648198"/>
              <a:ext cx="893063" cy="630681"/>
            </a:xfrm>
            <a:prstGeom prst="rect">
              <a:avLst/>
            </a:prstGeom>
          </p:spPr>
        </p:pic>
        <p:sp>
          <p:nvSpPr>
            <p:cNvPr id="32" name="object 32"/>
            <p:cNvSpPr/>
            <p:nvPr/>
          </p:nvSpPr>
          <p:spPr>
            <a:xfrm>
              <a:off x="6089891" y="5852172"/>
              <a:ext cx="151130" cy="382905"/>
            </a:xfrm>
            <a:custGeom>
              <a:avLst/>
              <a:gdLst/>
              <a:ahLst/>
              <a:cxnLst/>
              <a:rect l="l" t="t" r="r" b="b"/>
              <a:pathLst>
                <a:path w="151129" h="382904">
                  <a:moveTo>
                    <a:pt x="35052" y="0"/>
                  </a:moveTo>
                  <a:lnTo>
                    <a:pt x="0" y="0"/>
                  </a:lnTo>
                  <a:lnTo>
                    <a:pt x="0" y="178295"/>
                  </a:lnTo>
                  <a:lnTo>
                    <a:pt x="35052" y="178295"/>
                  </a:lnTo>
                  <a:lnTo>
                    <a:pt x="35052" y="0"/>
                  </a:lnTo>
                  <a:close/>
                </a:path>
                <a:path w="151129" h="382904">
                  <a:moveTo>
                    <a:pt x="94500" y="204216"/>
                  </a:moveTo>
                  <a:lnTo>
                    <a:pt x="59436" y="204216"/>
                  </a:lnTo>
                  <a:lnTo>
                    <a:pt x="59436" y="382511"/>
                  </a:lnTo>
                  <a:lnTo>
                    <a:pt x="94500" y="382511"/>
                  </a:lnTo>
                  <a:lnTo>
                    <a:pt x="94500" y="204216"/>
                  </a:lnTo>
                  <a:close/>
                </a:path>
                <a:path w="151129" h="382904">
                  <a:moveTo>
                    <a:pt x="140220" y="373380"/>
                  </a:moveTo>
                  <a:lnTo>
                    <a:pt x="138696" y="371856"/>
                  </a:lnTo>
                  <a:lnTo>
                    <a:pt x="138696" y="364236"/>
                  </a:lnTo>
                  <a:lnTo>
                    <a:pt x="137172" y="362712"/>
                  </a:lnTo>
                  <a:lnTo>
                    <a:pt x="135648" y="362712"/>
                  </a:lnTo>
                  <a:lnTo>
                    <a:pt x="137172" y="361188"/>
                  </a:lnTo>
                  <a:lnTo>
                    <a:pt x="138696" y="359664"/>
                  </a:lnTo>
                  <a:lnTo>
                    <a:pt x="138696" y="353568"/>
                  </a:lnTo>
                  <a:lnTo>
                    <a:pt x="137147" y="352005"/>
                  </a:lnTo>
                  <a:lnTo>
                    <a:pt x="135648" y="352005"/>
                  </a:lnTo>
                  <a:lnTo>
                    <a:pt x="135648" y="355092"/>
                  </a:lnTo>
                  <a:lnTo>
                    <a:pt x="135648" y="359664"/>
                  </a:lnTo>
                  <a:lnTo>
                    <a:pt x="132600" y="361188"/>
                  </a:lnTo>
                  <a:lnTo>
                    <a:pt x="126504" y="361188"/>
                  </a:lnTo>
                  <a:lnTo>
                    <a:pt x="126504" y="353568"/>
                  </a:lnTo>
                  <a:lnTo>
                    <a:pt x="134124" y="353568"/>
                  </a:lnTo>
                  <a:lnTo>
                    <a:pt x="135648" y="355092"/>
                  </a:lnTo>
                  <a:lnTo>
                    <a:pt x="135648" y="352005"/>
                  </a:lnTo>
                  <a:lnTo>
                    <a:pt x="134124" y="350520"/>
                  </a:lnTo>
                  <a:lnTo>
                    <a:pt x="123456" y="350520"/>
                  </a:lnTo>
                  <a:lnTo>
                    <a:pt x="123456" y="373380"/>
                  </a:lnTo>
                  <a:lnTo>
                    <a:pt x="126504" y="373380"/>
                  </a:lnTo>
                  <a:lnTo>
                    <a:pt x="126504" y="364236"/>
                  </a:lnTo>
                  <a:lnTo>
                    <a:pt x="132600" y="364236"/>
                  </a:lnTo>
                  <a:lnTo>
                    <a:pt x="134124" y="365760"/>
                  </a:lnTo>
                  <a:lnTo>
                    <a:pt x="135648" y="368808"/>
                  </a:lnTo>
                  <a:lnTo>
                    <a:pt x="135648" y="373380"/>
                  </a:lnTo>
                  <a:lnTo>
                    <a:pt x="140220" y="373380"/>
                  </a:lnTo>
                  <a:close/>
                </a:path>
                <a:path w="151129" h="382904">
                  <a:moveTo>
                    <a:pt x="150888" y="362712"/>
                  </a:moveTo>
                  <a:lnTo>
                    <a:pt x="149504" y="354228"/>
                  </a:lnTo>
                  <a:lnTo>
                    <a:pt x="145554" y="347472"/>
                  </a:lnTo>
                  <a:lnTo>
                    <a:pt x="141300" y="344424"/>
                  </a:lnTo>
                  <a:lnTo>
                    <a:pt x="139306" y="342988"/>
                  </a:lnTo>
                  <a:lnTo>
                    <a:pt x="131076" y="341376"/>
                  </a:lnTo>
                  <a:lnTo>
                    <a:pt x="123469" y="342988"/>
                  </a:lnTo>
                  <a:lnTo>
                    <a:pt x="117170" y="347472"/>
                  </a:lnTo>
                  <a:lnTo>
                    <a:pt x="115227" y="350520"/>
                  </a:lnTo>
                  <a:lnTo>
                    <a:pt x="114338" y="352005"/>
                  </a:lnTo>
                  <a:lnTo>
                    <a:pt x="121932" y="344424"/>
                  </a:lnTo>
                  <a:lnTo>
                    <a:pt x="140220" y="344424"/>
                  </a:lnTo>
                  <a:lnTo>
                    <a:pt x="147815" y="352005"/>
                  </a:lnTo>
                  <a:lnTo>
                    <a:pt x="147840" y="371856"/>
                  </a:lnTo>
                  <a:lnTo>
                    <a:pt x="140220" y="379476"/>
                  </a:lnTo>
                  <a:lnTo>
                    <a:pt x="121932" y="379476"/>
                  </a:lnTo>
                  <a:lnTo>
                    <a:pt x="114312" y="371856"/>
                  </a:lnTo>
                  <a:lnTo>
                    <a:pt x="114274" y="355092"/>
                  </a:lnTo>
                  <a:lnTo>
                    <a:pt x="114147" y="352196"/>
                  </a:lnTo>
                  <a:lnTo>
                    <a:pt x="112852" y="354228"/>
                  </a:lnTo>
                  <a:lnTo>
                    <a:pt x="111264" y="362712"/>
                  </a:lnTo>
                  <a:lnTo>
                    <a:pt x="112852" y="370306"/>
                  </a:lnTo>
                  <a:lnTo>
                    <a:pt x="117170" y="376618"/>
                  </a:lnTo>
                  <a:lnTo>
                    <a:pt x="123469" y="380923"/>
                  </a:lnTo>
                  <a:lnTo>
                    <a:pt x="131076" y="382524"/>
                  </a:lnTo>
                  <a:lnTo>
                    <a:pt x="139306" y="380923"/>
                  </a:lnTo>
                  <a:lnTo>
                    <a:pt x="141414" y="379476"/>
                  </a:lnTo>
                  <a:lnTo>
                    <a:pt x="145554" y="376618"/>
                  </a:lnTo>
                  <a:lnTo>
                    <a:pt x="149504" y="370306"/>
                  </a:lnTo>
                  <a:lnTo>
                    <a:pt x="150888" y="362712"/>
                  </a:lnTo>
                  <a:close/>
                </a:path>
              </a:pathLst>
            </a:custGeom>
            <a:solidFill>
              <a:srgbClr val="FFFFFF"/>
            </a:solidFill>
          </p:spPr>
          <p:txBody>
            <a:bodyPr wrap="square" lIns="0" tIns="0" rIns="0" bIns="0" rtlCol="0"/>
            <a:lstStyle/>
            <a:p>
              <a:endParaRPr sz="1588"/>
            </a:p>
          </p:txBody>
        </p:sp>
      </p:grpSp>
      <p:grpSp>
        <p:nvGrpSpPr>
          <p:cNvPr id="33" name="object 33"/>
          <p:cNvGrpSpPr/>
          <p:nvPr/>
        </p:nvGrpSpPr>
        <p:grpSpPr>
          <a:xfrm>
            <a:off x="5423648" y="5100469"/>
            <a:ext cx="723899" cy="327212"/>
            <a:chOff x="4267200" y="5780532"/>
            <a:chExt cx="820419" cy="370840"/>
          </a:xfrm>
        </p:grpSpPr>
        <p:sp>
          <p:nvSpPr>
            <p:cNvPr id="34" name="object 34"/>
            <p:cNvSpPr/>
            <p:nvPr/>
          </p:nvSpPr>
          <p:spPr>
            <a:xfrm>
              <a:off x="4267200" y="5780532"/>
              <a:ext cx="806450" cy="370840"/>
            </a:xfrm>
            <a:custGeom>
              <a:avLst/>
              <a:gdLst/>
              <a:ahLst/>
              <a:cxnLst/>
              <a:rect l="l" t="t" r="r" b="b"/>
              <a:pathLst>
                <a:path w="806450" h="370839">
                  <a:moveTo>
                    <a:pt x="437388" y="370332"/>
                  </a:moveTo>
                  <a:lnTo>
                    <a:pt x="377878" y="368279"/>
                  </a:lnTo>
                  <a:lnTo>
                    <a:pt x="320851" y="362295"/>
                  </a:lnTo>
                  <a:lnTo>
                    <a:pt x="266819" y="352639"/>
                  </a:lnTo>
                  <a:lnTo>
                    <a:pt x="216295" y="339569"/>
                  </a:lnTo>
                  <a:lnTo>
                    <a:pt x="169792" y="323346"/>
                  </a:lnTo>
                  <a:lnTo>
                    <a:pt x="127825" y="304228"/>
                  </a:lnTo>
                  <a:lnTo>
                    <a:pt x="90906" y="282475"/>
                  </a:lnTo>
                  <a:lnTo>
                    <a:pt x="59548" y="258346"/>
                  </a:lnTo>
                  <a:lnTo>
                    <a:pt x="15571" y="203997"/>
                  </a:lnTo>
                  <a:lnTo>
                    <a:pt x="0" y="143255"/>
                  </a:lnTo>
                  <a:lnTo>
                    <a:pt x="6667" y="103941"/>
                  </a:lnTo>
                  <a:lnTo>
                    <a:pt x="25907" y="66484"/>
                  </a:lnTo>
                  <a:lnTo>
                    <a:pt x="56578" y="31599"/>
                  </a:lnTo>
                  <a:lnTo>
                    <a:pt x="97535" y="0"/>
                  </a:lnTo>
                  <a:lnTo>
                    <a:pt x="67937" y="27646"/>
                  </a:lnTo>
                  <a:lnTo>
                    <a:pt x="45910" y="57721"/>
                  </a:lnTo>
                  <a:lnTo>
                    <a:pt x="32170" y="89796"/>
                  </a:lnTo>
                  <a:lnTo>
                    <a:pt x="27431" y="123443"/>
                  </a:lnTo>
                  <a:lnTo>
                    <a:pt x="31440" y="154163"/>
                  </a:lnTo>
                  <a:lnTo>
                    <a:pt x="61936" y="211645"/>
                  </a:lnTo>
                  <a:lnTo>
                    <a:pt x="118911" y="262015"/>
                  </a:lnTo>
                  <a:lnTo>
                    <a:pt x="156019" y="283844"/>
                  </a:lnTo>
                  <a:lnTo>
                    <a:pt x="198175" y="303071"/>
                  </a:lnTo>
                  <a:lnTo>
                    <a:pt x="244855" y="319419"/>
                  </a:lnTo>
                  <a:lnTo>
                    <a:pt x="295536" y="332613"/>
                  </a:lnTo>
                  <a:lnTo>
                    <a:pt x="349694" y="342377"/>
                  </a:lnTo>
                  <a:lnTo>
                    <a:pt x="406804" y="348438"/>
                  </a:lnTo>
                  <a:lnTo>
                    <a:pt x="466344" y="350520"/>
                  </a:lnTo>
                  <a:lnTo>
                    <a:pt x="615017" y="350520"/>
                  </a:lnTo>
                  <a:lnTo>
                    <a:pt x="600828" y="354017"/>
                  </a:lnTo>
                  <a:lnTo>
                    <a:pt x="548806" y="362926"/>
                  </a:lnTo>
                  <a:lnTo>
                    <a:pt x="494177" y="368441"/>
                  </a:lnTo>
                  <a:lnTo>
                    <a:pt x="437388" y="370332"/>
                  </a:lnTo>
                  <a:close/>
                </a:path>
                <a:path w="806450" h="370839">
                  <a:moveTo>
                    <a:pt x="615017" y="350520"/>
                  </a:moveTo>
                  <a:lnTo>
                    <a:pt x="466344" y="350520"/>
                  </a:lnTo>
                  <a:lnTo>
                    <a:pt x="524118" y="348596"/>
                  </a:lnTo>
                  <a:lnTo>
                    <a:pt x="579573" y="342966"/>
                  </a:lnTo>
                  <a:lnTo>
                    <a:pt x="632255" y="333844"/>
                  </a:lnTo>
                  <a:lnTo>
                    <a:pt x="681712" y="321444"/>
                  </a:lnTo>
                  <a:lnTo>
                    <a:pt x="727490" y="305977"/>
                  </a:lnTo>
                  <a:lnTo>
                    <a:pt x="769135" y="287658"/>
                  </a:lnTo>
                  <a:lnTo>
                    <a:pt x="806196" y="266699"/>
                  </a:lnTo>
                  <a:lnTo>
                    <a:pt x="773909" y="289092"/>
                  </a:lnTo>
                  <a:lnTo>
                    <a:pt x="736782" y="309252"/>
                  </a:lnTo>
                  <a:lnTo>
                    <a:pt x="695262" y="326948"/>
                  </a:lnTo>
                  <a:lnTo>
                    <a:pt x="649795" y="341947"/>
                  </a:lnTo>
                  <a:lnTo>
                    <a:pt x="615017" y="350520"/>
                  </a:lnTo>
                  <a:close/>
                </a:path>
              </a:pathLst>
            </a:custGeom>
            <a:solidFill>
              <a:srgbClr val="FFF452"/>
            </a:solidFill>
          </p:spPr>
          <p:txBody>
            <a:bodyPr wrap="square" lIns="0" tIns="0" rIns="0" bIns="0" rtlCol="0"/>
            <a:lstStyle/>
            <a:p>
              <a:endParaRPr sz="1588"/>
            </a:p>
          </p:txBody>
        </p:sp>
        <p:pic>
          <p:nvPicPr>
            <p:cNvPr id="35" name="object 35"/>
            <p:cNvPicPr/>
            <p:nvPr/>
          </p:nvPicPr>
          <p:blipFill>
            <a:blip r:embed="rId15" cstate="print"/>
            <a:stretch>
              <a:fillRect/>
            </a:stretch>
          </p:blipFill>
          <p:spPr>
            <a:xfrm>
              <a:off x="4373879" y="5783580"/>
              <a:ext cx="195072" cy="239268"/>
            </a:xfrm>
            <a:prstGeom prst="rect">
              <a:avLst/>
            </a:prstGeom>
          </p:spPr>
        </p:pic>
        <p:sp>
          <p:nvSpPr>
            <p:cNvPr id="36" name="object 36"/>
            <p:cNvSpPr/>
            <p:nvPr/>
          </p:nvSpPr>
          <p:spPr>
            <a:xfrm>
              <a:off x="4546092" y="5782055"/>
              <a:ext cx="273050" cy="241300"/>
            </a:xfrm>
            <a:custGeom>
              <a:avLst/>
              <a:gdLst/>
              <a:ahLst/>
              <a:cxnLst/>
              <a:rect l="l" t="t" r="r" b="b"/>
              <a:pathLst>
                <a:path w="273050" h="241300">
                  <a:moveTo>
                    <a:pt x="138683" y="240791"/>
                  </a:moveTo>
                  <a:lnTo>
                    <a:pt x="78438" y="230552"/>
                  </a:lnTo>
                  <a:lnTo>
                    <a:pt x="35051" y="203453"/>
                  </a:lnTo>
                  <a:lnTo>
                    <a:pt x="8810" y="164925"/>
                  </a:lnTo>
                  <a:lnTo>
                    <a:pt x="0" y="120395"/>
                  </a:lnTo>
                  <a:lnTo>
                    <a:pt x="5535" y="84466"/>
                  </a:lnTo>
                  <a:lnTo>
                    <a:pt x="22335" y="51681"/>
                  </a:lnTo>
                  <a:lnTo>
                    <a:pt x="50694" y="24822"/>
                  </a:lnTo>
                  <a:lnTo>
                    <a:pt x="90903" y="6669"/>
                  </a:lnTo>
                  <a:lnTo>
                    <a:pt x="143255" y="0"/>
                  </a:lnTo>
                  <a:lnTo>
                    <a:pt x="187809" y="4238"/>
                  </a:lnTo>
                  <a:lnTo>
                    <a:pt x="221932" y="14477"/>
                  </a:lnTo>
                  <a:lnTo>
                    <a:pt x="243768" y="27003"/>
                  </a:lnTo>
                  <a:lnTo>
                    <a:pt x="251459" y="38099"/>
                  </a:lnTo>
                  <a:lnTo>
                    <a:pt x="251459" y="45719"/>
                  </a:lnTo>
                  <a:lnTo>
                    <a:pt x="245363" y="51815"/>
                  </a:lnTo>
                  <a:lnTo>
                    <a:pt x="233171" y="51815"/>
                  </a:lnTo>
                  <a:lnTo>
                    <a:pt x="218455" y="47767"/>
                  </a:lnTo>
                  <a:lnTo>
                    <a:pt x="201167" y="38861"/>
                  </a:lnTo>
                  <a:lnTo>
                    <a:pt x="177022" y="29956"/>
                  </a:lnTo>
                  <a:lnTo>
                    <a:pt x="95797" y="34242"/>
                  </a:lnTo>
                  <a:lnTo>
                    <a:pt x="46791" y="86344"/>
                  </a:lnTo>
                  <a:lnTo>
                    <a:pt x="41147" y="120395"/>
                  </a:lnTo>
                  <a:lnTo>
                    <a:pt x="46815" y="153804"/>
                  </a:lnTo>
                  <a:lnTo>
                    <a:pt x="64769" y="184213"/>
                  </a:lnTo>
                  <a:lnTo>
                    <a:pt x="96440" y="206335"/>
                  </a:lnTo>
                  <a:lnTo>
                    <a:pt x="143255" y="214883"/>
                  </a:lnTo>
                  <a:lnTo>
                    <a:pt x="183022" y="208406"/>
                  </a:lnTo>
                  <a:lnTo>
                    <a:pt x="211073" y="191642"/>
                  </a:lnTo>
                  <a:lnTo>
                    <a:pt x="227695" y="168592"/>
                  </a:lnTo>
                  <a:lnTo>
                    <a:pt x="233171" y="143255"/>
                  </a:lnTo>
                  <a:lnTo>
                    <a:pt x="233171" y="131063"/>
                  </a:lnTo>
                  <a:lnTo>
                    <a:pt x="178307" y="131063"/>
                  </a:lnTo>
                  <a:lnTo>
                    <a:pt x="167639" y="131063"/>
                  </a:lnTo>
                  <a:lnTo>
                    <a:pt x="160019" y="126491"/>
                  </a:lnTo>
                  <a:lnTo>
                    <a:pt x="160019" y="106679"/>
                  </a:lnTo>
                  <a:lnTo>
                    <a:pt x="167639" y="103631"/>
                  </a:lnTo>
                  <a:lnTo>
                    <a:pt x="245363" y="103631"/>
                  </a:lnTo>
                  <a:lnTo>
                    <a:pt x="258008" y="104846"/>
                  </a:lnTo>
                  <a:lnTo>
                    <a:pt x="266509" y="108775"/>
                  </a:lnTo>
                  <a:lnTo>
                    <a:pt x="271295" y="115847"/>
                  </a:lnTo>
                  <a:lnTo>
                    <a:pt x="272795" y="126491"/>
                  </a:lnTo>
                  <a:lnTo>
                    <a:pt x="266842" y="168782"/>
                  </a:lnTo>
                  <a:lnTo>
                    <a:pt x="245744" y="205358"/>
                  </a:lnTo>
                  <a:lnTo>
                    <a:pt x="204644" y="231076"/>
                  </a:lnTo>
                  <a:lnTo>
                    <a:pt x="138683" y="240791"/>
                  </a:lnTo>
                  <a:close/>
                </a:path>
              </a:pathLst>
            </a:custGeom>
            <a:solidFill>
              <a:srgbClr val="FFFFFF"/>
            </a:solidFill>
          </p:spPr>
          <p:txBody>
            <a:bodyPr wrap="square" lIns="0" tIns="0" rIns="0" bIns="0" rtlCol="0"/>
            <a:lstStyle/>
            <a:p>
              <a:endParaRPr sz="1588"/>
            </a:p>
          </p:txBody>
        </p:sp>
        <p:pic>
          <p:nvPicPr>
            <p:cNvPr id="37" name="object 37"/>
            <p:cNvPicPr/>
            <p:nvPr/>
          </p:nvPicPr>
          <p:blipFill>
            <a:blip r:embed="rId16" cstate="print"/>
            <a:stretch>
              <a:fillRect/>
            </a:stretch>
          </p:blipFill>
          <p:spPr>
            <a:xfrm>
              <a:off x="4843272" y="5782056"/>
              <a:ext cx="243840" cy="240792"/>
            </a:xfrm>
            <a:prstGeom prst="rect">
              <a:avLst/>
            </a:prstGeom>
          </p:spPr>
        </p:pic>
      </p:grpSp>
      <p:sp>
        <p:nvSpPr>
          <p:cNvPr id="38" name="object 38"/>
          <p:cNvSpPr txBox="1">
            <a:spLocks noGrp="1"/>
          </p:cNvSpPr>
          <p:nvPr>
            <p:ph type="title"/>
          </p:nvPr>
        </p:nvSpPr>
        <p:spPr>
          <a:xfrm>
            <a:off x="5412508" y="1953288"/>
            <a:ext cx="2479301" cy="684053"/>
          </a:xfrm>
          <a:prstGeom prst="rect">
            <a:avLst/>
          </a:prstGeom>
        </p:spPr>
        <p:txBody>
          <a:bodyPr vert="horz" wrap="square" lIns="0" tIns="11766" rIns="0" bIns="0" rtlCol="0" anchor="ctr">
            <a:spAutoFit/>
          </a:bodyPr>
          <a:lstStyle/>
          <a:p>
            <a:pPr marL="11206">
              <a:lnSpc>
                <a:spcPct val="100000"/>
              </a:lnSpc>
              <a:spcBef>
                <a:spcPts val="93"/>
              </a:spcBef>
            </a:pPr>
            <a:r>
              <a:rPr sz="4368" b="1" spc="-101" dirty="0">
                <a:solidFill>
                  <a:srgbClr val="FFFFFF"/>
                </a:solidFill>
                <a:latin typeface="Calibri"/>
                <a:cs typeface="Calibri"/>
              </a:rPr>
              <a:t>Questions?</a:t>
            </a:r>
            <a:endParaRPr sz="4368">
              <a:latin typeface="Calibri"/>
              <a:cs typeface="Calibri"/>
            </a:endParaRPr>
          </a:p>
        </p:txBody>
      </p:sp>
      <p:sp>
        <p:nvSpPr>
          <p:cNvPr id="39" name="object 39"/>
          <p:cNvSpPr txBox="1"/>
          <p:nvPr/>
        </p:nvSpPr>
        <p:spPr>
          <a:xfrm>
            <a:off x="5412380" y="3197195"/>
            <a:ext cx="4049246" cy="1363311"/>
          </a:xfrm>
          <a:prstGeom prst="rect">
            <a:avLst/>
          </a:prstGeom>
        </p:spPr>
        <p:txBody>
          <a:bodyPr vert="horz" wrap="square" lIns="0" tIns="10085" rIns="0" bIns="0" rtlCol="0">
            <a:spAutoFit/>
          </a:bodyPr>
          <a:lstStyle/>
          <a:p>
            <a:pPr marL="11206">
              <a:spcBef>
                <a:spcPts val="79"/>
              </a:spcBef>
            </a:pPr>
            <a:r>
              <a:rPr sz="2338" b="1" spc="-57" dirty="0">
                <a:solidFill>
                  <a:srgbClr val="FFFFFF"/>
                </a:solidFill>
                <a:latin typeface="Calibri"/>
                <a:cs typeface="Calibri"/>
                <a:hlinkClick r:id="rId17"/>
              </a:rPr>
              <a:t>Evans.Heithaus@radpartners.com</a:t>
            </a:r>
            <a:endParaRPr sz="2338">
              <a:latin typeface="Calibri"/>
              <a:cs typeface="Calibri"/>
            </a:endParaRPr>
          </a:p>
          <a:p>
            <a:pPr>
              <a:spcBef>
                <a:spcPts val="843"/>
              </a:spcBef>
            </a:pPr>
            <a:endParaRPr sz="2338">
              <a:latin typeface="Calibri"/>
              <a:cs typeface="Calibri"/>
            </a:endParaRPr>
          </a:p>
          <a:p>
            <a:pPr marL="828719" marR="4483">
              <a:lnSpc>
                <a:spcPct val="101600"/>
              </a:lnSpc>
            </a:pPr>
            <a:r>
              <a:rPr sz="1721" dirty="0">
                <a:solidFill>
                  <a:srgbClr val="FFFFFF"/>
                </a:solidFill>
                <a:latin typeface="Calibri"/>
                <a:cs typeface="Calibri"/>
              </a:rPr>
              <a:t>Robert</a:t>
            </a:r>
            <a:r>
              <a:rPr sz="1721" spc="4" dirty="0">
                <a:solidFill>
                  <a:srgbClr val="FFFFFF"/>
                </a:solidFill>
                <a:latin typeface="Calibri"/>
                <a:cs typeface="Calibri"/>
              </a:rPr>
              <a:t> </a:t>
            </a:r>
            <a:r>
              <a:rPr sz="1721" dirty="0">
                <a:solidFill>
                  <a:srgbClr val="FFFFFF"/>
                </a:solidFill>
                <a:latin typeface="Calibri"/>
                <a:cs typeface="Calibri"/>
              </a:rPr>
              <a:t>Evans Heithaus,</a:t>
            </a:r>
            <a:r>
              <a:rPr sz="1721" spc="40" dirty="0">
                <a:solidFill>
                  <a:srgbClr val="FFFFFF"/>
                </a:solidFill>
                <a:latin typeface="Calibri"/>
                <a:cs typeface="Calibri"/>
              </a:rPr>
              <a:t> </a:t>
            </a:r>
            <a:r>
              <a:rPr sz="1721" spc="-22" dirty="0">
                <a:solidFill>
                  <a:srgbClr val="FFFFFF"/>
                </a:solidFill>
                <a:latin typeface="Calibri"/>
                <a:cs typeface="Calibri"/>
              </a:rPr>
              <a:t>MD</a:t>
            </a:r>
            <a:r>
              <a:rPr sz="1721" spc="441" dirty="0">
                <a:solidFill>
                  <a:srgbClr val="FFFFFF"/>
                </a:solidFill>
                <a:latin typeface="Calibri"/>
                <a:cs typeface="Calibri"/>
              </a:rPr>
              <a:t> </a:t>
            </a:r>
            <a:r>
              <a:rPr sz="1721" dirty="0">
                <a:solidFill>
                  <a:srgbClr val="FFFFFF"/>
                </a:solidFill>
                <a:latin typeface="Calibri"/>
                <a:cs typeface="Calibri"/>
              </a:rPr>
              <a:t>Vascular</a:t>
            </a:r>
            <a:r>
              <a:rPr sz="1721" spc="-18" dirty="0">
                <a:solidFill>
                  <a:srgbClr val="FFFFFF"/>
                </a:solidFill>
                <a:latin typeface="Calibri"/>
                <a:cs typeface="Calibri"/>
              </a:rPr>
              <a:t> </a:t>
            </a:r>
            <a:r>
              <a:rPr sz="1721" dirty="0">
                <a:solidFill>
                  <a:srgbClr val="FFFFFF"/>
                </a:solidFill>
                <a:latin typeface="Calibri"/>
                <a:cs typeface="Calibri"/>
              </a:rPr>
              <a:t>&amp;</a:t>
            </a:r>
            <a:r>
              <a:rPr sz="1721" spc="13" dirty="0">
                <a:solidFill>
                  <a:srgbClr val="FFFFFF"/>
                </a:solidFill>
                <a:latin typeface="Calibri"/>
                <a:cs typeface="Calibri"/>
              </a:rPr>
              <a:t> </a:t>
            </a:r>
            <a:r>
              <a:rPr sz="1721" dirty="0">
                <a:solidFill>
                  <a:srgbClr val="FFFFFF"/>
                </a:solidFill>
                <a:latin typeface="Calibri"/>
                <a:cs typeface="Calibri"/>
              </a:rPr>
              <a:t>Interventional </a:t>
            </a:r>
            <a:r>
              <a:rPr sz="1721" spc="-9" dirty="0">
                <a:solidFill>
                  <a:srgbClr val="FFFFFF"/>
                </a:solidFill>
                <a:latin typeface="Calibri"/>
                <a:cs typeface="Calibri"/>
              </a:rPr>
              <a:t>Radiology</a:t>
            </a:r>
            <a:endParaRPr sz="1721">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Workgroup Discussion</a:t>
            </a:r>
          </a:p>
        </p:txBody>
      </p:sp>
    </p:spTree>
    <p:extLst>
      <p:ext uri="{BB962C8B-B14F-4D97-AF65-F5344CB8AC3E}">
        <p14:creationId xmlns:p14="http://schemas.microsoft.com/office/powerpoint/2010/main" val="670684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Public Comments </a:t>
            </a:r>
          </a:p>
        </p:txBody>
      </p:sp>
    </p:spTree>
    <p:extLst>
      <p:ext uri="{BB962C8B-B14F-4D97-AF65-F5344CB8AC3E}">
        <p14:creationId xmlns:p14="http://schemas.microsoft.com/office/powerpoint/2010/main" val="2619567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Meeting Summary</a:t>
            </a:r>
          </a:p>
        </p:txBody>
      </p:sp>
    </p:spTree>
    <p:extLst>
      <p:ext uri="{BB962C8B-B14F-4D97-AF65-F5344CB8AC3E}">
        <p14:creationId xmlns:p14="http://schemas.microsoft.com/office/powerpoint/2010/main" val="128935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Next Steps </a:t>
            </a:r>
          </a:p>
        </p:txBody>
      </p:sp>
    </p:spTree>
    <p:extLst>
      <p:ext uri="{BB962C8B-B14F-4D97-AF65-F5344CB8AC3E}">
        <p14:creationId xmlns:p14="http://schemas.microsoft.com/office/powerpoint/2010/main" val="2560653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0B-F9C4-855E-FFEF-1D907FC5C231}"/>
              </a:ext>
            </a:extLst>
          </p:cNvPr>
          <p:cNvSpPr>
            <a:spLocks noGrp="1"/>
          </p:cNvSpPr>
          <p:nvPr>
            <p:ph type="ctrTitle"/>
          </p:nvPr>
        </p:nvSpPr>
        <p:spPr>
          <a:xfrm>
            <a:off x="465513" y="3914020"/>
            <a:ext cx="11039302" cy="1698215"/>
          </a:xfrm>
        </p:spPr>
        <p:txBody>
          <a:bodyPr/>
          <a:lstStyle/>
          <a:p>
            <a:r>
              <a:rPr lang="en-US" dirty="0"/>
              <a:t>Adjournment  </a:t>
            </a:r>
          </a:p>
        </p:txBody>
      </p:sp>
    </p:spTree>
    <p:extLst>
      <p:ext uri="{BB962C8B-B14F-4D97-AF65-F5344CB8AC3E}">
        <p14:creationId xmlns:p14="http://schemas.microsoft.com/office/powerpoint/2010/main" val="18445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716096" y="921754"/>
            <a:ext cx="10763479" cy="703263"/>
          </a:xfrm>
        </p:spPr>
        <p:txBody>
          <a:bodyPr>
            <a:noAutofit/>
          </a:bodyPr>
          <a:lstStyle/>
          <a:p>
            <a:r>
              <a:rPr lang="en-US" sz="4000" dirty="0"/>
              <a:t>Chronic Thromboembolic Pulmonary Hypertension (CTEPH)</a:t>
            </a:r>
          </a:p>
        </p:txBody>
      </p:sp>
      <p:sp>
        <p:nvSpPr>
          <p:cNvPr id="30723" name="Content Placeholder 2"/>
          <p:cNvSpPr>
            <a:spLocks noGrp="1"/>
          </p:cNvSpPr>
          <p:nvPr>
            <p:ph idx="1"/>
          </p:nvPr>
        </p:nvSpPr>
        <p:spPr>
          <a:xfrm>
            <a:off x="1703394" y="2043517"/>
            <a:ext cx="8785225" cy="4683125"/>
          </a:xfrm>
        </p:spPr>
        <p:txBody>
          <a:bodyPr>
            <a:noAutofit/>
          </a:bodyPr>
          <a:lstStyle/>
          <a:p>
            <a:pPr>
              <a:spcBef>
                <a:spcPts val="2568"/>
              </a:spcBef>
            </a:pPr>
            <a:r>
              <a:rPr lang="en-US" sz="3200" dirty="0"/>
              <a:t>Pulmonary hypertension (PH) arising from single or recurrent pulmonary emboli</a:t>
            </a:r>
          </a:p>
          <a:p>
            <a:pPr lvl="1">
              <a:spcBef>
                <a:spcPts val="2568"/>
              </a:spcBef>
            </a:pPr>
            <a:r>
              <a:rPr lang="en-US" sz="2800" dirty="0"/>
              <a:t>Incomplete resolution of emboli obstructs or narrows major pulmonary arteries</a:t>
            </a:r>
          </a:p>
          <a:p>
            <a:pPr lvl="1">
              <a:spcBef>
                <a:spcPts val="2568"/>
              </a:spcBef>
            </a:pPr>
            <a:r>
              <a:rPr lang="en-US" sz="2800" dirty="0"/>
              <a:t>Progressive microscopic </a:t>
            </a:r>
            <a:r>
              <a:rPr lang="en-US" sz="2800" dirty="0" err="1"/>
              <a:t>vasculopathy</a:t>
            </a:r>
            <a:r>
              <a:rPr lang="en-US" sz="2800" dirty="0"/>
              <a:t> develops over time</a:t>
            </a:r>
          </a:p>
          <a:p>
            <a:pPr>
              <a:spcBef>
                <a:spcPts val="2568"/>
              </a:spcBef>
            </a:pPr>
            <a:endParaRPr lang="en-US" sz="3200" dirty="0"/>
          </a:p>
        </p:txBody>
      </p:sp>
    </p:spTree>
    <p:extLst>
      <p:ext uri="{BB962C8B-B14F-4D97-AF65-F5344CB8AC3E}">
        <p14:creationId xmlns:p14="http://schemas.microsoft.com/office/powerpoint/2010/main" val="116362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4"/>
          <p:cNvSpPr>
            <a:spLocks noGrp="1"/>
          </p:cNvSpPr>
          <p:nvPr>
            <p:ph type="title"/>
          </p:nvPr>
        </p:nvSpPr>
        <p:spPr>
          <a:xfrm>
            <a:off x="378691" y="228610"/>
            <a:ext cx="11536218" cy="703263"/>
          </a:xfrm>
        </p:spPr>
        <p:txBody>
          <a:bodyPr>
            <a:normAutofit/>
          </a:bodyPr>
          <a:lstStyle/>
          <a:p>
            <a:r>
              <a:rPr lang="en-US" dirty="0"/>
              <a:t>Spectrum of Post-PE Outcomes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39" y="1462476"/>
            <a:ext cx="7276240" cy="4299914"/>
          </a:xfrm>
          <a:prstGeom prst="rect">
            <a:avLst/>
          </a:prstGeom>
        </p:spPr>
      </p:pic>
      <p:sp>
        <p:nvSpPr>
          <p:cNvPr id="5" name="TextBox 4">
            <a:extLst>
              <a:ext uri="{FF2B5EF4-FFF2-40B4-BE49-F238E27FC236}">
                <a16:creationId xmlns:a16="http://schemas.microsoft.com/office/drawing/2014/main" id="{A432FD75-DF6D-2644-B3CA-EDCD163284E8}"/>
              </a:ext>
            </a:extLst>
          </p:cNvPr>
          <p:cNvSpPr txBox="1"/>
          <p:nvPr/>
        </p:nvSpPr>
        <p:spPr>
          <a:xfrm>
            <a:off x="3972140" y="6475501"/>
            <a:ext cx="804713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mn-ea"/>
                <a:cs typeface="Arial" charset="0"/>
              </a:rPr>
              <a:t>Mahar J, Renapurkar R, Heresi GA. 2020. Pulmonary Embolism. Springer Nature Switzerland AG   </a:t>
            </a:r>
            <a:endParaRPr kumimoji="0" lang="en-US" sz="1400" b="0" i="1" u="none" strike="noStrike" kern="1200" cap="none" spc="0" normalizeH="0" baseline="0" noProof="0" dirty="0">
              <a:ln>
                <a:noFill/>
              </a:ln>
              <a:solidFill>
                <a:srgbClr val="FFFFFF"/>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EA0C0CCC-6D80-277C-DEC5-E7622246E08C}"/>
              </a:ext>
            </a:extLst>
          </p:cNvPr>
          <p:cNvPicPr>
            <a:picLocks noChangeAspect="1"/>
          </p:cNvPicPr>
          <p:nvPr/>
        </p:nvPicPr>
        <p:blipFill>
          <a:blip r:embed="rId4"/>
          <a:stretch>
            <a:fillRect/>
          </a:stretch>
        </p:blipFill>
        <p:spPr>
          <a:xfrm>
            <a:off x="172721" y="1095610"/>
            <a:ext cx="4019414" cy="2038146"/>
          </a:xfrm>
          <a:prstGeom prst="rect">
            <a:avLst/>
          </a:prstGeom>
        </p:spPr>
      </p:pic>
      <p:pic>
        <p:nvPicPr>
          <p:cNvPr id="4" name="Picture 3">
            <a:extLst>
              <a:ext uri="{FF2B5EF4-FFF2-40B4-BE49-F238E27FC236}">
                <a16:creationId xmlns:a16="http://schemas.microsoft.com/office/drawing/2014/main" id="{9883452C-B3BB-93D6-A6C4-669D196483C4}"/>
              </a:ext>
            </a:extLst>
          </p:cNvPr>
          <p:cNvPicPr>
            <a:picLocks noChangeAspect="1"/>
          </p:cNvPicPr>
          <p:nvPr/>
        </p:nvPicPr>
        <p:blipFill>
          <a:blip r:embed="rId5"/>
          <a:stretch>
            <a:fillRect/>
          </a:stretch>
        </p:blipFill>
        <p:spPr>
          <a:xfrm>
            <a:off x="1203850" y="3376588"/>
            <a:ext cx="3539189" cy="2209991"/>
          </a:xfrm>
          <a:prstGeom prst="rect">
            <a:avLst/>
          </a:prstGeom>
        </p:spPr>
      </p:pic>
    </p:spTree>
    <p:extLst>
      <p:ext uri="{BB962C8B-B14F-4D97-AF65-F5344CB8AC3E}">
        <p14:creationId xmlns:p14="http://schemas.microsoft.com/office/powerpoint/2010/main" val="345185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HCA">
      <a:dk1>
        <a:srgbClr val="00205C"/>
      </a:dk1>
      <a:lt1>
        <a:srgbClr val="FFFFFF"/>
      </a:lt1>
      <a:dk2>
        <a:srgbClr val="00205C"/>
      </a:dk2>
      <a:lt2>
        <a:srgbClr val="FFFFFF"/>
      </a:lt2>
      <a:accent1>
        <a:srgbClr val="CD1041"/>
      </a:accent1>
      <a:accent2>
        <a:srgbClr val="004FA2"/>
      </a:accent2>
      <a:accent3>
        <a:srgbClr val="C8C8C8"/>
      </a:accent3>
      <a:accent4>
        <a:srgbClr val="00205C"/>
      </a:accent4>
      <a:accent5>
        <a:srgbClr val="004FA2"/>
      </a:accent5>
      <a:accent6>
        <a:srgbClr val="CD1041"/>
      </a:accent6>
      <a:hlink>
        <a:srgbClr val="C8C8C8"/>
      </a:hlink>
      <a:folHlink>
        <a:srgbClr val="004F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D16AAE1-BF05-4DFB-99BF-A7C71BFE440F}" vid="{3DC09D3A-19CE-4E7E-8B6A-3F7C0B898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07FC50278E654787415EF7B04B8638" ma:contentTypeVersion="19" ma:contentTypeDescription="Create a new document." ma:contentTypeScope="" ma:versionID="63049bb6d2938d878323b031a76db6a9">
  <xsd:schema xmlns:xsd="http://www.w3.org/2001/XMLSchema" xmlns:xs="http://www.w3.org/2001/XMLSchema" xmlns:p="http://schemas.microsoft.com/office/2006/metadata/properties" xmlns:ns2="de03dd48-6c4b-47a9-99c6-d8657290bad1" targetNamespace="http://schemas.microsoft.com/office/2006/metadata/properties" ma:root="true" ma:fieldsID="da7bf442b7fc8f23154ead864fb542ef" ns2:_="">
    <xsd:import namespace="de03dd48-6c4b-47a9-99c6-d8657290bad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3dd48-6c4b-47a9-99c6-d8657290bad1"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PersistId xmlns="de03dd48-6c4b-47a9-99c6-d8657290bad1" xsi:nil="true"/>
    <_dlc_DocId xmlns="de03dd48-6c4b-47a9-99c6-d8657290bad1">AHCA2017-1050484017-46</_dlc_DocId>
    <_dlc_DocIdUrl xmlns="de03dd48-6c4b-47a9-99c6-d8657290bad1">
      <Url>https://portal.ahca.myflorida.com/mmd/_layouts/15/DocIdRedir.aspx?ID=AHCA2017-1050484017-46</Url>
      <Description>AHCA2017-1050484017-46</Description>
    </_dlc_DocIdUrl>
  </documentManagement>
</p:properties>
</file>

<file path=customXml/itemProps1.xml><?xml version="1.0" encoding="utf-8"?>
<ds:datastoreItem xmlns:ds="http://schemas.openxmlformats.org/officeDocument/2006/customXml" ds:itemID="{C6DB9C77-05FE-4AA3-A76D-064F7C6D2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03dd48-6c4b-47a9-99c6-d8657290ba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FA598-6F66-4AA1-B2BD-180E1B3BF00B}">
  <ds:schemaRefs>
    <ds:schemaRef ds:uri="http://schemas.microsoft.com/sharepoint/v3/contenttype/forms"/>
  </ds:schemaRefs>
</ds:datastoreItem>
</file>

<file path=customXml/itemProps3.xml><?xml version="1.0" encoding="utf-8"?>
<ds:datastoreItem xmlns:ds="http://schemas.openxmlformats.org/officeDocument/2006/customXml" ds:itemID="{20FA1EDA-BC57-4B9D-9A17-BB31C13A11A5}">
  <ds:schemaRefs>
    <ds:schemaRef ds:uri="http://schemas.microsoft.com/sharepoint/events"/>
  </ds:schemaRefs>
</ds:datastoreItem>
</file>

<file path=customXml/itemProps4.xml><?xml version="1.0" encoding="utf-8"?>
<ds:datastoreItem xmlns:ds="http://schemas.openxmlformats.org/officeDocument/2006/customXml" ds:itemID="{C33314D0-824E-4ED9-86DC-B2AE60A58643}">
  <ds:schemaRefs>
    <ds:schemaRef ds:uri="http://purl.org/dc/terms/"/>
    <ds:schemaRef ds:uri="http://purl.org/dc/elements/1.1/"/>
    <ds:schemaRef ds:uri="http://schemas.microsoft.com/office/2006/documentManagement/types"/>
    <ds:schemaRef ds:uri="http://schemas.microsoft.com/office/2006/metadata/properties"/>
    <ds:schemaRef ds:uri="de03dd48-6c4b-47a9-99c6-d8657290bad1"/>
    <ds:schemaRef ds:uri="http://schemas.microsoft.com/office/infopath/2007/PartnerControls"/>
    <ds:schemaRef ds:uri="http://www.w3.org/XML/1998/namespac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AHCA Powerpoint Template 2022</Template>
  <TotalTime>1355</TotalTime>
  <Words>2986</Words>
  <Application>Microsoft Office PowerPoint</Application>
  <PresentationFormat>Widescreen</PresentationFormat>
  <Paragraphs>577</Paragraphs>
  <Slides>76</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76</vt:i4>
      </vt:variant>
    </vt:vector>
  </HeadingPairs>
  <TitlesOfParts>
    <vt:vector size="90" baseType="lpstr">
      <vt:lpstr>Malgun Gothic</vt:lpstr>
      <vt:lpstr>AdvOTee460ee4</vt:lpstr>
      <vt:lpstr>AdvTT1778526c</vt:lpstr>
      <vt:lpstr>Arial</vt:lpstr>
      <vt:lpstr>Arial Narrow</vt:lpstr>
      <vt:lpstr>Calibri</vt:lpstr>
      <vt:lpstr>Cambria</vt:lpstr>
      <vt:lpstr>Montserrat</vt:lpstr>
      <vt:lpstr>Oswald Medium</vt:lpstr>
      <vt:lpstr>Symbol</vt:lpstr>
      <vt:lpstr>Times New Roman</vt:lpstr>
      <vt:lpstr>Wingdings</vt:lpstr>
      <vt:lpstr>Wingdings 2</vt:lpstr>
      <vt:lpstr>Office Theme</vt:lpstr>
      <vt:lpstr>Blood Clot and Pulmonary Embolism Policy (BCPEP)</vt:lpstr>
      <vt:lpstr>Agenda </vt:lpstr>
      <vt:lpstr>PowerPoint Presentation</vt:lpstr>
      <vt:lpstr>Call to Order, Welcome, and Roll Call</vt:lpstr>
      <vt:lpstr>Previous Action Items and Status Updates </vt:lpstr>
      <vt:lpstr>Guest Speaker:  Dr.  Gustavo Heresi</vt:lpstr>
      <vt:lpstr>Chronic Complications of Pulmonary Embolism </vt:lpstr>
      <vt:lpstr>Chronic Thromboembolic Pulmonary Hypertension (CTEPH)</vt:lpstr>
      <vt:lpstr>Spectrum of Post-PE Outcomes </vt:lpstr>
      <vt:lpstr>PowerPoint Presentation</vt:lpstr>
      <vt:lpstr> Meta-Analysis</vt:lpstr>
      <vt:lpstr>Diagnostic Process </vt:lpstr>
      <vt:lpstr>PowerPoint Presentation</vt:lpstr>
      <vt:lpstr>Narrowing, Stenosis, Cutoff</vt:lpstr>
      <vt:lpstr>PowerPoint Presentation</vt:lpstr>
      <vt:lpstr>Management Strategy </vt:lpstr>
      <vt:lpstr>CTEPH is a Surgical Disease</vt:lpstr>
      <vt:lpstr>Operability Assessment</vt:lpstr>
      <vt:lpstr>Surgical Considerations</vt:lpstr>
      <vt:lpstr>US CTEPH Registry Survival </vt:lpstr>
      <vt:lpstr>PowerPoint Presentation</vt:lpstr>
      <vt:lpstr>PowerPoint Presentation</vt:lpstr>
      <vt:lpstr>PowerPoint Presentation</vt:lpstr>
      <vt:lpstr>PowerPoint Presentation</vt:lpstr>
      <vt:lpstr>Multimodal CTEPH Treatment </vt:lpstr>
      <vt:lpstr>Health Economic Impact of Earlier CTEPH Diagnosis</vt:lpstr>
      <vt:lpstr>CTEPH Societal Costs</vt:lpstr>
      <vt:lpstr>Guest Speaker:  Dr. Robert Evans Heithus</vt:lpstr>
      <vt:lpstr>PowerPoint Presentation</vt:lpstr>
      <vt:lpstr>Epidemiology</vt:lpstr>
      <vt:lpstr>Pulmonary Embolism Classification</vt:lpstr>
      <vt:lpstr>Pulmonary Embolism Mortality</vt:lpstr>
      <vt:lpstr>PowerPoint Presentation</vt:lpstr>
      <vt:lpstr>How do we classify???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we have an intermediate high risk PE and we’ve decided to intervene…. What are our options???</vt:lpstr>
      <vt:lpstr>Pharmacologic thrombolysis</vt:lpstr>
      <vt:lpstr>PowerPoint Presentation</vt:lpstr>
      <vt:lpstr>Accelerated catheter directed thrombolysis</vt:lpstr>
      <vt:lpstr>SEATTLE II – Study Design</vt:lpstr>
      <vt:lpstr>SEATTLE II – Results</vt:lpstr>
      <vt:lpstr>Downsides to tPA</vt:lpstr>
      <vt:lpstr>Recent paradigm shift with PE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AlphaVac</vt:lpstr>
      <vt:lpstr>ALPHAVAC</vt:lpstr>
      <vt:lpstr>Other emerging devices but the bottom line remains the same….</vt:lpstr>
      <vt:lpstr>QUICK CASE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should we be treating with Thrombectomy / catheter directed thrombolysis???</vt:lpstr>
      <vt:lpstr>Should we start thinking about PE like we think about stroke and heart attack???</vt:lpstr>
      <vt:lpstr>Questions?</vt:lpstr>
      <vt:lpstr>Workgroup Discussion</vt:lpstr>
      <vt:lpstr>Public Comments </vt:lpstr>
      <vt:lpstr>Meeting Summary</vt:lpstr>
      <vt:lpstr>Next Steps </vt:lpstr>
      <vt:lpstr>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Slautterback, Corinne</dc:creator>
  <cp:lastModifiedBy>Weston, Krischell</cp:lastModifiedBy>
  <cp:revision>33</cp:revision>
  <dcterms:created xsi:type="dcterms:W3CDTF">2023-01-23T19:31:18Z</dcterms:created>
  <dcterms:modified xsi:type="dcterms:W3CDTF">2024-08-23T13:09:43Z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0x0101004A07FC50278E654787415EF7B04B8638</vt:lpwstr>
  </property>
  <property fmtid="{D5CDD505-2E9C-101B-9397-08002B2CF9AE}" pid="3" name="_dlc_DocIdItemGuid">
    <vt:lpwstr>dd2cf53c-284d-4b72-8cdd-84e9be4b45fe</vt:lpwstr>
  </property>
</Properties>
</file>