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3" r:id="rId6"/>
  </p:sldMasterIdLst>
  <p:notesMasterIdLst>
    <p:notesMasterId r:id="rId50"/>
  </p:notesMasterIdLst>
  <p:sldIdLst>
    <p:sldId id="273" r:id="rId7"/>
    <p:sldId id="271" r:id="rId8"/>
    <p:sldId id="315" r:id="rId9"/>
    <p:sldId id="322" r:id="rId10"/>
    <p:sldId id="326" r:id="rId11"/>
    <p:sldId id="1044" r:id="rId12"/>
    <p:sldId id="296" r:id="rId13"/>
    <p:sldId id="1055" r:id="rId14"/>
    <p:sldId id="3524" r:id="rId15"/>
    <p:sldId id="3546" r:id="rId16"/>
    <p:sldId id="362" r:id="rId17"/>
    <p:sldId id="547" r:id="rId18"/>
    <p:sldId id="3547" r:id="rId19"/>
    <p:sldId id="3522" r:id="rId20"/>
    <p:sldId id="3548" r:id="rId21"/>
    <p:sldId id="3585" r:id="rId22"/>
    <p:sldId id="879" r:id="rId23"/>
    <p:sldId id="3596" r:id="rId24"/>
    <p:sldId id="848" r:id="rId25"/>
    <p:sldId id="865" r:id="rId26"/>
    <p:sldId id="811" r:id="rId27"/>
    <p:sldId id="3595" r:id="rId28"/>
    <p:sldId id="830" r:id="rId29"/>
    <p:sldId id="3597" r:id="rId30"/>
    <p:sldId id="302" r:id="rId31"/>
    <p:sldId id="1023" r:id="rId32"/>
    <p:sldId id="829" r:id="rId33"/>
    <p:sldId id="3545" r:id="rId34"/>
    <p:sldId id="3588" r:id="rId35"/>
    <p:sldId id="3600" r:id="rId36"/>
    <p:sldId id="3601" r:id="rId37"/>
    <p:sldId id="3602" r:id="rId38"/>
    <p:sldId id="3603" r:id="rId39"/>
    <p:sldId id="3604" r:id="rId40"/>
    <p:sldId id="3606" r:id="rId41"/>
    <p:sldId id="3605" r:id="rId42"/>
    <p:sldId id="3607" r:id="rId43"/>
    <p:sldId id="3599" r:id="rId44"/>
    <p:sldId id="327" r:id="rId45"/>
    <p:sldId id="3598" r:id="rId46"/>
    <p:sldId id="328" r:id="rId47"/>
    <p:sldId id="329" r:id="rId48"/>
    <p:sldId id="33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357" autoAdjust="0"/>
  </p:normalViewPr>
  <p:slideViewPr>
    <p:cSldViewPr snapToGrid="0">
      <p:cViewPr varScale="1">
        <p:scale>
          <a:sx n="108" d="100"/>
          <a:sy n="108" d="100"/>
        </p:scale>
        <p:origin x="600" y="108"/>
      </p:cViewPr>
      <p:guideLst/>
    </p:cSldViewPr>
  </p:slideViewPr>
  <p:outlineViewPr>
    <p:cViewPr>
      <p:scale>
        <a:sx n="33" d="100"/>
        <a:sy n="33" d="100"/>
      </p:scale>
      <p:origin x="0" y="-12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2E934-5876-4D6B-A273-63C61A05D2F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BED89-312A-4C45-AB5C-628825485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3DDB7B-F7BF-3F49-83AA-2D7728E23D9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18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8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4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4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333333"/>
                </a:solidFill>
                <a:effectLst/>
                <a:latin typeface="Fira Sans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601EE7-5472-4B0B-BF05-1AFF58629A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1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03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88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DBA17-1D87-FC4A-B69F-280037558C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53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E0691F9-FC2F-C7FF-4578-EA9409712F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FC6BA-1691-9706-6C77-EFB75E0791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513" y="3914020"/>
            <a:ext cx="11039302" cy="1047403"/>
          </a:xfrm>
        </p:spPr>
        <p:txBody>
          <a:bodyPr anchor="b"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Oswald Medium" panose="000006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BFE64-E651-C5CF-C11D-A8AF06BA75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3999" y="5095700"/>
            <a:ext cx="9144000" cy="511233"/>
          </a:xfrm>
        </p:spPr>
        <p:txBody>
          <a:bodyPr>
            <a:normAutofit/>
          </a:bodyPr>
          <a:lstStyle>
            <a:lvl1pPr marL="0" indent="0" algn="ctr">
              <a:buNone/>
              <a:defRPr sz="2400" b="1" spc="300">
                <a:solidFill>
                  <a:schemeClr val="accent6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E45B0A9-4D22-3D4A-C4B9-0F75BAF284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55" y="603354"/>
            <a:ext cx="3109887" cy="31098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12B6DE-A3AB-36DA-C19C-46D5E52EB08F}"/>
              </a:ext>
            </a:extLst>
          </p:cNvPr>
          <p:cNvSpPr/>
          <p:nvPr userDrawn="1"/>
        </p:nvSpPr>
        <p:spPr>
          <a:xfrm>
            <a:off x="-74816" y="0"/>
            <a:ext cx="12327776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6CC9-8EC4-836B-D16B-F2070876A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Oswald Medium" panose="00000600000000000000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87AE6-F080-2B7D-7A79-A0C148BE395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latin typeface="Montserrat" panose="00000500000000000000" pitchFamily="50" charset="0"/>
              </a:defRPr>
            </a:lvl1pPr>
            <a:lvl2pPr>
              <a:defRPr sz="2800">
                <a:latin typeface="Montserrat" panose="00000500000000000000" pitchFamily="50" charset="0"/>
              </a:defRPr>
            </a:lvl2pPr>
            <a:lvl3pPr>
              <a:defRPr sz="2800">
                <a:latin typeface="Montserrat" panose="00000500000000000000" pitchFamily="50" charset="0"/>
              </a:defRPr>
            </a:lvl3pPr>
            <a:lvl4pPr>
              <a:defRPr sz="2800">
                <a:latin typeface="Montserrat" panose="00000500000000000000" pitchFamily="50" charset="0"/>
              </a:defRPr>
            </a:lvl4pPr>
            <a:lvl5pPr>
              <a:defRPr sz="2800">
                <a:latin typeface="Montserrat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66A8A-3147-CB7B-807F-002134830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5351-F0F3-43AD-BDC1-59D856EBACF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68D12-0178-64DF-6470-71130DF4CF1C}"/>
              </a:ext>
            </a:extLst>
          </p:cNvPr>
          <p:cNvSpPr/>
          <p:nvPr userDrawn="1"/>
        </p:nvSpPr>
        <p:spPr>
          <a:xfrm>
            <a:off x="0" y="0"/>
            <a:ext cx="12192000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22B77-15C8-85D5-6CCB-3B60756CC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8C8F6-068F-4EE4-84A9-A78DF482E6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3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7"/>
          </a:xfrm>
        </p:spPr>
        <p:txBody>
          <a:bodyPr/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01205" y="6500815"/>
            <a:ext cx="2495551" cy="266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60255-DB31-3C49-AE03-B0D8B86C8E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9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01205" y="6500815"/>
            <a:ext cx="2495551" cy="266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82F17-2681-D144-B547-CF81A8A1E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20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01205" y="6500815"/>
            <a:ext cx="2495551" cy="266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948E6-F3C9-AB43-B3D6-90FC3F6E4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9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01205" y="6500815"/>
            <a:ext cx="2495551" cy="2667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1F91D-E1A8-8D47-842C-76BFD5226F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218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6" y="153988"/>
            <a:ext cx="873971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3546" y="1825625"/>
            <a:ext cx="110892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546" y="3959225"/>
            <a:ext cx="110892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93515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81151"/>
            <a:ext cx="53644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581151"/>
            <a:ext cx="536448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178">
              <a:defRPr/>
            </a:lvl1pPr>
          </a:lstStyle>
          <a:p>
            <a:pPr>
              <a:defRPr/>
            </a:pPr>
            <a:fld id="{56B67ACB-77ED-1B4A-8A66-237095B63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1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26C94-7146-A543-1D8F-0FF32A22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BD9EF-E072-6B35-43E0-A275CA8C8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AE8477-358B-65EB-FE11-DEA7DEB34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18285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4EFC8D-F0F8-AB12-75BD-97AF0A32DE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5" y="5476115"/>
            <a:ext cx="1305255" cy="13052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04F004-6D39-C2EF-2F22-5B96AA08D551}"/>
              </a:ext>
            </a:extLst>
          </p:cNvPr>
          <p:cNvSpPr/>
          <p:nvPr userDrawn="1"/>
        </p:nvSpPr>
        <p:spPr>
          <a:xfrm>
            <a:off x="0" y="0"/>
            <a:ext cx="12192000" cy="1246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16190-0D1C-4117-CD30-1E28A796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8388" y="64162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CD1041"/>
                </a:solidFill>
                <a:latin typeface="Oswald Medium" panose="00000600000000000000" pitchFamily="2" charset="0"/>
              </a:defRPr>
            </a:lvl1pPr>
          </a:lstStyle>
          <a:p>
            <a:fld id="{5A68C8F6-068F-4EE4-84A9-A78DF482E6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swald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43840"/>
            <a:ext cx="1097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688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67"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67">
                <a:solidFill>
                  <a:srgbClr val="000000"/>
                </a:solidFill>
                <a:ea typeface="MS PGothic" charset="0"/>
                <a:cs typeface="MS PGothic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67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E1287D-8B5E-E146-B540-89435EEE07CB}" type="slidenum">
              <a:rPr lang="en-US" altLang="en-US">
                <a:ea typeface="MS PGothic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140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  <a:ea typeface="MS PGothic" panose="020B0600070205080204" pitchFamily="34" charset="-128"/>
          <a:cs typeface="ＭＳ Ｐゴシック" charset="-128"/>
        </a:defRPr>
      </a:lvl5pPr>
      <a:lvl6pPr marL="457189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Arial" pitchFamily="-109" charset="0"/>
        </a:defRPr>
      </a:lvl9pPr>
    </p:titleStyle>
    <p:bodyStyle>
      <a:lvl1pPr marL="287331" indent="-28733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3200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667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400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400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rgbClr val="FFFF66"/>
        </a:buClr>
        <a:buChar char="»"/>
        <a:defRPr sz="2400">
          <a:solidFill>
            <a:schemeClr val="bg1"/>
          </a:solidFill>
          <a:latin typeface="+mn-lt"/>
          <a:ea typeface="ＭＳ Ｐゴシック" pitchFamily="-109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FFFF66"/>
        </a:buClr>
        <a:buChar char="»"/>
        <a:defRPr sz="2400">
          <a:solidFill>
            <a:schemeClr val="bg1"/>
          </a:solidFill>
          <a:latin typeface="+mn-lt"/>
          <a:ea typeface="ＭＳ Ｐゴシック" pitchFamily="-109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FFFF66"/>
        </a:buClr>
        <a:buChar char="»"/>
        <a:defRPr sz="2400">
          <a:solidFill>
            <a:schemeClr val="bg1"/>
          </a:solidFill>
          <a:latin typeface="+mn-lt"/>
          <a:ea typeface="ＭＳ Ｐゴシック" pitchFamily="-109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FFFF66"/>
        </a:buClr>
        <a:buChar char="»"/>
        <a:defRPr sz="24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705384"/>
          </a:xfrm>
        </p:spPr>
        <p:txBody>
          <a:bodyPr/>
          <a:lstStyle/>
          <a:p>
            <a:r>
              <a:rPr lang="en-US" dirty="0"/>
              <a:t>Blood Clot and Pulmonary Embolism Policy (BCPEP)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35535-95A9-78B3-8B6D-F8CD3A89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164" y="5827220"/>
            <a:ext cx="9144000" cy="51123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June 26, 2024</a:t>
            </a:r>
          </a:p>
          <a:p>
            <a:r>
              <a:rPr lang="en-US" dirty="0"/>
              <a:t>This meeting is being recorded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4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6BB8-7AAE-8873-ECAE-97B4B08E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4299"/>
            <a:ext cx="10972800" cy="1295659"/>
          </a:xfrm>
        </p:spPr>
        <p:txBody>
          <a:bodyPr/>
          <a:lstStyle/>
          <a:p>
            <a:r>
              <a:rPr lang="en-US" sz="6400" dirty="0">
                <a:solidFill>
                  <a:srgbClr val="FFFF00"/>
                </a:solidFill>
              </a:rPr>
              <a:t>The Data</a:t>
            </a:r>
          </a:p>
        </p:txBody>
      </p:sp>
    </p:spTree>
    <p:extLst>
      <p:ext uri="{BB962C8B-B14F-4D97-AF65-F5344CB8AC3E}">
        <p14:creationId xmlns:p14="http://schemas.microsoft.com/office/powerpoint/2010/main" val="3371900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290" name="Oval 2">
            <a:extLst>
              <a:ext uri="{FF2B5EF4-FFF2-40B4-BE49-F238E27FC236}">
                <a16:creationId xmlns:a16="http://schemas.microsoft.com/office/drawing/2014/main" id="{A3C46E12-A177-3E45-BB5A-970757D59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2" y="4019549"/>
            <a:ext cx="1581151" cy="450851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1804291" name="Oval 3">
            <a:extLst>
              <a:ext uri="{FF2B5EF4-FFF2-40B4-BE49-F238E27FC236}">
                <a16:creationId xmlns:a16="http://schemas.microsoft.com/office/drawing/2014/main" id="{60E9AFCB-5E42-1649-A74F-89143E25A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4990" y="4019549"/>
            <a:ext cx="1581151" cy="450851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804294" name="Group 6">
            <a:extLst>
              <a:ext uri="{FF2B5EF4-FFF2-40B4-BE49-F238E27FC236}">
                <a16:creationId xmlns:a16="http://schemas.microsoft.com/office/drawing/2014/main" id="{6BCF5E81-8E31-D34D-A165-25E926F269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089153" y="2725737"/>
          <a:ext cx="8316913" cy="2303465"/>
        </p:xfrm>
        <a:graphic>
          <a:graphicData uri="http://schemas.openxmlformats.org/drawingml/2006/table">
            <a:tbl>
              <a:tblPr/>
              <a:tblGrid>
                <a:gridCol w="215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3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66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Outcome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LMWH (N = 11,542)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 N    (%)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UFH (N = 11,536)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N    (%)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PE (at autopsy)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22  (0.191)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22  (0.191)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MS PGothic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Fatal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17  (0.147)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18  (0.156)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0.87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Non-fatal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  5  (0.043)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  4  (0.035)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66"/>
                        </a:buClr>
                        <a:defRPr sz="2000">
                          <a:solidFill>
                            <a:schemeClr val="bg1"/>
                          </a:solidFill>
                          <a:latin typeface="Arial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MS PGothic" charset="-128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927" name="Rectangle 4">
            <a:extLst>
              <a:ext uri="{FF2B5EF4-FFF2-40B4-BE49-F238E27FC236}">
                <a16:creationId xmlns:a16="http://schemas.microsoft.com/office/drawing/2014/main" id="{FC70A44B-6C37-BD41-9BE9-B50E80F8B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9088" y="3"/>
            <a:ext cx="8774112" cy="1781175"/>
          </a:xfrm>
        </p:spPr>
        <p:txBody>
          <a:bodyPr/>
          <a:lstStyle/>
          <a:p>
            <a:pPr eaLnBrk="1" hangingPunct="1"/>
            <a:r>
              <a:rPr lang="en-GB" altLang="en-US" sz="4400"/>
              <a:t>Fatal Pulmonary Embolism In Surgical Patients</a:t>
            </a:r>
          </a:p>
        </p:txBody>
      </p:sp>
      <p:sp>
        <p:nvSpPr>
          <p:cNvPr id="123928" name="Rectangle 5">
            <a:extLst>
              <a:ext uri="{FF2B5EF4-FFF2-40B4-BE49-F238E27FC236}">
                <a16:creationId xmlns:a16="http://schemas.microsoft.com/office/drawing/2014/main" id="{435B42C1-A778-FE4B-AB5B-7C9A2C5ECED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76400"/>
            <a:ext cx="8229600" cy="762000"/>
          </a:xfrm>
        </p:spPr>
        <p:txBody>
          <a:bodyPr/>
          <a:lstStyle/>
          <a:p>
            <a:pPr eaLnBrk="1" hangingPunct="1">
              <a:tabLst>
                <a:tab pos="736564" algn="l"/>
              </a:tabLst>
            </a:pPr>
            <a:r>
              <a:rPr lang="en-GB" altLang="en-US" sz="2000" b="1"/>
              <a:t>Randomized double-blind comparison of LMWH with UFH, involving 23,078 surgical patients</a:t>
            </a:r>
          </a:p>
        </p:txBody>
      </p:sp>
      <p:sp>
        <p:nvSpPr>
          <p:cNvPr id="123929" name="Text Box 34">
            <a:extLst>
              <a:ext uri="{FF2B5EF4-FFF2-40B4-BE49-F238E27FC236}">
                <a16:creationId xmlns:a16="http://schemas.microsoft.com/office/drawing/2014/main" id="{384FF162-905D-C845-AE36-F6E7421CE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346" y="6426200"/>
            <a:ext cx="4370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FF66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FF66"/>
              </a:buClr>
              <a:buChar char="–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Char char="»"/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defTabSz="914354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Arial Narrow" panose="020B0604020202020204" pitchFamily="34" charset="0"/>
              </a:rPr>
              <a:t>Haas S, et al. Thromb Haemost. 2005;94:814-9.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B7613-FB8D-3E4C-A483-E8290A8631DD}"/>
              </a:ext>
            </a:extLst>
          </p:cNvPr>
          <p:cNvGrpSpPr>
            <a:grpSpLocks/>
          </p:cNvGrpSpPr>
          <p:nvPr/>
        </p:nvGrpSpPr>
        <p:grpSpPr bwMode="auto">
          <a:xfrm>
            <a:off x="2362202" y="5105404"/>
            <a:ext cx="7886700" cy="1318975"/>
            <a:chOff x="838200" y="5105400"/>
            <a:chExt cx="7886700" cy="1318734"/>
          </a:xfrm>
        </p:grpSpPr>
        <p:sp>
          <p:nvSpPr>
            <p:cNvPr id="1804323" name="Text Box 35">
              <a:extLst>
                <a:ext uri="{FF2B5EF4-FFF2-40B4-BE49-F238E27FC236}">
                  <a16:creationId xmlns:a16="http://schemas.microsoft.com/office/drawing/2014/main" id="{08E9942E-DCF3-3C42-9047-51FC25272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105400"/>
              <a:ext cx="7886700" cy="400037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000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</a:rPr>
                <a:t>Anticoagulant prophylaxis reduces the risk of death to 0.15%</a:t>
              </a:r>
            </a:p>
          </p:txBody>
        </p:sp>
        <p:sp>
          <p:nvSpPr>
            <p:cNvPr id="1804324" name="Text Box 36">
              <a:extLst>
                <a:ext uri="{FF2B5EF4-FFF2-40B4-BE49-F238E27FC236}">
                  <a16:creationId xmlns:a16="http://schemas.microsoft.com/office/drawing/2014/main" id="{97F3F3A9-4BFA-A648-BE1F-7D225D28B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562517"/>
              <a:ext cx="7886700" cy="861617"/>
            </a:xfrm>
            <a:prstGeom prst="rect">
              <a:avLst/>
            </a:prstGeom>
            <a:solidFill>
              <a:srgbClr val="00030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No deaths from anticoagulant bleeding </a:t>
              </a:r>
            </a:p>
            <a:p>
              <a:pPr algn="ctr" defTabSz="914354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occurred in this large series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783DEB-BB9C-D48E-276F-900555F7CE35}"/>
              </a:ext>
            </a:extLst>
          </p:cNvPr>
          <p:cNvSpPr txBox="1"/>
          <p:nvPr/>
        </p:nvSpPr>
        <p:spPr>
          <a:xfrm rot="20608046">
            <a:off x="111210" y="2970819"/>
            <a:ext cx="11805255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4400" dirty="0">
                <a:solidFill>
                  <a:srgbClr val="000000"/>
                </a:solidFill>
                <a:latin typeface="Arial"/>
              </a:rPr>
              <a:t>All Patients Received At Least 7 days Of Anticoagulant Prophylaxis</a:t>
            </a:r>
          </a:p>
        </p:txBody>
      </p:sp>
    </p:spTree>
    <p:extLst>
      <p:ext uri="{BB962C8B-B14F-4D97-AF65-F5344CB8AC3E}">
        <p14:creationId xmlns:p14="http://schemas.microsoft.com/office/powerpoint/2010/main" val="11313357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800" dirty="0">
                <a:solidFill>
                  <a:srgbClr val="FFFF00"/>
                </a:solidFill>
                <a:ea typeface="MS PGothic" charset="-128"/>
              </a:rPr>
              <a:t>Length of Anticoagulant Prophylaxis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584962"/>
            <a:ext cx="10972800" cy="403187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457178" indent="-457178" defTabSz="91435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</a:rPr>
              <a:t>From 1975 to 2005 </a:t>
            </a:r>
          </a:p>
          <a:p>
            <a:pPr marL="457178" indent="-457178" defTabSz="914354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Arial"/>
            </a:endParaRPr>
          </a:p>
          <a:p>
            <a:pPr marL="457178" indent="-457178" defTabSz="91435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</a:rPr>
              <a:t>43,000 patients (160 centers)</a:t>
            </a:r>
          </a:p>
          <a:p>
            <a:pPr marL="457178" indent="-457178" defTabSz="914354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Arial"/>
            </a:endParaRPr>
          </a:p>
          <a:p>
            <a:pPr marL="457178" indent="-457178" defTabSz="91435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</a:rPr>
              <a:t>Objective diagnostic endpoints </a:t>
            </a:r>
          </a:p>
          <a:p>
            <a:pPr marL="457178" indent="-457178" defTabSz="914354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FF"/>
              </a:solidFill>
              <a:latin typeface="Arial"/>
            </a:endParaRPr>
          </a:p>
          <a:p>
            <a:pPr marL="457178" indent="-457178" algn="ctr" defTabSz="914354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"/>
              </a:rPr>
              <a:t>ANTICOAGULANT PROPHYLAXIS FOR ONE WEEK ESTABLISHED EFFICACY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6096002"/>
            <a:ext cx="10850880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54"/>
            <a:r>
              <a:rPr lang="en-GB" altLang="en-US" sz="1200" dirty="0">
                <a:solidFill>
                  <a:srgbClr val="FFFFFF"/>
                </a:solidFill>
                <a:latin typeface="Arial"/>
              </a:rPr>
              <a:t>Kakkar VV, et al. Lancet</a:t>
            </a:r>
            <a:r>
              <a:rPr lang="en-US" altLang="en-US" sz="1200" dirty="0">
                <a:solidFill>
                  <a:srgbClr val="FFFFFF"/>
                </a:solidFill>
                <a:latin typeface="Arial"/>
              </a:rPr>
              <a:t>.</a:t>
            </a:r>
            <a:r>
              <a:rPr lang="en-GB" altLang="en-US" sz="1200" dirty="0">
                <a:solidFill>
                  <a:srgbClr val="FFFFFF"/>
                </a:solidFill>
                <a:latin typeface="Arial"/>
              </a:rPr>
              <a:t> 19</a:t>
            </a:r>
            <a:r>
              <a:rPr lang="en-US" altLang="en-US" sz="1200" dirty="0">
                <a:solidFill>
                  <a:srgbClr val="FFFFFF"/>
                </a:solidFill>
                <a:latin typeface="Arial"/>
              </a:rPr>
              <a:t>75</a:t>
            </a:r>
            <a:r>
              <a:rPr lang="en-GB" altLang="en-US" sz="1200" dirty="0">
                <a:solidFill>
                  <a:srgbClr val="FFFFFF"/>
                </a:solidFill>
                <a:latin typeface="Arial"/>
              </a:rPr>
              <a:t>;2:</a:t>
            </a:r>
            <a:r>
              <a:rPr lang="en-US" altLang="en-US" sz="1200" dirty="0">
                <a:solidFill>
                  <a:srgbClr val="FFFFFF"/>
                </a:solidFill>
                <a:latin typeface="Arial"/>
              </a:rPr>
              <a:t>45-51</a:t>
            </a:r>
          </a:p>
          <a:p>
            <a:pPr defTabSz="914354"/>
            <a:r>
              <a:rPr lang="en-US" altLang="en-US" sz="1200" dirty="0">
                <a:solidFill>
                  <a:srgbClr val="FFFFFF"/>
                </a:solidFill>
                <a:latin typeface="Arial"/>
              </a:rPr>
              <a:t>Collins R, et al. N Engl J Med. 1988;318:1162-73</a:t>
            </a:r>
          </a:p>
          <a:p>
            <a:pPr defTabSz="914354"/>
            <a:r>
              <a:rPr lang="en-US" altLang="en-US" sz="1200" dirty="0">
                <a:solidFill>
                  <a:srgbClr val="FFFFFF"/>
                </a:solidFill>
                <a:latin typeface="Arial"/>
              </a:rPr>
              <a:t>Haas S, et al. Thromb Haemost. 2005;94:814-9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211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86BB8-7AAE-8873-ECAE-97B4B08E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2342"/>
            <a:ext cx="10972800" cy="2979809"/>
          </a:xfrm>
        </p:spPr>
        <p:txBody>
          <a:bodyPr/>
          <a:lstStyle/>
          <a:p>
            <a:r>
              <a:rPr lang="en-US" sz="6400" dirty="0">
                <a:solidFill>
                  <a:srgbClr val="FFFF00"/>
                </a:solidFill>
              </a:rPr>
              <a:t>Risk Assessment Tool Outlining Evidence-based Guidelines</a:t>
            </a:r>
          </a:p>
        </p:txBody>
      </p:sp>
    </p:spTree>
    <p:extLst>
      <p:ext uri="{BB962C8B-B14F-4D97-AF65-F5344CB8AC3E}">
        <p14:creationId xmlns:p14="http://schemas.microsoft.com/office/powerpoint/2010/main" val="328296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7B450E-BE42-BA44-BBEE-30FDFB5E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72612"/>
            <a:ext cx="10972800" cy="1219200"/>
          </a:xfrm>
        </p:spPr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Caprini Score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59164-37FC-4B4D-A0D4-6C18F14BE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09720"/>
            <a:ext cx="5364480" cy="5001784"/>
          </a:xfrm>
        </p:spPr>
        <p:txBody>
          <a:bodyPr/>
          <a:lstStyle/>
          <a:p>
            <a:pPr marL="609570" indent="-609570">
              <a:buFont typeface="+mj-lt"/>
              <a:buAutoNum type="arabicPeriod"/>
            </a:pPr>
            <a:r>
              <a:rPr lang="en-US" dirty="0"/>
              <a:t>Thorough history and physical (40 elements)</a:t>
            </a:r>
          </a:p>
          <a:p>
            <a:pPr marL="609570" indent="-609570">
              <a:buFont typeface="+mj-lt"/>
              <a:buAutoNum type="arabicPeriod"/>
            </a:pPr>
            <a:r>
              <a:rPr lang="en-US" dirty="0"/>
              <a:t>Power of each risk factor graded regarding VTE incidence</a:t>
            </a:r>
          </a:p>
          <a:p>
            <a:pPr marL="609570" indent="-609570">
              <a:buFont typeface="+mj-lt"/>
              <a:buAutoNum type="arabicPeriod"/>
            </a:pPr>
            <a:r>
              <a:rPr lang="en-US" dirty="0"/>
              <a:t>Combination of number of risk factors and their relative weights results in a score</a:t>
            </a:r>
          </a:p>
          <a:p>
            <a:pPr marL="609570" indent="-609570">
              <a:buFont typeface="+mj-lt"/>
              <a:buAutoNum type="arabicPeriod"/>
            </a:pPr>
            <a:r>
              <a:rPr lang="en-US" dirty="0"/>
              <a:t>Non-linear increase in  clinical VTE rate with increasing score</a:t>
            </a:r>
          </a:p>
          <a:p>
            <a:pPr marL="0" indent="0">
              <a:buNone/>
            </a:pPr>
            <a:endParaRPr lang="en-US" sz="3733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753C2DF-CDB6-8445-A140-0BB43D8F9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6600" y="3729505"/>
            <a:ext cx="3964779" cy="222324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337159-F440-B44B-B459-72E871728F1E}"/>
              </a:ext>
            </a:extLst>
          </p:cNvPr>
          <p:cNvGrpSpPr/>
          <p:nvPr/>
        </p:nvGrpSpPr>
        <p:grpSpPr>
          <a:xfrm>
            <a:off x="7982146" y="1075591"/>
            <a:ext cx="2901011" cy="2574350"/>
            <a:chOff x="4400553" y="1955008"/>
            <a:chExt cx="3298031" cy="2680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AF398E-E0BA-924C-A4ED-D3EA97AC9CC9}"/>
                </a:ext>
              </a:extLst>
            </p:cNvPr>
            <p:cNvGrpSpPr/>
            <p:nvPr/>
          </p:nvGrpSpPr>
          <p:grpSpPr>
            <a:xfrm>
              <a:off x="4400553" y="1955008"/>
              <a:ext cx="3298031" cy="2680747"/>
              <a:chOff x="4400553" y="1955008"/>
              <a:chExt cx="3298031" cy="2680747"/>
            </a:xfrm>
          </p:grpSpPr>
          <p:sp>
            <p:nvSpPr>
              <p:cNvPr id="236" name="Text Box 11">
                <a:extLst>
                  <a:ext uri="{FF2B5EF4-FFF2-40B4-BE49-F238E27FC236}">
                    <a16:creationId xmlns:a16="http://schemas.microsoft.com/office/drawing/2014/main" id="{B424D411-5FFB-BD4C-8B45-693E39130B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46219" y="4283209"/>
                <a:ext cx="2850449" cy="352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 defTabSz="914354">
                  <a:spcBef>
                    <a:spcPct val="50000"/>
                  </a:spcBef>
                  <a:defRPr/>
                </a:pPr>
                <a:r>
                  <a:rPr lang="en-US" sz="1600" b="1" dirty="0">
                    <a:solidFill>
                      <a:srgbClr val="FFFFFF"/>
                    </a:solidFill>
                  </a:rPr>
                  <a:t>Number of Risk Factors</a:t>
                </a:r>
              </a:p>
            </p:txBody>
          </p:sp>
          <p:sp>
            <p:nvSpPr>
              <p:cNvPr id="237" name="AutoShape 10">
                <a:extLst>
                  <a:ext uri="{FF2B5EF4-FFF2-40B4-BE49-F238E27FC236}">
                    <a16:creationId xmlns:a16="http://schemas.microsoft.com/office/drawing/2014/main" id="{52300561-1E8C-1344-8DCF-FA8CE6B35E8F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400553" y="1955008"/>
                <a:ext cx="3298031" cy="2202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/>
              <a:lstStyle/>
              <a:p>
                <a:pPr defTabSz="914354">
                  <a:defRPr/>
                </a:pPr>
                <a:endParaRPr lang="en-US" sz="1867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82612B96-C0EC-B24F-857F-C25040647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56" y="3561162"/>
              <a:ext cx="15479" cy="173831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53E3DAC4-3341-3343-8683-E45791C83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138" y="3561162"/>
              <a:ext cx="16669" cy="173831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23DBCA78-DB43-DB4C-BF83-E61A0F1D8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807" y="3561162"/>
              <a:ext cx="16669" cy="173831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C7976C3B-58C6-E84E-A82E-EB1C5F2FD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473" y="3561162"/>
              <a:ext cx="7144" cy="173831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9A82979D-35DF-C547-9D99-66191EA6E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5618" y="3561162"/>
              <a:ext cx="4763" cy="173831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820FC380-0C55-EE40-BFD7-2FAA87E49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378" y="3561162"/>
              <a:ext cx="3572" cy="173831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7A83BFE3-41B6-A34A-80D5-75C43685C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953" y="3561162"/>
              <a:ext cx="8335" cy="173831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F8DEFCE-379A-BA46-B9D8-6888DA8E2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285" y="3561162"/>
              <a:ext cx="3572" cy="173831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CB848525-4397-AF47-B4D2-CBFE34EA3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5859" y="3561162"/>
              <a:ext cx="8335" cy="173831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4C672CFA-ECBD-1044-8406-82B740AF0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4191" y="3561162"/>
              <a:ext cx="3572" cy="173831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54756221-6DC3-A34B-A385-0F4C6071C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764" y="3561162"/>
              <a:ext cx="4763" cy="173831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E75F97B5-BF45-D24F-BDBE-3FBBC3118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8" y="3561162"/>
              <a:ext cx="8335" cy="173831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099E5DC7-2A39-CB41-BAD2-66317509E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0860" y="3561162"/>
              <a:ext cx="3572" cy="173831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A12ED1E4-D1A6-9F4D-BD28-2CD531285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433" y="3561162"/>
              <a:ext cx="3572" cy="173831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3B71E9CC-AA1D-2B43-A850-15D6A320C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005" y="3561162"/>
              <a:ext cx="4763" cy="173831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D87A0389-DB61-AA4A-98F4-0DC5D786E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766" y="3561162"/>
              <a:ext cx="8334" cy="173831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E257A046-05C1-4E43-82AB-7352C4CAC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1" y="3561162"/>
              <a:ext cx="3572" cy="173831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73A3D879-5DA7-CE4E-878A-50C3CE5DF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4675" y="3561162"/>
              <a:ext cx="16669" cy="173831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9CCD8588-12A5-8241-915C-391429F4C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341" y="3561162"/>
              <a:ext cx="3572" cy="173831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402F86EE-A7B4-ED44-9185-5CBFB259E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915" y="3561162"/>
              <a:ext cx="28575" cy="17383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5FBA1BDE-27BD-0C4E-AFCA-7F2AFBD37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9" y="3561162"/>
              <a:ext cx="3572" cy="173831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18E9C9A8-38A7-3244-B639-D184DA82D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063" y="3561162"/>
              <a:ext cx="16669" cy="173831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82CA8D6D-8B45-1D40-B4F0-B92378582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3728" y="3561162"/>
              <a:ext cx="3572" cy="173831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2" name="Rectangle 34">
              <a:extLst>
                <a:ext uri="{FF2B5EF4-FFF2-40B4-BE49-F238E27FC236}">
                  <a16:creationId xmlns:a16="http://schemas.microsoft.com/office/drawing/2014/main" id="{F9F0EDAC-0B09-F546-BA9D-CC3186A91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3" y="3561162"/>
              <a:ext cx="8335" cy="173831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3" name="Rectangle 35">
              <a:extLst>
                <a:ext uri="{FF2B5EF4-FFF2-40B4-BE49-F238E27FC236}">
                  <a16:creationId xmlns:a16="http://schemas.microsoft.com/office/drawing/2014/main" id="{3A62C4C8-848C-FB4F-87DD-4A557D175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635" y="3561162"/>
              <a:ext cx="3572" cy="173831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4" name="Rectangle 36">
              <a:extLst>
                <a:ext uri="{FF2B5EF4-FFF2-40B4-BE49-F238E27FC236}">
                  <a16:creationId xmlns:a16="http://schemas.microsoft.com/office/drawing/2014/main" id="{BB752D2F-32A6-0340-8D20-ABF8FA02D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9208" y="3561162"/>
              <a:ext cx="4763" cy="173831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B957A66B-86F6-D145-8633-8A9ED5A79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970" y="3561162"/>
              <a:ext cx="3572" cy="173831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6" name="Rectangle 38">
              <a:extLst>
                <a:ext uri="{FF2B5EF4-FFF2-40B4-BE49-F238E27FC236}">
                  <a16:creationId xmlns:a16="http://schemas.microsoft.com/office/drawing/2014/main" id="{C1D7FE6A-A20A-9C4E-9020-5E31DD5D4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541" y="3561162"/>
              <a:ext cx="8334" cy="173831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7" name="Rectangle 39">
              <a:extLst>
                <a:ext uri="{FF2B5EF4-FFF2-40B4-BE49-F238E27FC236}">
                  <a16:creationId xmlns:a16="http://schemas.microsoft.com/office/drawing/2014/main" id="{6703AFA2-AB3E-E044-9DDB-2B64D2169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6" y="3561162"/>
              <a:ext cx="3572" cy="173831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8" name="Rectangle 40">
              <a:extLst>
                <a:ext uri="{FF2B5EF4-FFF2-40B4-BE49-F238E27FC236}">
                  <a16:creationId xmlns:a16="http://schemas.microsoft.com/office/drawing/2014/main" id="{64959714-A178-F342-B60A-0ABE1202E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449" y="3561162"/>
              <a:ext cx="4763" cy="173831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39" name="Rectangle 41">
              <a:extLst>
                <a:ext uri="{FF2B5EF4-FFF2-40B4-BE49-F238E27FC236}">
                  <a16:creationId xmlns:a16="http://schemas.microsoft.com/office/drawing/2014/main" id="{BB940241-0FE0-8C48-B225-01A3DAE6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4211" y="3561162"/>
              <a:ext cx="7144" cy="173831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0" name="Rectangle 42">
              <a:extLst>
                <a:ext uri="{FF2B5EF4-FFF2-40B4-BE49-F238E27FC236}">
                  <a16:creationId xmlns:a16="http://schemas.microsoft.com/office/drawing/2014/main" id="{E1E32651-EDEB-4742-A3AB-749103396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355" y="3561162"/>
              <a:ext cx="4763" cy="173831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1" name="Rectangle 43">
              <a:extLst>
                <a:ext uri="{FF2B5EF4-FFF2-40B4-BE49-F238E27FC236}">
                  <a16:creationId xmlns:a16="http://schemas.microsoft.com/office/drawing/2014/main" id="{570DF688-7428-9A40-BFA8-2AE1ECAD3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116" y="3561162"/>
              <a:ext cx="8334" cy="173831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2" name="Rectangle 44">
              <a:extLst>
                <a:ext uri="{FF2B5EF4-FFF2-40B4-BE49-F238E27FC236}">
                  <a16:creationId xmlns:a16="http://schemas.microsoft.com/office/drawing/2014/main" id="{175D50EE-10C2-744D-A1A2-2FC4F6FF4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1" y="3561162"/>
              <a:ext cx="3572" cy="173831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3" name="Rectangle 45">
              <a:extLst>
                <a:ext uri="{FF2B5EF4-FFF2-40B4-BE49-F238E27FC236}">
                  <a16:creationId xmlns:a16="http://schemas.microsoft.com/office/drawing/2014/main" id="{55E7729A-B373-FE47-ACD7-A0DB8DF5C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8022" y="3561162"/>
              <a:ext cx="3572" cy="173831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4" name="Rectangle 46">
              <a:extLst>
                <a:ext uri="{FF2B5EF4-FFF2-40B4-BE49-F238E27FC236}">
                  <a16:creationId xmlns:a16="http://schemas.microsoft.com/office/drawing/2014/main" id="{3ADAC05A-5CA5-C44C-901E-8C800A22B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1597" y="3561162"/>
              <a:ext cx="8335" cy="173831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C17ED9B7-0BBD-C14D-A393-17AF3CFB8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9932" y="3561162"/>
              <a:ext cx="16669" cy="173831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6" name="Rectangle 48">
              <a:extLst>
                <a:ext uri="{FF2B5EF4-FFF2-40B4-BE49-F238E27FC236}">
                  <a16:creationId xmlns:a16="http://schemas.microsoft.com/office/drawing/2014/main" id="{9452A002-98D3-004A-A162-44D705513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598" y="3561162"/>
              <a:ext cx="15478" cy="173831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CB072DA2-AEAD-DA49-9B1D-6934EC225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078" y="3561162"/>
              <a:ext cx="16669" cy="173831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8" name="Rectangle 50">
              <a:extLst>
                <a:ext uri="{FF2B5EF4-FFF2-40B4-BE49-F238E27FC236}">
                  <a16:creationId xmlns:a16="http://schemas.microsoft.com/office/drawing/2014/main" id="{0BBD9A34-B414-EB49-8C69-3C2F4E62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656" y="3561162"/>
              <a:ext cx="319088" cy="173831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49" name="Rectangle 51">
              <a:extLst>
                <a:ext uri="{FF2B5EF4-FFF2-40B4-BE49-F238E27FC236}">
                  <a16:creationId xmlns:a16="http://schemas.microsoft.com/office/drawing/2014/main" id="{B608FEB5-F5BC-044A-AECF-1F7AC1C86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113" y="3357563"/>
              <a:ext cx="16669" cy="377429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0" name="Rectangle 52">
              <a:extLst>
                <a:ext uri="{FF2B5EF4-FFF2-40B4-BE49-F238E27FC236}">
                  <a16:creationId xmlns:a16="http://schemas.microsoft.com/office/drawing/2014/main" id="{42AB9183-A641-DF47-9858-54A82CB41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3780" y="3357563"/>
              <a:ext cx="15478" cy="377429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1" name="Rectangle 53">
              <a:extLst>
                <a:ext uri="{FF2B5EF4-FFF2-40B4-BE49-F238E27FC236}">
                  <a16:creationId xmlns:a16="http://schemas.microsoft.com/office/drawing/2014/main" id="{19337260-5F71-B74C-A79E-E08628B8E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259" y="3357563"/>
              <a:ext cx="16669" cy="377429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2" name="Rectangle 54">
              <a:extLst>
                <a:ext uri="{FF2B5EF4-FFF2-40B4-BE49-F238E27FC236}">
                  <a16:creationId xmlns:a16="http://schemas.microsoft.com/office/drawing/2014/main" id="{87CBBE10-70A1-C843-A42E-67BA9927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928" y="3357563"/>
              <a:ext cx="8335" cy="377429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3" name="Rectangle 55">
              <a:extLst>
                <a:ext uri="{FF2B5EF4-FFF2-40B4-BE49-F238E27FC236}">
                  <a16:creationId xmlns:a16="http://schemas.microsoft.com/office/drawing/2014/main" id="{E94C9BFD-513D-8345-A03B-DD601A92D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260" y="3357563"/>
              <a:ext cx="3572" cy="377429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4" name="Rectangle 56">
              <a:extLst>
                <a:ext uri="{FF2B5EF4-FFF2-40B4-BE49-F238E27FC236}">
                  <a16:creationId xmlns:a16="http://schemas.microsoft.com/office/drawing/2014/main" id="{317A3103-DA2B-D249-BD8F-609CA430E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833" y="3357563"/>
              <a:ext cx="4763" cy="377429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5" name="Rectangle 57">
              <a:extLst>
                <a:ext uri="{FF2B5EF4-FFF2-40B4-BE49-F238E27FC236}">
                  <a16:creationId xmlns:a16="http://schemas.microsoft.com/office/drawing/2014/main" id="{ED9204BD-34CB-0448-A707-1EF5B9CC6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2595" y="3357563"/>
              <a:ext cx="7144" cy="377429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6" name="Rectangle 58">
              <a:extLst>
                <a:ext uri="{FF2B5EF4-FFF2-40B4-BE49-F238E27FC236}">
                  <a16:creationId xmlns:a16="http://schemas.microsoft.com/office/drawing/2014/main" id="{F58206F3-8FB2-444A-883E-91B924A2C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739" y="3357563"/>
              <a:ext cx="4763" cy="377429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7" name="Rectangle 59">
              <a:extLst>
                <a:ext uri="{FF2B5EF4-FFF2-40B4-BE49-F238E27FC236}">
                  <a16:creationId xmlns:a16="http://schemas.microsoft.com/office/drawing/2014/main" id="{3BF02107-5786-244F-94B0-432FE4215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1" y="3357563"/>
              <a:ext cx="11906" cy="377429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8" name="Rectangle 60">
              <a:extLst>
                <a:ext uri="{FF2B5EF4-FFF2-40B4-BE49-F238E27FC236}">
                  <a16:creationId xmlns:a16="http://schemas.microsoft.com/office/drawing/2014/main" id="{225FEB73-C9E3-374F-84D6-234727F02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408" y="3357563"/>
              <a:ext cx="3572" cy="377429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59" name="Rectangle 61">
              <a:extLst>
                <a:ext uri="{FF2B5EF4-FFF2-40B4-BE49-F238E27FC236}">
                  <a16:creationId xmlns:a16="http://schemas.microsoft.com/office/drawing/2014/main" id="{6E4E8571-A2D4-E94E-887F-8EA7FF74C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9979" y="3357563"/>
              <a:ext cx="8334" cy="377429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0" name="Rectangle 62">
              <a:extLst>
                <a:ext uri="{FF2B5EF4-FFF2-40B4-BE49-F238E27FC236}">
                  <a16:creationId xmlns:a16="http://schemas.microsoft.com/office/drawing/2014/main" id="{D3E847CE-B147-4549-B363-167CA42B9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314" y="3357563"/>
              <a:ext cx="3572" cy="377429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1" name="Rectangle 63">
              <a:extLst>
                <a:ext uri="{FF2B5EF4-FFF2-40B4-BE49-F238E27FC236}">
                  <a16:creationId xmlns:a16="http://schemas.microsoft.com/office/drawing/2014/main" id="{866E15EC-4EA5-ED48-A9F4-03940B4FF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1885" y="3357563"/>
              <a:ext cx="8334" cy="377429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DA55E840-42F6-7940-BAA3-F076C561C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0218" y="3357563"/>
              <a:ext cx="4763" cy="377429"/>
            </a:xfrm>
            <a:prstGeom prst="rect">
              <a:avLst/>
            </a:prstGeom>
            <a:solidFill>
              <a:srgbClr val="FFF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3" name="Rectangle 65">
              <a:extLst>
                <a:ext uri="{FF2B5EF4-FFF2-40B4-BE49-F238E27FC236}">
                  <a16:creationId xmlns:a16="http://schemas.microsoft.com/office/drawing/2014/main" id="{DD8EB20A-82FE-D248-94A6-039883CE9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983" y="3357563"/>
              <a:ext cx="3572" cy="377429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07C1311E-08A0-9548-BDCE-79B28A801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553" y="3357563"/>
              <a:ext cx="3572" cy="377429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5" name="Rectangle 67">
              <a:extLst>
                <a:ext uri="{FF2B5EF4-FFF2-40B4-BE49-F238E27FC236}">
                  <a16:creationId xmlns:a16="http://schemas.microsoft.com/office/drawing/2014/main" id="{33EE0624-EC4F-D542-B732-977C69328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28" y="3357563"/>
              <a:ext cx="16669" cy="377429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6" name="Rectangle 68">
              <a:extLst>
                <a:ext uri="{FF2B5EF4-FFF2-40B4-BE49-F238E27FC236}">
                  <a16:creationId xmlns:a16="http://schemas.microsoft.com/office/drawing/2014/main" id="{3778AB17-019E-644A-B978-00C30AEE6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795" y="3357563"/>
              <a:ext cx="3572" cy="377429"/>
            </a:xfrm>
            <a:prstGeom prst="rect">
              <a:avLst/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7" name="Rectangle 69">
              <a:extLst>
                <a:ext uri="{FF2B5EF4-FFF2-40B4-BE49-F238E27FC236}">
                  <a16:creationId xmlns:a16="http://schemas.microsoft.com/office/drawing/2014/main" id="{FD128AF7-10FD-974B-97F6-4D1F05F4A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2366" y="3357563"/>
              <a:ext cx="33338" cy="37742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8" name="Rectangle 70">
              <a:extLst>
                <a:ext uri="{FF2B5EF4-FFF2-40B4-BE49-F238E27FC236}">
                  <a16:creationId xmlns:a16="http://schemas.microsoft.com/office/drawing/2014/main" id="{43082CC1-0299-104A-BB99-4E15AC805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5703" y="3357563"/>
              <a:ext cx="3572" cy="377429"/>
            </a:xfrm>
            <a:prstGeom prst="rect">
              <a:avLst/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69" name="Rectangle 71">
              <a:extLst>
                <a:ext uri="{FF2B5EF4-FFF2-40B4-BE49-F238E27FC236}">
                  <a16:creationId xmlns:a16="http://schemas.microsoft.com/office/drawing/2014/main" id="{6BBBD1E2-BA33-A545-BD6F-4F3D1C835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8" y="3357563"/>
              <a:ext cx="16669" cy="377429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0" name="Rectangle 72">
              <a:extLst>
                <a:ext uri="{FF2B5EF4-FFF2-40B4-BE49-F238E27FC236}">
                  <a16:creationId xmlns:a16="http://schemas.microsoft.com/office/drawing/2014/main" id="{496C7CAB-E4AE-4741-94D2-9EA9FFF8B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945" y="3357563"/>
              <a:ext cx="3572" cy="377429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1" name="Rectangle 73">
              <a:extLst>
                <a:ext uri="{FF2B5EF4-FFF2-40B4-BE49-F238E27FC236}">
                  <a16:creationId xmlns:a16="http://schemas.microsoft.com/office/drawing/2014/main" id="{780886F8-19C4-774D-A25A-44FED6C0F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9516" y="3357563"/>
              <a:ext cx="3572" cy="377429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2" name="Rectangle 74">
              <a:extLst>
                <a:ext uri="{FF2B5EF4-FFF2-40B4-BE49-F238E27FC236}">
                  <a16:creationId xmlns:a16="http://schemas.microsoft.com/office/drawing/2014/main" id="{8C5AA269-317A-9D44-9701-2C8D1016A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9" y="3357563"/>
              <a:ext cx="4763" cy="377429"/>
            </a:xfrm>
            <a:prstGeom prst="rect">
              <a:avLst/>
            </a:prstGeom>
            <a:solidFill>
              <a:srgbClr val="FFF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3" name="Rectangle 75">
              <a:extLst>
                <a:ext uri="{FF2B5EF4-FFF2-40B4-BE49-F238E27FC236}">
                  <a16:creationId xmlns:a16="http://schemas.microsoft.com/office/drawing/2014/main" id="{22BEE4CF-B135-0349-BCFC-23D23E0AF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7853" y="3357563"/>
              <a:ext cx="8335" cy="377429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4" name="Rectangle 76">
              <a:extLst>
                <a:ext uri="{FF2B5EF4-FFF2-40B4-BE49-F238E27FC236}">
                  <a16:creationId xmlns:a16="http://schemas.microsoft.com/office/drawing/2014/main" id="{E96E6E53-30B3-4B4B-8224-D7C72A6F3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6184" y="3357563"/>
              <a:ext cx="3572" cy="377429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5" name="Rectangle 77">
              <a:extLst>
                <a:ext uri="{FF2B5EF4-FFF2-40B4-BE49-F238E27FC236}">
                  <a16:creationId xmlns:a16="http://schemas.microsoft.com/office/drawing/2014/main" id="{226D1D9B-A7AE-7A43-8996-03492654C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9759" y="3357563"/>
              <a:ext cx="8335" cy="377429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6" name="Rectangle 78">
              <a:extLst>
                <a:ext uri="{FF2B5EF4-FFF2-40B4-BE49-F238E27FC236}">
                  <a16:creationId xmlns:a16="http://schemas.microsoft.com/office/drawing/2014/main" id="{23E865DC-A91E-1F49-9DC2-761B12928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091" y="3357563"/>
              <a:ext cx="3572" cy="377429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7" name="Rectangle 79">
              <a:extLst>
                <a:ext uri="{FF2B5EF4-FFF2-40B4-BE49-F238E27FC236}">
                  <a16:creationId xmlns:a16="http://schemas.microsoft.com/office/drawing/2014/main" id="{57E01E7B-EEB8-B941-BFD2-95373F295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1664" y="3357563"/>
              <a:ext cx="11906" cy="377429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8" name="Rectangle 80">
              <a:extLst>
                <a:ext uri="{FF2B5EF4-FFF2-40B4-BE49-F238E27FC236}">
                  <a16:creationId xmlns:a16="http://schemas.microsoft.com/office/drawing/2014/main" id="{ED945E10-3B7D-A84A-BD1A-3EFE8BE18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571" y="3357563"/>
              <a:ext cx="4763" cy="377429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79" name="Rectangle 81">
              <a:extLst>
                <a:ext uri="{FF2B5EF4-FFF2-40B4-BE49-F238E27FC236}">
                  <a16:creationId xmlns:a16="http://schemas.microsoft.com/office/drawing/2014/main" id="{69247E1E-3981-BD46-8369-B2C265DF8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8332" y="3357563"/>
              <a:ext cx="7144" cy="377429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0" name="Rectangle 82">
              <a:extLst>
                <a:ext uri="{FF2B5EF4-FFF2-40B4-BE49-F238E27FC236}">
                  <a16:creationId xmlns:a16="http://schemas.microsoft.com/office/drawing/2014/main" id="{D5688CE5-4A59-E241-A4EB-D624E2161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477" y="3357563"/>
              <a:ext cx="4763" cy="377429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1" name="Rectangle 83">
              <a:extLst>
                <a:ext uri="{FF2B5EF4-FFF2-40B4-BE49-F238E27FC236}">
                  <a16:creationId xmlns:a16="http://schemas.microsoft.com/office/drawing/2014/main" id="{71D64CDD-822B-5747-9721-5DFEA8FF2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239" y="3357563"/>
              <a:ext cx="3572" cy="377429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2" name="Rectangle 84">
              <a:extLst>
                <a:ext uri="{FF2B5EF4-FFF2-40B4-BE49-F238E27FC236}">
                  <a16:creationId xmlns:a16="http://schemas.microsoft.com/office/drawing/2014/main" id="{51550E1F-5782-8B4A-B082-144570297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810" y="3357563"/>
              <a:ext cx="8334" cy="377429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3" name="Rectangle 85">
              <a:extLst>
                <a:ext uri="{FF2B5EF4-FFF2-40B4-BE49-F238E27FC236}">
                  <a16:creationId xmlns:a16="http://schemas.microsoft.com/office/drawing/2014/main" id="{13926EC2-21C1-2246-8714-5B2A3A802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147" y="3357563"/>
              <a:ext cx="16669" cy="377429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4" name="Rectangle 86">
              <a:extLst>
                <a:ext uri="{FF2B5EF4-FFF2-40B4-BE49-F238E27FC236}">
                  <a16:creationId xmlns:a16="http://schemas.microsoft.com/office/drawing/2014/main" id="{C68BBDB7-3E99-3C4B-9889-8F62DDCE2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814" y="3357563"/>
              <a:ext cx="15479" cy="377429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5" name="Rectangle 87">
              <a:extLst>
                <a:ext uri="{FF2B5EF4-FFF2-40B4-BE49-F238E27FC236}">
                  <a16:creationId xmlns:a16="http://schemas.microsoft.com/office/drawing/2014/main" id="{DA042AB6-4C0C-CE4B-ABC8-DFD0EECB8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4294" y="3357563"/>
              <a:ext cx="16669" cy="377429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6" name="Rectangle 88">
              <a:extLst>
                <a:ext uri="{FF2B5EF4-FFF2-40B4-BE49-F238E27FC236}">
                  <a16:creationId xmlns:a16="http://schemas.microsoft.com/office/drawing/2014/main" id="{D234B2AF-DE90-6D4B-807B-F04895AA2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7110" y="3357563"/>
              <a:ext cx="323850" cy="377429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8FA43717-7333-974C-8BB4-CCF15C735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8" y="3163491"/>
              <a:ext cx="16669" cy="571500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8" name="Rectangle 90">
              <a:extLst>
                <a:ext uri="{FF2B5EF4-FFF2-40B4-BE49-F238E27FC236}">
                  <a16:creationId xmlns:a16="http://schemas.microsoft.com/office/drawing/2014/main" id="{82B7F756-8FCC-D049-A5E2-8A34CCE6F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996" y="3163491"/>
              <a:ext cx="15479" cy="571500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89" name="Rectangle 91">
              <a:extLst>
                <a:ext uri="{FF2B5EF4-FFF2-40B4-BE49-F238E27FC236}">
                  <a16:creationId xmlns:a16="http://schemas.microsoft.com/office/drawing/2014/main" id="{871B764D-C969-C644-96DB-E61AFF047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475" y="3163491"/>
              <a:ext cx="16669" cy="571500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0" name="Rectangle 92">
              <a:extLst>
                <a:ext uri="{FF2B5EF4-FFF2-40B4-BE49-F238E27FC236}">
                  <a16:creationId xmlns:a16="http://schemas.microsoft.com/office/drawing/2014/main" id="{18869BCE-1BA0-7E48-BC26-4843638FA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141" y="3163491"/>
              <a:ext cx="8334" cy="571500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1" name="Rectangle 93">
              <a:extLst>
                <a:ext uri="{FF2B5EF4-FFF2-40B4-BE49-F238E27FC236}">
                  <a16:creationId xmlns:a16="http://schemas.microsoft.com/office/drawing/2014/main" id="{E7B915D7-6493-FD4E-BAD5-DDE2FA69E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6" y="3163491"/>
              <a:ext cx="3572" cy="571500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2" name="Rectangle 94">
              <a:extLst>
                <a:ext uri="{FF2B5EF4-FFF2-40B4-BE49-F238E27FC236}">
                  <a16:creationId xmlns:a16="http://schemas.microsoft.com/office/drawing/2014/main" id="{1DA90C9C-2720-3048-812D-486983304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0047" y="3163491"/>
              <a:ext cx="3572" cy="571500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3" name="Rectangle 95">
              <a:extLst>
                <a:ext uri="{FF2B5EF4-FFF2-40B4-BE49-F238E27FC236}">
                  <a16:creationId xmlns:a16="http://schemas.microsoft.com/office/drawing/2014/main" id="{11A44C9D-9FCA-6C4A-938A-429C236C5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3622" y="3163491"/>
              <a:ext cx="8335" cy="571500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4" name="Rectangle 96">
              <a:extLst>
                <a:ext uri="{FF2B5EF4-FFF2-40B4-BE49-F238E27FC236}">
                  <a16:creationId xmlns:a16="http://schemas.microsoft.com/office/drawing/2014/main" id="{847529C4-7E6C-A546-BFEA-E40123A27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1955" y="3163491"/>
              <a:ext cx="4763" cy="571500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5" name="Rectangle 97">
              <a:extLst>
                <a:ext uri="{FF2B5EF4-FFF2-40B4-BE49-F238E27FC236}">
                  <a16:creationId xmlns:a16="http://schemas.microsoft.com/office/drawing/2014/main" id="{6B4B545A-B976-4C4B-A0FC-4D41D3566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6717" y="3163491"/>
              <a:ext cx="7144" cy="571500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6" name="Rectangle 98">
              <a:extLst>
                <a:ext uri="{FF2B5EF4-FFF2-40B4-BE49-F238E27FC236}">
                  <a16:creationId xmlns:a16="http://schemas.microsoft.com/office/drawing/2014/main" id="{1732CDB7-8186-A24B-ACE9-DF02A1DA7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3862" y="3163491"/>
              <a:ext cx="4763" cy="571500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7" name="Rectangle 99">
              <a:extLst>
                <a:ext uri="{FF2B5EF4-FFF2-40B4-BE49-F238E27FC236}">
                  <a16:creationId xmlns:a16="http://schemas.microsoft.com/office/drawing/2014/main" id="{548001C8-76CF-E34A-9F20-DF24152F6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622" y="3163491"/>
              <a:ext cx="3572" cy="571500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8" name="Rectangle 100">
              <a:extLst>
                <a:ext uri="{FF2B5EF4-FFF2-40B4-BE49-F238E27FC236}">
                  <a16:creationId xmlns:a16="http://schemas.microsoft.com/office/drawing/2014/main" id="{8E52A90C-362B-574F-B635-195D65E6A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197" y="3163491"/>
              <a:ext cx="8335" cy="571500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99" name="Rectangle 101">
              <a:extLst>
                <a:ext uri="{FF2B5EF4-FFF2-40B4-BE49-F238E27FC236}">
                  <a16:creationId xmlns:a16="http://schemas.microsoft.com/office/drawing/2014/main" id="{34658D63-518D-A345-A349-DAB5FE3FE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0528" y="3163491"/>
              <a:ext cx="3572" cy="571500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0" name="Rectangle 102">
              <a:extLst>
                <a:ext uri="{FF2B5EF4-FFF2-40B4-BE49-F238E27FC236}">
                  <a16:creationId xmlns:a16="http://schemas.microsoft.com/office/drawing/2014/main" id="{187079FE-22C5-3A45-9D8F-911B29873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102" y="3163491"/>
              <a:ext cx="4763" cy="571500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1" name="Rectangle 103">
              <a:extLst>
                <a:ext uri="{FF2B5EF4-FFF2-40B4-BE49-F238E27FC236}">
                  <a16:creationId xmlns:a16="http://schemas.microsoft.com/office/drawing/2014/main" id="{5C000D5E-8909-6B43-A482-535299A07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8864" y="3163491"/>
              <a:ext cx="3572" cy="571500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2" name="Rectangle 104">
              <a:extLst>
                <a:ext uri="{FF2B5EF4-FFF2-40B4-BE49-F238E27FC236}">
                  <a16:creationId xmlns:a16="http://schemas.microsoft.com/office/drawing/2014/main" id="{6963EAB6-1532-2449-892F-2A17A06C7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435" y="3163491"/>
              <a:ext cx="8334" cy="571500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3" name="Rectangle 105">
              <a:extLst>
                <a:ext uri="{FF2B5EF4-FFF2-40B4-BE49-F238E27FC236}">
                  <a16:creationId xmlns:a16="http://schemas.microsoft.com/office/drawing/2014/main" id="{391ADCDF-82A2-6947-8710-C366CFF01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0770" y="3163491"/>
              <a:ext cx="3572" cy="571500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4" name="Rectangle 106">
              <a:extLst>
                <a:ext uri="{FF2B5EF4-FFF2-40B4-BE49-F238E27FC236}">
                  <a16:creationId xmlns:a16="http://schemas.microsoft.com/office/drawing/2014/main" id="{A005B1E4-33A9-A64D-8C93-55067ADE5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4344" y="3163491"/>
              <a:ext cx="16669" cy="571500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5" name="Rectangle 107">
              <a:extLst>
                <a:ext uri="{FF2B5EF4-FFF2-40B4-BE49-F238E27FC236}">
                  <a16:creationId xmlns:a16="http://schemas.microsoft.com/office/drawing/2014/main" id="{696E5294-178A-0A42-A943-A52EFB156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010" y="3163491"/>
              <a:ext cx="3572" cy="571500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6" name="Rectangle 108">
              <a:extLst>
                <a:ext uri="{FF2B5EF4-FFF2-40B4-BE49-F238E27FC236}">
                  <a16:creationId xmlns:a16="http://schemas.microsoft.com/office/drawing/2014/main" id="{3DC3FA1C-35D7-2040-A17B-45586594B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4583" y="3163491"/>
              <a:ext cx="28575" cy="5715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7" name="Rectangle 109">
              <a:extLst>
                <a:ext uri="{FF2B5EF4-FFF2-40B4-BE49-F238E27FC236}">
                  <a16:creationId xmlns:a16="http://schemas.microsoft.com/office/drawing/2014/main" id="{6D23D6DA-CF52-EE4D-95EA-0E58DE6F3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158" y="3163491"/>
              <a:ext cx="3572" cy="571500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8" name="Rectangle 110">
              <a:extLst>
                <a:ext uri="{FF2B5EF4-FFF2-40B4-BE49-F238E27FC236}">
                  <a16:creationId xmlns:a16="http://schemas.microsoft.com/office/drawing/2014/main" id="{EACBFB03-E4EE-0548-8B63-1835E14E1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732" y="3163491"/>
              <a:ext cx="16669" cy="571500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09" name="Rectangle 111">
              <a:extLst>
                <a:ext uri="{FF2B5EF4-FFF2-40B4-BE49-F238E27FC236}">
                  <a16:creationId xmlns:a16="http://schemas.microsoft.com/office/drawing/2014/main" id="{D03C139E-13BB-9347-9F8B-600D7EF0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3397" y="3163491"/>
              <a:ext cx="3572" cy="571500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0" name="Rectangle 112">
              <a:extLst>
                <a:ext uri="{FF2B5EF4-FFF2-40B4-BE49-F238E27FC236}">
                  <a16:creationId xmlns:a16="http://schemas.microsoft.com/office/drawing/2014/main" id="{DDD4AE26-80E8-0E43-9C76-359159591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6972" y="3163491"/>
              <a:ext cx="8335" cy="571500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1" name="Rectangle 113">
              <a:extLst>
                <a:ext uri="{FF2B5EF4-FFF2-40B4-BE49-F238E27FC236}">
                  <a16:creationId xmlns:a16="http://schemas.microsoft.com/office/drawing/2014/main" id="{9EEF69F3-903C-DF49-B2DD-A2CF0250D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305" y="3163491"/>
              <a:ext cx="4763" cy="571500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2" name="Rectangle 114">
              <a:extLst>
                <a:ext uri="{FF2B5EF4-FFF2-40B4-BE49-F238E27FC236}">
                  <a16:creationId xmlns:a16="http://schemas.microsoft.com/office/drawing/2014/main" id="{C4404F9B-8363-DF4E-B15A-0BB53082C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066" y="3163491"/>
              <a:ext cx="3572" cy="571500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3" name="Rectangle 115">
              <a:extLst>
                <a:ext uri="{FF2B5EF4-FFF2-40B4-BE49-F238E27FC236}">
                  <a16:creationId xmlns:a16="http://schemas.microsoft.com/office/drawing/2014/main" id="{5AF8FD5E-A18F-0745-8ACF-488AB12CA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3639" y="3163491"/>
              <a:ext cx="3572" cy="571500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4" name="Rectangle 116">
              <a:extLst>
                <a:ext uri="{FF2B5EF4-FFF2-40B4-BE49-F238E27FC236}">
                  <a16:creationId xmlns:a16="http://schemas.microsoft.com/office/drawing/2014/main" id="{DE8CEB6A-E7D2-0848-81B1-F4105DF26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7210" y="3163491"/>
              <a:ext cx="8334" cy="571500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5" name="Rectangle 117">
              <a:extLst>
                <a:ext uri="{FF2B5EF4-FFF2-40B4-BE49-F238E27FC236}">
                  <a16:creationId xmlns:a16="http://schemas.microsoft.com/office/drawing/2014/main" id="{4BB638BA-3ED6-874E-BC0F-728103FC8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5546" y="3163491"/>
              <a:ext cx="4763" cy="571500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6" name="Rectangle 118">
              <a:extLst>
                <a:ext uri="{FF2B5EF4-FFF2-40B4-BE49-F238E27FC236}">
                  <a16:creationId xmlns:a16="http://schemas.microsoft.com/office/drawing/2014/main" id="{0914664F-C1C0-7E40-89D8-72DAA511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0308" y="3163491"/>
              <a:ext cx="3572" cy="571500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7" name="Rectangle 119">
              <a:extLst>
                <a:ext uri="{FF2B5EF4-FFF2-40B4-BE49-F238E27FC236}">
                  <a16:creationId xmlns:a16="http://schemas.microsoft.com/office/drawing/2014/main" id="{E4A4CEFC-4CAA-C446-B7D7-C3154413A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3879" y="3163491"/>
              <a:ext cx="8334" cy="571500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8" name="Rectangle 120">
              <a:extLst>
                <a:ext uri="{FF2B5EF4-FFF2-40B4-BE49-F238E27FC236}">
                  <a16:creationId xmlns:a16="http://schemas.microsoft.com/office/drawing/2014/main" id="{A274B5ED-4432-E449-999E-24B550344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214" y="3163491"/>
              <a:ext cx="3572" cy="571500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19" name="Rectangle 121">
              <a:extLst>
                <a:ext uri="{FF2B5EF4-FFF2-40B4-BE49-F238E27FC236}">
                  <a16:creationId xmlns:a16="http://schemas.microsoft.com/office/drawing/2014/main" id="{9F3D857F-B8EE-1848-93F5-1344F5FA4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5785" y="3163491"/>
              <a:ext cx="8334" cy="571500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0" name="Rectangle 122">
              <a:extLst>
                <a:ext uri="{FF2B5EF4-FFF2-40B4-BE49-F238E27FC236}">
                  <a16:creationId xmlns:a16="http://schemas.microsoft.com/office/drawing/2014/main" id="{4CCB86AC-75F6-EA4E-90DD-E68DD2E3C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4120" y="3163491"/>
              <a:ext cx="3572" cy="571500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1" name="Rectangle 123">
              <a:extLst>
                <a:ext uri="{FF2B5EF4-FFF2-40B4-BE49-F238E27FC236}">
                  <a16:creationId xmlns:a16="http://schemas.microsoft.com/office/drawing/2014/main" id="{5423CD66-0375-3C43-80DA-D14B51AAC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7693" y="3163491"/>
              <a:ext cx="4763" cy="571500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2" name="Rectangle 124">
              <a:extLst>
                <a:ext uri="{FF2B5EF4-FFF2-40B4-BE49-F238E27FC236}">
                  <a16:creationId xmlns:a16="http://schemas.microsoft.com/office/drawing/2014/main" id="{22E0157D-D3C5-334A-96D9-A90B62180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2455" y="3163491"/>
              <a:ext cx="7144" cy="571500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3" name="Rectangle 125">
              <a:extLst>
                <a:ext uri="{FF2B5EF4-FFF2-40B4-BE49-F238E27FC236}">
                  <a16:creationId xmlns:a16="http://schemas.microsoft.com/office/drawing/2014/main" id="{4208D5F9-980C-534B-89CD-05A179AD4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600" y="3163491"/>
              <a:ext cx="16669" cy="571500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4" name="Rectangle 126">
              <a:extLst>
                <a:ext uri="{FF2B5EF4-FFF2-40B4-BE49-F238E27FC236}">
                  <a16:creationId xmlns:a16="http://schemas.microsoft.com/office/drawing/2014/main" id="{5F74972F-2346-9441-BF47-158774E14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269" y="3163491"/>
              <a:ext cx="16669" cy="571500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5" name="Rectangle 127">
              <a:extLst>
                <a:ext uri="{FF2B5EF4-FFF2-40B4-BE49-F238E27FC236}">
                  <a16:creationId xmlns:a16="http://schemas.microsoft.com/office/drawing/2014/main" id="{0616EFD3-D833-9345-B3EB-3CBE17267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2936" y="3163491"/>
              <a:ext cx="15478" cy="571500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6" name="Rectangle 128">
              <a:extLst>
                <a:ext uri="{FF2B5EF4-FFF2-40B4-BE49-F238E27FC236}">
                  <a16:creationId xmlns:a16="http://schemas.microsoft.com/office/drawing/2014/main" id="{17122E38-233C-DD4B-A790-113CFDD14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9325" y="3163491"/>
              <a:ext cx="319088" cy="571500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7" name="Rectangle 129">
              <a:extLst>
                <a:ext uri="{FF2B5EF4-FFF2-40B4-BE49-F238E27FC236}">
                  <a16:creationId xmlns:a16="http://schemas.microsoft.com/office/drawing/2014/main" id="{2AF05EA6-668B-8943-8E08-AC6DF2295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6782" y="2944417"/>
              <a:ext cx="16669" cy="790575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8" name="Rectangle 130">
              <a:extLst>
                <a:ext uri="{FF2B5EF4-FFF2-40B4-BE49-F238E27FC236}">
                  <a16:creationId xmlns:a16="http://schemas.microsoft.com/office/drawing/2014/main" id="{3BEC1283-66C0-D643-8C2C-1A94CFC9A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450" y="2944417"/>
              <a:ext cx="16669" cy="790575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29" name="Rectangle 131">
              <a:extLst>
                <a:ext uri="{FF2B5EF4-FFF2-40B4-BE49-F238E27FC236}">
                  <a16:creationId xmlns:a16="http://schemas.microsoft.com/office/drawing/2014/main" id="{D32B6B3A-E170-0B40-80C6-11A4B7551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0117" y="2944417"/>
              <a:ext cx="15478" cy="790575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0" name="Rectangle 132">
              <a:extLst>
                <a:ext uri="{FF2B5EF4-FFF2-40B4-BE49-F238E27FC236}">
                  <a16:creationId xmlns:a16="http://schemas.microsoft.com/office/drawing/2014/main" id="{61962DC6-04A6-3545-82B0-9236D92D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5597" y="2944417"/>
              <a:ext cx="8335" cy="790575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1" name="Rectangle 133">
              <a:extLst>
                <a:ext uri="{FF2B5EF4-FFF2-40B4-BE49-F238E27FC236}">
                  <a16:creationId xmlns:a16="http://schemas.microsoft.com/office/drawing/2014/main" id="{75D5604F-8AB5-B140-B96F-EB327CEC2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3928" y="2944417"/>
              <a:ext cx="3572" cy="7905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2" name="Rectangle 134">
              <a:extLst>
                <a:ext uri="{FF2B5EF4-FFF2-40B4-BE49-F238E27FC236}">
                  <a16:creationId xmlns:a16="http://schemas.microsoft.com/office/drawing/2014/main" id="{4028885E-6CB3-A744-812D-1B447D189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1" y="2944417"/>
              <a:ext cx="4763" cy="790575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3" name="Rectangle 135">
              <a:extLst>
                <a:ext uri="{FF2B5EF4-FFF2-40B4-BE49-F238E27FC236}">
                  <a16:creationId xmlns:a16="http://schemas.microsoft.com/office/drawing/2014/main" id="{26674D4F-5626-4F4B-B82E-6C411DAB2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266" y="2944417"/>
              <a:ext cx="8335" cy="790575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4" name="Rectangle 136">
              <a:extLst>
                <a:ext uri="{FF2B5EF4-FFF2-40B4-BE49-F238E27FC236}">
                  <a16:creationId xmlns:a16="http://schemas.microsoft.com/office/drawing/2014/main" id="{1BDA7279-6D77-1D4D-9C11-1448B4CBF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0597" y="2944417"/>
              <a:ext cx="3572" cy="790575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5" name="Rectangle 137">
              <a:extLst>
                <a:ext uri="{FF2B5EF4-FFF2-40B4-BE49-F238E27FC236}">
                  <a16:creationId xmlns:a16="http://schemas.microsoft.com/office/drawing/2014/main" id="{02BFE06F-4979-964B-9153-2D37A4ACF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4170" y="2944417"/>
              <a:ext cx="11906" cy="790575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6" name="Rectangle 138">
              <a:extLst>
                <a:ext uri="{FF2B5EF4-FFF2-40B4-BE49-F238E27FC236}">
                  <a16:creationId xmlns:a16="http://schemas.microsoft.com/office/drawing/2014/main" id="{6F1332EC-F7FF-C149-A153-D281EE02D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6075" y="2944417"/>
              <a:ext cx="4763" cy="790575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7" name="Rectangle 139">
              <a:extLst>
                <a:ext uri="{FF2B5EF4-FFF2-40B4-BE49-F238E27FC236}">
                  <a16:creationId xmlns:a16="http://schemas.microsoft.com/office/drawing/2014/main" id="{09581BA0-96D4-894C-B4CC-0AF7D0CCC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0839" y="2944417"/>
              <a:ext cx="7144" cy="790575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8" name="Rectangle 140">
              <a:extLst>
                <a:ext uri="{FF2B5EF4-FFF2-40B4-BE49-F238E27FC236}">
                  <a16:creationId xmlns:a16="http://schemas.microsoft.com/office/drawing/2014/main" id="{B7FE1020-AD38-5849-8E90-57DF7005F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983" y="2944417"/>
              <a:ext cx="4763" cy="790575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39" name="Rectangle 141">
              <a:extLst>
                <a:ext uri="{FF2B5EF4-FFF2-40B4-BE49-F238E27FC236}">
                  <a16:creationId xmlns:a16="http://schemas.microsoft.com/office/drawing/2014/main" id="{31685238-AC90-1346-BA57-5BC03B6F5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2747" y="2944417"/>
              <a:ext cx="8335" cy="790575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0" name="Rectangle 142">
              <a:extLst>
                <a:ext uri="{FF2B5EF4-FFF2-40B4-BE49-F238E27FC236}">
                  <a16:creationId xmlns:a16="http://schemas.microsoft.com/office/drawing/2014/main" id="{94699D18-D5A2-7F44-8D3C-990A2AE89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078" y="2944417"/>
              <a:ext cx="3572" cy="790575"/>
            </a:xfrm>
            <a:prstGeom prst="rect">
              <a:avLst/>
            </a:prstGeom>
            <a:solidFill>
              <a:srgbClr val="FFF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1" name="Rectangle 143">
              <a:extLst>
                <a:ext uri="{FF2B5EF4-FFF2-40B4-BE49-F238E27FC236}">
                  <a16:creationId xmlns:a16="http://schemas.microsoft.com/office/drawing/2014/main" id="{AF5A3AE9-563F-B54D-9545-C42890B97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4651" y="2944417"/>
              <a:ext cx="3572" cy="790575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2" name="Rectangle 144">
              <a:extLst>
                <a:ext uri="{FF2B5EF4-FFF2-40B4-BE49-F238E27FC236}">
                  <a16:creationId xmlns:a16="http://schemas.microsoft.com/office/drawing/2014/main" id="{821F27E9-7A79-1C4F-ABBD-DB15E6320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224" y="2944417"/>
              <a:ext cx="4763" cy="790575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3" name="Rectangle 145">
              <a:extLst>
                <a:ext uri="{FF2B5EF4-FFF2-40B4-BE49-F238E27FC236}">
                  <a16:creationId xmlns:a16="http://schemas.microsoft.com/office/drawing/2014/main" id="{81D418F9-090A-F74A-AC4A-D1C9D103F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2986" y="2944417"/>
              <a:ext cx="15478" cy="790575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4" name="Rectangle 146">
              <a:extLst>
                <a:ext uri="{FF2B5EF4-FFF2-40B4-BE49-F238E27FC236}">
                  <a16:creationId xmlns:a16="http://schemas.microsoft.com/office/drawing/2014/main" id="{B1F5CC7F-9A84-6949-A7DC-5CE85903D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464" y="2944417"/>
              <a:ext cx="4763" cy="790575"/>
            </a:xfrm>
            <a:prstGeom prst="rect">
              <a:avLst/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5" name="Rectangle 147">
              <a:extLst>
                <a:ext uri="{FF2B5EF4-FFF2-40B4-BE49-F238E27FC236}">
                  <a16:creationId xmlns:a16="http://schemas.microsoft.com/office/drawing/2014/main" id="{226C32AA-526A-E841-AA54-E971D4C49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8" y="2944417"/>
              <a:ext cx="32147" cy="7905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6" name="Rectangle 148">
              <a:extLst>
                <a:ext uri="{FF2B5EF4-FFF2-40B4-BE49-F238E27FC236}">
                  <a16:creationId xmlns:a16="http://schemas.microsoft.com/office/drawing/2014/main" id="{03020D2F-1627-5149-A9FE-5210A490E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372" y="2944417"/>
              <a:ext cx="3572" cy="790575"/>
            </a:xfrm>
            <a:prstGeom prst="rect">
              <a:avLst/>
            </a:prstGeom>
            <a:solidFill>
              <a:srgbClr val="FFF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7" name="Rectangle 149">
              <a:extLst>
                <a:ext uri="{FF2B5EF4-FFF2-40B4-BE49-F238E27FC236}">
                  <a16:creationId xmlns:a16="http://schemas.microsoft.com/office/drawing/2014/main" id="{354F0B31-BB2A-D94C-A62E-D8F5E2FA2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947" y="2944417"/>
              <a:ext cx="16669" cy="790575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8" name="Rectangle 150">
              <a:extLst>
                <a:ext uri="{FF2B5EF4-FFF2-40B4-BE49-F238E27FC236}">
                  <a16:creationId xmlns:a16="http://schemas.microsoft.com/office/drawing/2014/main" id="{6821DCF0-677F-3347-861D-2D775DBB4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5614" y="2944417"/>
              <a:ext cx="3572" cy="790575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49" name="Rectangle 151">
              <a:extLst>
                <a:ext uri="{FF2B5EF4-FFF2-40B4-BE49-F238E27FC236}">
                  <a16:creationId xmlns:a16="http://schemas.microsoft.com/office/drawing/2014/main" id="{A235C264-2FAE-A14B-866E-28FEB94A2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9187" y="2944417"/>
              <a:ext cx="4763" cy="790575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0" name="Rectangle 152">
              <a:extLst>
                <a:ext uri="{FF2B5EF4-FFF2-40B4-BE49-F238E27FC236}">
                  <a16:creationId xmlns:a16="http://schemas.microsoft.com/office/drawing/2014/main" id="{C3F29BA8-79A6-E440-BE74-86545E061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3947" y="2944417"/>
              <a:ext cx="3572" cy="790575"/>
            </a:xfrm>
            <a:prstGeom prst="rect">
              <a:avLst/>
            </a:prstGeom>
            <a:solidFill>
              <a:srgbClr val="FFFF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1" name="Rectangle 153">
              <a:extLst>
                <a:ext uri="{FF2B5EF4-FFF2-40B4-BE49-F238E27FC236}">
                  <a16:creationId xmlns:a16="http://schemas.microsoft.com/office/drawing/2014/main" id="{E7DE790C-E00F-B64D-8699-58B79C7C1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7522" y="2944417"/>
              <a:ext cx="8335" cy="790575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2" name="Rectangle 154">
              <a:extLst>
                <a:ext uri="{FF2B5EF4-FFF2-40B4-BE49-F238E27FC236}">
                  <a16:creationId xmlns:a16="http://schemas.microsoft.com/office/drawing/2014/main" id="{13610DA9-3842-3644-A773-648968CEA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5853" y="2944417"/>
              <a:ext cx="3572" cy="790575"/>
            </a:xfrm>
            <a:prstGeom prst="rect">
              <a:avLst/>
            </a:prstGeom>
            <a:solidFill>
              <a:srgbClr val="FFFF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3" name="Rectangle 155">
              <a:extLst>
                <a:ext uri="{FF2B5EF4-FFF2-40B4-BE49-F238E27FC236}">
                  <a16:creationId xmlns:a16="http://schemas.microsoft.com/office/drawing/2014/main" id="{DDD5A5C9-6280-B34A-9BE3-C099DA56F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9428" y="2944417"/>
              <a:ext cx="8335" cy="790575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4" name="Rectangle 156">
              <a:extLst>
                <a:ext uri="{FF2B5EF4-FFF2-40B4-BE49-F238E27FC236}">
                  <a16:creationId xmlns:a16="http://schemas.microsoft.com/office/drawing/2014/main" id="{FB486670-631C-6A4F-A8FB-82B1558B0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760" y="2944417"/>
              <a:ext cx="3572" cy="790575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5" name="Rectangle 157">
              <a:extLst>
                <a:ext uri="{FF2B5EF4-FFF2-40B4-BE49-F238E27FC236}">
                  <a16:creationId xmlns:a16="http://schemas.microsoft.com/office/drawing/2014/main" id="{2A4F92AD-A378-0A41-8EAC-B195829D6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335" y="2944417"/>
              <a:ext cx="13097" cy="790575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6" name="Rectangle 158">
              <a:extLst>
                <a:ext uri="{FF2B5EF4-FFF2-40B4-BE49-F238E27FC236}">
                  <a16:creationId xmlns:a16="http://schemas.microsoft.com/office/drawing/2014/main" id="{267B40CF-7C01-BB40-9BA5-C56EC61C5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428" y="2944417"/>
              <a:ext cx="3572" cy="790575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7" name="Rectangle 159">
              <a:extLst>
                <a:ext uri="{FF2B5EF4-FFF2-40B4-BE49-F238E27FC236}">
                  <a16:creationId xmlns:a16="http://schemas.microsoft.com/office/drawing/2014/main" id="{391DDBC7-0A10-E84D-9399-8E428C0D1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3" y="2944417"/>
              <a:ext cx="8335" cy="790575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8" name="Rectangle 160">
              <a:extLst>
                <a:ext uri="{FF2B5EF4-FFF2-40B4-BE49-F238E27FC236}">
                  <a16:creationId xmlns:a16="http://schemas.microsoft.com/office/drawing/2014/main" id="{9965CB12-4129-3243-9E85-016AEBBC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6335" y="2944417"/>
              <a:ext cx="3572" cy="790575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59" name="Rectangle 161">
              <a:extLst>
                <a:ext uri="{FF2B5EF4-FFF2-40B4-BE49-F238E27FC236}">
                  <a16:creationId xmlns:a16="http://schemas.microsoft.com/office/drawing/2014/main" id="{C73FE80C-7F3D-414B-96B1-DD2A917DB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908" y="2944417"/>
              <a:ext cx="3572" cy="790575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0" name="Rectangle 162">
              <a:extLst>
                <a:ext uri="{FF2B5EF4-FFF2-40B4-BE49-F238E27FC236}">
                  <a16:creationId xmlns:a16="http://schemas.microsoft.com/office/drawing/2014/main" id="{4D9D36F9-192E-ED4E-9791-D3C325487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479" y="2944417"/>
              <a:ext cx="8334" cy="7905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1" name="Rectangle 163">
              <a:extLst>
                <a:ext uri="{FF2B5EF4-FFF2-40B4-BE49-F238E27FC236}">
                  <a16:creationId xmlns:a16="http://schemas.microsoft.com/office/drawing/2014/main" id="{149B7622-7482-6545-849B-DBA7D55C4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1816" y="2944417"/>
              <a:ext cx="16669" cy="790575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2" name="Rectangle 164">
              <a:extLst>
                <a:ext uri="{FF2B5EF4-FFF2-40B4-BE49-F238E27FC236}">
                  <a16:creationId xmlns:a16="http://schemas.microsoft.com/office/drawing/2014/main" id="{15CA2732-3F2F-BC40-8A49-D58FD5B99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8483" y="2944417"/>
              <a:ext cx="15479" cy="790575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3" name="Rectangle 165">
              <a:extLst>
                <a:ext uri="{FF2B5EF4-FFF2-40B4-BE49-F238E27FC236}">
                  <a16:creationId xmlns:a16="http://schemas.microsoft.com/office/drawing/2014/main" id="{1F3B9337-CF01-0147-B581-561A6FD8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62" y="2944417"/>
              <a:ext cx="16669" cy="790575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4" name="Rectangle 166">
              <a:extLst>
                <a:ext uri="{FF2B5EF4-FFF2-40B4-BE49-F238E27FC236}">
                  <a16:creationId xmlns:a16="http://schemas.microsoft.com/office/drawing/2014/main" id="{E2C9AF6B-C7DD-3849-B20B-75886C2BD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7022" y="2944417"/>
              <a:ext cx="323850" cy="790575"/>
            </a:xfrm>
            <a:prstGeom prst="rect">
              <a:avLst/>
            </a:prstGeom>
            <a:solidFill>
              <a:srgbClr val="FFFF18"/>
            </a:solidFill>
            <a:ln w="4763">
              <a:solidFill>
                <a:srgbClr val="FFFF18"/>
              </a:solidFill>
              <a:miter lim="800000"/>
              <a:headEnd/>
              <a:tailEnd/>
            </a:ln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3200" b="1">
                <a:solidFill>
                  <a:srgbClr val="FF9900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165" name="Rectangle 167">
              <a:extLst>
                <a:ext uri="{FF2B5EF4-FFF2-40B4-BE49-F238E27FC236}">
                  <a16:creationId xmlns:a16="http://schemas.microsoft.com/office/drawing/2014/main" id="{80B9D051-E62A-154F-A15B-6C1ACA765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997" y="2153842"/>
              <a:ext cx="16669" cy="1581150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6" name="Rectangle 168">
              <a:extLst>
                <a:ext uri="{FF2B5EF4-FFF2-40B4-BE49-F238E27FC236}">
                  <a16:creationId xmlns:a16="http://schemas.microsoft.com/office/drawing/2014/main" id="{B79661EA-6E01-3C4F-B5A4-819DD0CE3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5664" y="2153842"/>
              <a:ext cx="15479" cy="1581150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7" name="Rectangle 169">
              <a:extLst>
                <a:ext uri="{FF2B5EF4-FFF2-40B4-BE49-F238E27FC236}">
                  <a16:creationId xmlns:a16="http://schemas.microsoft.com/office/drawing/2014/main" id="{3203A4CF-648E-8240-82CA-CF205DF20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1144" y="2153842"/>
              <a:ext cx="16669" cy="1581150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8" name="Rectangle 170">
              <a:extLst>
                <a:ext uri="{FF2B5EF4-FFF2-40B4-BE49-F238E27FC236}">
                  <a16:creationId xmlns:a16="http://schemas.microsoft.com/office/drawing/2014/main" id="{66EF1B44-F7A2-9343-A387-ACB065568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7810" y="2153842"/>
              <a:ext cx="8334" cy="1581150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69" name="Rectangle 171">
              <a:extLst>
                <a:ext uri="{FF2B5EF4-FFF2-40B4-BE49-F238E27FC236}">
                  <a16:creationId xmlns:a16="http://schemas.microsoft.com/office/drawing/2014/main" id="{B115C81C-3C9E-904E-AFCD-65AA79307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6145" y="2153842"/>
              <a:ext cx="3572" cy="1581150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0" name="Rectangle 172">
              <a:extLst>
                <a:ext uri="{FF2B5EF4-FFF2-40B4-BE49-F238E27FC236}">
                  <a16:creationId xmlns:a16="http://schemas.microsoft.com/office/drawing/2014/main" id="{AB65F87A-6F40-1C47-B992-45FA1765E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718" y="2153842"/>
              <a:ext cx="4763" cy="1581150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1" name="Rectangle 173">
              <a:extLst>
                <a:ext uri="{FF2B5EF4-FFF2-40B4-BE49-F238E27FC236}">
                  <a16:creationId xmlns:a16="http://schemas.microsoft.com/office/drawing/2014/main" id="{540E67E1-44FC-4748-B199-8D56D700F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4480" y="2153842"/>
              <a:ext cx="7144" cy="1581150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2" name="Rectangle 174">
              <a:extLst>
                <a:ext uri="{FF2B5EF4-FFF2-40B4-BE49-F238E27FC236}">
                  <a16:creationId xmlns:a16="http://schemas.microsoft.com/office/drawing/2014/main" id="{D32D50DB-8874-874D-AC5B-7C233717D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1624" y="2153842"/>
              <a:ext cx="4763" cy="1581150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3" name="Rectangle 175">
              <a:extLst>
                <a:ext uri="{FF2B5EF4-FFF2-40B4-BE49-F238E27FC236}">
                  <a16:creationId xmlns:a16="http://schemas.microsoft.com/office/drawing/2014/main" id="{C17D4E9B-04B6-0D44-8528-09979462E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6385" y="2153842"/>
              <a:ext cx="8334" cy="1581150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4" name="Rectangle 176">
              <a:extLst>
                <a:ext uri="{FF2B5EF4-FFF2-40B4-BE49-F238E27FC236}">
                  <a16:creationId xmlns:a16="http://schemas.microsoft.com/office/drawing/2014/main" id="{2D330B80-0E94-EB4F-AA70-A6C01B3AB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4720" y="2153842"/>
              <a:ext cx="3572" cy="1581150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5" name="Rectangle 177">
              <a:extLst>
                <a:ext uri="{FF2B5EF4-FFF2-40B4-BE49-F238E27FC236}">
                  <a16:creationId xmlns:a16="http://schemas.microsoft.com/office/drawing/2014/main" id="{C49CFD8D-7CCD-7E4F-82A2-E0CA91959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291" y="2153842"/>
              <a:ext cx="3572" cy="1581150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6" name="Rectangle 178">
              <a:extLst>
                <a:ext uri="{FF2B5EF4-FFF2-40B4-BE49-F238E27FC236}">
                  <a16:creationId xmlns:a16="http://schemas.microsoft.com/office/drawing/2014/main" id="{AA647AB1-6919-9142-82E0-A57A96E9A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1866" y="2153842"/>
              <a:ext cx="8335" cy="1581150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7" name="Rectangle 179">
              <a:extLst>
                <a:ext uri="{FF2B5EF4-FFF2-40B4-BE49-F238E27FC236}">
                  <a16:creationId xmlns:a16="http://schemas.microsoft.com/office/drawing/2014/main" id="{C75E3F12-FEE4-0B49-B1E3-43558F07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99" y="2153842"/>
              <a:ext cx="4763" cy="1581150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8" name="Rectangle 180">
              <a:extLst>
                <a:ext uri="{FF2B5EF4-FFF2-40B4-BE49-F238E27FC236}">
                  <a16:creationId xmlns:a16="http://schemas.microsoft.com/office/drawing/2014/main" id="{0B132AD6-4638-E841-BAF0-3A3AE34B8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4960" y="2153842"/>
              <a:ext cx="3572" cy="1581150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79" name="Rectangle 181">
              <a:extLst>
                <a:ext uri="{FF2B5EF4-FFF2-40B4-BE49-F238E27FC236}">
                  <a16:creationId xmlns:a16="http://schemas.microsoft.com/office/drawing/2014/main" id="{107913FB-CAD9-D74F-B53F-44C3E84E5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8533" y="2153842"/>
              <a:ext cx="3572" cy="1581150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0" name="Rectangle 182">
              <a:extLst>
                <a:ext uri="{FF2B5EF4-FFF2-40B4-BE49-F238E27FC236}">
                  <a16:creationId xmlns:a16="http://schemas.microsoft.com/office/drawing/2014/main" id="{A10AF1B4-DDF7-6A4E-8484-F60694982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2104" y="2153842"/>
              <a:ext cx="8334" cy="1581150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1" name="Rectangle 183">
              <a:extLst>
                <a:ext uri="{FF2B5EF4-FFF2-40B4-BE49-F238E27FC236}">
                  <a16:creationId xmlns:a16="http://schemas.microsoft.com/office/drawing/2014/main" id="{1C611190-84A3-EE4D-AE4B-8AC454D2B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0439" y="2153842"/>
              <a:ext cx="4763" cy="1581150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2" name="Rectangle 184">
              <a:extLst>
                <a:ext uri="{FF2B5EF4-FFF2-40B4-BE49-F238E27FC236}">
                  <a16:creationId xmlns:a16="http://schemas.microsoft.com/office/drawing/2014/main" id="{412222C7-AFBD-C143-A9A0-56466EEB1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2" y="2153842"/>
              <a:ext cx="15479" cy="1581150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3" name="Rectangle 185">
              <a:extLst>
                <a:ext uri="{FF2B5EF4-FFF2-40B4-BE49-F238E27FC236}">
                  <a16:creationId xmlns:a16="http://schemas.microsoft.com/office/drawing/2014/main" id="{488730BA-C397-A141-A2A4-9CA61F39B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0678" y="2153842"/>
              <a:ext cx="3572" cy="1581150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4" name="Rectangle 186">
              <a:extLst>
                <a:ext uri="{FF2B5EF4-FFF2-40B4-BE49-F238E27FC236}">
                  <a16:creationId xmlns:a16="http://schemas.microsoft.com/office/drawing/2014/main" id="{5FFFD595-00FF-5A46-9ED9-71FD84C17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2" y="2153842"/>
              <a:ext cx="28575" cy="15811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5" name="Rectangle 187">
              <a:extLst>
                <a:ext uri="{FF2B5EF4-FFF2-40B4-BE49-F238E27FC236}">
                  <a16:creationId xmlns:a16="http://schemas.microsoft.com/office/drawing/2014/main" id="{29414493-6334-DC40-BBC1-A2931D2E6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2827" y="2153842"/>
              <a:ext cx="4763" cy="1581150"/>
            </a:xfrm>
            <a:prstGeom prst="rect">
              <a:avLst/>
            </a:prstGeom>
            <a:solidFill>
              <a:srgbClr val="FFFF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6" name="Rectangle 188">
              <a:extLst>
                <a:ext uri="{FF2B5EF4-FFF2-40B4-BE49-F238E27FC236}">
                  <a16:creationId xmlns:a16="http://schemas.microsoft.com/office/drawing/2014/main" id="{ED2E3A5D-53C4-EF44-824D-3B87E5B0D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7589" y="2153842"/>
              <a:ext cx="15479" cy="1581150"/>
            </a:xfrm>
            <a:prstGeom prst="rect">
              <a:avLst/>
            </a:prstGeom>
            <a:solidFill>
              <a:srgbClr val="FFFF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7" name="Rectangle 189">
              <a:extLst>
                <a:ext uri="{FF2B5EF4-FFF2-40B4-BE49-F238E27FC236}">
                  <a16:creationId xmlns:a16="http://schemas.microsoft.com/office/drawing/2014/main" id="{1F7B6877-0EBD-9345-A984-A8AA7269B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3068" y="2153842"/>
              <a:ext cx="4763" cy="1581150"/>
            </a:xfrm>
            <a:prstGeom prst="rect">
              <a:avLst/>
            </a:prstGeom>
            <a:solidFill>
              <a:srgbClr val="FFF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8" name="Rectangle 190">
              <a:extLst>
                <a:ext uri="{FF2B5EF4-FFF2-40B4-BE49-F238E27FC236}">
                  <a16:creationId xmlns:a16="http://schemas.microsoft.com/office/drawing/2014/main" id="{5D4FC78B-239A-F143-B244-368F66DBE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7830" y="2153842"/>
              <a:ext cx="7144" cy="1581150"/>
            </a:xfrm>
            <a:prstGeom prst="rect">
              <a:avLst/>
            </a:prstGeom>
            <a:solidFill>
              <a:srgbClr val="FFF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89" name="Rectangle 191">
              <a:extLst>
                <a:ext uri="{FF2B5EF4-FFF2-40B4-BE49-F238E27FC236}">
                  <a16:creationId xmlns:a16="http://schemas.microsoft.com/office/drawing/2014/main" id="{72FAD2D2-222C-8745-8B0C-F57E9B3F4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4974" y="2153842"/>
              <a:ext cx="4763" cy="1581150"/>
            </a:xfrm>
            <a:prstGeom prst="rect">
              <a:avLst/>
            </a:prstGeom>
            <a:solidFill>
              <a:srgbClr val="FFFF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0" name="Rectangle 192">
              <a:extLst>
                <a:ext uri="{FF2B5EF4-FFF2-40B4-BE49-F238E27FC236}">
                  <a16:creationId xmlns:a16="http://schemas.microsoft.com/office/drawing/2014/main" id="{B963F6F0-E5F1-ED4F-B455-5068D9EF7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735" y="2153842"/>
              <a:ext cx="3572" cy="1581150"/>
            </a:xfrm>
            <a:prstGeom prst="rect">
              <a:avLst/>
            </a:prstGeom>
            <a:solidFill>
              <a:srgbClr val="FFF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1" name="Rectangle 193">
              <a:extLst>
                <a:ext uri="{FF2B5EF4-FFF2-40B4-BE49-F238E27FC236}">
                  <a16:creationId xmlns:a16="http://schemas.microsoft.com/office/drawing/2014/main" id="{80216D05-E18B-4B4A-8554-D67A2723B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3308" y="2153842"/>
              <a:ext cx="4763" cy="1581150"/>
            </a:xfrm>
            <a:prstGeom prst="rect">
              <a:avLst/>
            </a:prstGeom>
            <a:solidFill>
              <a:srgbClr val="FFFF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2" name="Rectangle 194">
              <a:extLst>
                <a:ext uri="{FF2B5EF4-FFF2-40B4-BE49-F238E27FC236}">
                  <a16:creationId xmlns:a16="http://schemas.microsoft.com/office/drawing/2014/main" id="{33E80D90-4DAC-E549-9658-D833A42DD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070" y="2153842"/>
              <a:ext cx="7144" cy="1581150"/>
            </a:xfrm>
            <a:prstGeom prst="rect">
              <a:avLst/>
            </a:prstGeom>
            <a:solidFill>
              <a:srgbClr val="FFFF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3" name="Rectangle 195">
              <a:extLst>
                <a:ext uri="{FF2B5EF4-FFF2-40B4-BE49-F238E27FC236}">
                  <a16:creationId xmlns:a16="http://schemas.microsoft.com/office/drawing/2014/main" id="{582DB422-7603-E64F-9255-F09C7AC8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212" y="2153842"/>
              <a:ext cx="4763" cy="1581150"/>
            </a:xfrm>
            <a:prstGeom prst="rect">
              <a:avLst/>
            </a:prstGeom>
            <a:solidFill>
              <a:srgbClr val="FFFF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4" name="Rectangle 196">
              <a:extLst>
                <a:ext uri="{FF2B5EF4-FFF2-40B4-BE49-F238E27FC236}">
                  <a16:creationId xmlns:a16="http://schemas.microsoft.com/office/drawing/2014/main" id="{8DC9B2E2-B861-9842-98A1-C50620632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976" y="2153842"/>
              <a:ext cx="3572" cy="1581150"/>
            </a:xfrm>
            <a:prstGeom prst="rect">
              <a:avLst/>
            </a:prstGeom>
            <a:solidFill>
              <a:srgbClr val="FFFF18"/>
            </a:solidFill>
            <a:ln>
              <a:noFill/>
            </a:ln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5" name="Rectangle 197">
              <a:extLst>
                <a:ext uri="{FF2B5EF4-FFF2-40B4-BE49-F238E27FC236}">
                  <a16:creationId xmlns:a16="http://schemas.microsoft.com/office/drawing/2014/main" id="{5C9F86C7-6A85-DB41-9624-4F6868888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3547" y="2153842"/>
              <a:ext cx="8334" cy="1581150"/>
            </a:xfrm>
            <a:prstGeom prst="rect">
              <a:avLst/>
            </a:prstGeom>
            <a:solidFill>
              <a:srgbClr val="FFF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6" name="Rectangle 198">
              <a:extLst>
                <a:ext uri="{FF2B5EF4-FFF2-40B4-BE49-F238E27FC236}">
                  <a16:creationId xmlns:a16="http://schemas.microsoft.com/office/drawing/2014/main" id="{804725CE-8D28-8546-84D7-A91CCF103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1883" y="2153842"/>
              <a:ext cx="3572" cy="1581150"/>
            </a:xfrm>
            <a:prstGeom prst="rect">
              <a:avLst/>
            </a:prstGeom>
            <a:solidFill>
              <a:srgbClr val="FFFF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7" name="Rectangle 199">
              <a:extLst>
                <a:ext uri="{FF2B5EF4-FFF2-40B4-BE49-F238E27FC236}">
                  <a16:creationId xmlns:a16="http://schemas.microsoft.com/office/drawing/2014/main" id="{A5F23586-A171-A641-BBF9-307155A70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5454" y="2153842"/>
              <a:ext cx="8334" cy="1581150"/>
            </a:xfrm>
            <a:prstGeom prst="rect">
              <a:avLst/>
            </a:prstGeom>
            <a:solidFill>
              <a:srgbClr val="FFF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8" name="Rectangle 200">
              <a:extLst>
                <a:ext uri="{FF2B5EF4-FFF2-40B4-BE49-F238E27FC236}">
                  <a16:creationId xmlns:a16="http://schemas.microsoft.com/office/drawing/2014/main" id="{4055E5DF-2D40-5546-BC81-A1371434B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3789" y="2153842"/>
              <a:ext cx="4763" cy="1581150"/>
            </a:xfrm>
            <a:prstGeom prst="rect">
              <a:avLst/>
            </a:prstGeom>
            <a:solidFill>
              <a:srgbClr val="FFFF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199" name="Rectangle 201">
              <a:extLst>
                <a:ext uri="{FF2B5EF4-FFF2-40B4-BE49-F238E27FC236}">
                  <a16:creationId xmlns:a16="http://schemas.microsoft.com/office/drawing/2014/main" id="{64F92CC2-DCD2-574E-98A8-8505466D8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8551" y="2153842"/>
              <a:ext cx="3572" cy="1581150"/>
            </a:xfrm>
            <a:prstGeom prst="rect">
              <a:avLst/>
            </a:prstGeom>
            <a:solidFill>
              <a:srgbClr val="FFF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0" name="Rectangle 202">
              <a:extLst>
                <a:ext uri="{FF2B5EF4-FFF2-40B4-BE49-F238E27FC236}">
                  <a16:creationId xmlns:a16="http://schemas.microsoft.com/office/drawing/2014/main" id="{CAA08225-8365-D348-B27E-D5F9C5082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2122" y="2153842"/>
              <a:ext cx="8334" cy="1581150"/>
            </a:xfrm>
            <a:prstGeom prst="rect">
              <a:avLst/>
            </a:prstGeom>
            <a:solidFill>
              <a:srgbClr val="FF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1" name="Rectangle 203">
              <a:extLst>
                <a:ext uri="{FF2B5EF4-FFF2-40B4-BE49-F238E27FC236}">
                  <a16:creationId xmlns:a16="http://schemas.microsoft.com/office/drawing/2014/main" id="{58B438E6-F448-6C47-B21E-1C3F8A1EF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0458" y="2153842"/>
              <a:ext cx="15479" cy="1581150"/>
            </a:xfrm>
            <a:prstGeom prst="rect">
              <a:avLst/>
            </a:prstGeom>
            <a:solidFill>
              <a:srgbClr val="FFF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2" name="Rectangle 204">
              <a:extLst>
                <a:ext uri="{FF2B5EF4-FFF2-40B4-BE49-F238E27FC236}">
                  <a16:creationId xmlns:a16="http://schemas.microsoft.com/office/drawing/2014/main" id="{5FC21F75-FA42-5E49-999F-878FEBFE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5938" y="2153842"/>
              <a:ext cx="16669" cy="1581150"/>
            </a:xfrm>
            <a:prstGeom prst="rect">
              <a:avLst/>
            </a:prstGeom>
            <a:solidFill>
              <a:srgbClr val="FFFF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3" name="Rectangle 205">
              <a:extLst>
                <a:ext uri="{FF2B5EF4-FFF2-40B4-BE49-F238E27FC236}">
                  <a16:creationId xmlns:a16="http://schemas.microsoft.com/office/drawing/2014/main" id="{63D00CCF-6FBA-E444-94E8-0515E29E7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2605" y="2153842"/>
              <a:ext cx="15478" cy="1581150"/>
            </a:xfrm>
            <a:prstGeom prst="rect">
              <a:avLst/>
            </a:prstGeom>
            <a:solidFill>
              <a:srgbClr val="FFF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4" name="Rectangle 206">
              <a:extLst>
                <a:ext uri="{FF2B5EF4-FFF2-40B4-BE49-F238E27FC236}">
                  <a16:creationId xmlns:a16="http://schemas.microsoft.com/office/drawing/2014/main" id="{F49FE788-B458-D649-8A30-30BB94C14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8993" y="2153842"/>
              <a:ext cx="319088" cy="1581150"/>
            </a:xfrm>
            <a:prstGeom prst="rect">
              <a:avLst/>
            </a:prstGeom>
            <a:noFill/>
            <a:ln w="476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40" tIns="45720" rIns="91440" bIns="45720"/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defTabSz="914354">
                <a:spcBef>
                  <a:spcPct val="0"/>
                </a:spcBef>
                <a:buClrTx/>
                <a:buNone/>
                <a:defRPr/>
              </a:pPr>
              <a:endParaRPr lang="en-US" altLang="en-US" sz="2000">
                <a:solidFill>
                  <a:srgbClr val="FFFFFF"/>
                </a:solidFill>
                <a:ea typeface="ＭＳ Ｐゴシック" charset="-128"/>
                <a:cs typeface="Arial" charset="0"/>
              </a:endParaRPr>
            </a:p>
          </p:txBody>
        </p:sp>
        <p:sp>
          <p:nvSpPr>
            <p:cNvPr id="205" name="Line 207">
              <a:extLst>
                <a:ext uri="{FF2B5EF4-FFF2-40B4-BE49-F238E27FC236}">
                  <a16:creationId xmlns:a16="http://schemas.microsoft.com/office/drawing/2014/main" id="{C05FEDE4-3FA7-B749-A05B-057DD72ED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9879" y="2153842"/>
              <a:ext cx="0" cy="158115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Line 208">
              <a:extLst>
                <a:ext uri="{FF2B5EF4-FFF2-40B4-BE49-F238E27FC236}">
                  <a16:creationId xmlns:a16="http://schemas.microsoft.com/office/drawing/2014/main" id="{AE56EF38-B122-1D4E-9647-9873D2AB9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3734991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7" name="Line 209">
              <a:extLst>
                <a:ext uri="{FF2B5EF4-FFF2-40B4-BE49-F238E27FC236}">
                  <a16:creationId xmlns:a16="http://schemas.microsoft.com/office/drawing/2014/main" id="{11D54F0B-4C8A-DE46-9A6C-57EAE81231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3418285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8" name="Line 210">
              <a:extLst>
                <a:ext uri="{FF2B5EF4-FFF2-40B4-BE49-F238E27FC236}">
                  <a16:creationId xmlns:a16="http://schemas.microsoft.com/office/drawing/2014/main" id="{A7897A94-DD20-584E-A2B9-0FAF00C23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3102769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" name="Line 211">
              <a:extLst>
                <a:ext uri="{FF2B5EF4-FFF2-40B4-BE49-F238E27FC236}">
                  <a16:creationId xmlns:a16="http://schemas.microsoft.com/office/drawing/2014/main" id="{7F83B0C8-567A-9F40-BCE8-BF32C8A8F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2786063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Line 212">
              <a:extLst>
                <a:ext uri="{FF2B5EF4-FFF2-40B4-BE49-F238E27FC236}">
                  <a16:creationId xmlns:a16="http://schemas.microsoft.com/office/drawing/2014/main" id="{B6622571-689C-E040-8B12-4D02588EB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2470547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Line 213">
              <a:extLst>
                <a:ext uri="{FF2B5EF4-FFF2-40B4-BE49-F238E27FC236}">
                  <a16:creationId xmlns:a16="http://schemas.microsoft.com/office/drawing/2014/main" id="{3CF64028-706F-8748-974E-B7BA95BCA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7735" y="2153841"/>
              <a:ext cx="32147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Line 214">
              <a:extLst>
                <a:ext uri="{FF2B5EF4-FFF2-40B4-BE49-F238E27FC236}">
                  <a16:creationId xmlns:a16="http://schemas.microsoft.com/office/drawing/2014/main" id="{08B3C811-08CA-8949-A0F6-742140605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9882" y="3734991"/>
              <a:ext cx="2897981" cy="0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Line 215">
              <a:extLst>
                <a:ext uri="{FF2B5EF4-FFF2-40B4-BE49-F238E27FC236}">
                  <a16:creationId xmlns:a16="http://schemas.microsoft.com/office/drawing/2014/main" id="{14AD1492-8A4B-DC4A-BF76-636D748B15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9879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Line 216">
              <a:extLst>
                <a:ext uri="{FF2B5EF4-FFF2-40B4-BE49-F238E27FC236}">
                  <a16:creationId xmlns:a16="http://schemas.microsoft.com/office/drawing/2014/main" id="{1E772706-CE72-AD41-87DE-11274A4F40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18522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Line 217">
              <a:extLst>
                <a:ext uri="{FF2B5EF4-FFF2-40B4-BE49-F238E27FC236}">
                  <a16:creationId xmlns:a16="http://schemas.microsoft.com/office/drawing/2014/main" id="{3F2F87CF-E1CC-D341-8F61-39FAF02DB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9547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6" name="Line 218">
              <a:extLst>
                <a:ext uri="{FF2B5EF4-FFF2-40B4-BE49-F238E27FC236}">
                  <a16:creationId xmlns:a16="http://schemas.microsoft.com/office/drawing/2014/main" id="{0D6B8B5A-531B-584A-8688-D0928B8893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78191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Line 219">
              <a:extLst>
                <a:ext uri="{FF2B5EF4-FFF2-40B4-BE49-F238E27FC236}">
                  <a16:creationId xmlns:a16="http://schemas.microsoft.com/office/drawing/2014/main" id="{E432FC06-CFA7-A440-8B47-8AB56DA8A2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60406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Line 220">
              <a:extLst>
                <a:ext uri="{FF2B5EF4-FFF2-40B4-BE49-F238E27FC236}">
                  <a16:creationId xmlns:a16="http://schemas.microsoft.com/office/drawing/2014/main" id="{1DBEAE32-78AE-5C4D-8E59-198926AAA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37860" y="3734992"/>
              <a:ext cx="0" cy="45244"/>
            </a:xfrm>
            <a:prstGeom prst="line">
              <a:avLst/>
            </a:prstGeom>
            <a:noFill/>
            <a:ln w="47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40" tIns="45720" rIns="91440" bIns="45720"/>
            <a:lstStyle/>
            <a:p>
              <a:pPr defTabSz="914354">
                <a:defRPr/>
              </a:pPr>
              <a:endParaRPr lang="en-US" sz="1867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Rectangle 221">
              <a:extLst>
                <a:ext uri="{FF2B5EF4-FFF2-40B4-BE49-F238E27FC236}">
                  <a16:creationId xmlns:a16="http://schemas.microsoft.com/office/drawing/2014/main" id="{1FE21B61-60D5-9346-BC8B-FE649EE12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3211" y="1983581"/>
              <a:ext cx="322562" cy="2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333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100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0" name="Rectangle 222">
              <a:extLst>
                <a:ext uri="{FF2B5EF4-FFF2-40B4-BE49-F238E27FC236}">
                  <a16:creationId xmlns:a16="http://schemas.microsoft.com/office/drawing/2014/main" id="{DCB18B79-86CF-074A-B4C9-D2D81282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5230" y="2725342"/>
              <a:ext cx="215041" cy="2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333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50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1" name="Rectangle 223">
              <a:extLst>
                <a:ext uri="{FF2B5EF4-FFF2-40B4-BE49-F238E27FC236}">
                  <a16:creationId xmlns:a16="http://schemas.microsoft.com/office/drawing/2014/main" id="{BCA4DB46-F67A-AF40-AE7B-6105A80CC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923" y="2949181"/>
              <a:ext cx="215041" cy="2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333" b="1" dirty="0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36</a:t>
              </a:r>
              <a:endParaRPr lang="en-US" altLang="en-US" sz="3200" dirty="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2" name="Rectangle 224">
              <a:extLst>
                <a:ext uri="{FF2B5EF4-FFF2-40B4-BE49-F238E27FC236}">
                  <a16:creationId xmlns:a16="http://schemas.microsoft.com/office/drawing/2014/main" id="{77A9B0AD-571E-464A-B79F-122ED1EDF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466" y="3173017"/>
              <a:ext cx="215041" cy="2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333" b="1" dirty="0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24</a:t>
              </a:r>
              <a:endParaRPr lang="en-US" altLang="en-US" sz="3200" dirty="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3" name="Rectangle 225">
              <a:extLst>
                <a:ext uri="{FF2B5EF4-FFF2-40B4-BE49-F238E27FC236}">
                  <a16:creationId xmlns:a16="http://schemas.microsoft.com/office/drawing/2014/main" id="{A6966AA9-5ABC-7549-8653-3DC6C78D0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614" y="3346849"/>
              <a:ext cx="204325" cy="21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333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11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4" name="Rectangle 226">
              <a:extLst>
                <a:ext uri="{FF2B5EF4-FFF2-40B4-BE49-F238E27FC236}">
                  <a16:creationId xmlns:a16="http://schemas.microsoft.com/office/drawing/2014/main" id="{8CE0B53D-C53F-3D48-AEEE-BFAFA6FF7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712" y="3652839"/>
              <a:ext cx="118455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0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5" name="Rectangle 227">
              <a:extLst>
                <a:ext uri="{FF2B5EF4-FFF2-40B4-BE49-F238E27FC236}">
                  <a16:creationId xmlns:a16="http://schemas.microsoft.com/office/drawing/2014/main" id="{8BCBF81F-8E14-D042-A57C-B90F96E96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122" y="3337323"/>
              <a:ext cx="236909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 dirty="0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20</a:t>
              </a:r>
              <a:endParaRPr lang="en-US" altLang="en-US" sz="3200" dirty="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6" name="Rectangle 228">
              <a:extLst>
                <a:ext uri="{FF2B5EF4-FFF2-40B4-BE49-F238E27FC236}">
                  <a16:creationId xmlns:a16="http://schemas.microsoft.com/office/drawing/2014/main" id="{7E570574-3489-734B-815F-B057A76BE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122" y="3020617"/>
              <a:ext cx="236909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40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7" name="Rectangle 229">
              <a:extLst>
                <a:ext uri="{FF2B5EF4-FFF2-40B4-BE49-F238E27FC236}">
                  <a16:creationId xmlns:a16="http://schemas.microsoft.com/office/drawing/2014/main" id="{BB96F940-C616-064C-B310-4EB80AA4C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122" y="2705101"/>
              <a:ext cx="236909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60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8" name="Rectangle 230">
              <a:extLst>
                <a:ext uri="{FF2B5EF4-FFF2-40B4-BE49-F238E27FC236}">
                  <a16:creationId xmlns:a16="http://schemas.microsoft.com/office/drawing/2014/main" id="{C3DF402A-33EE-5048-BA54-EF45B34AE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7122" y="2388396"/>
              <a:ext cx="236909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 dirty="0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80</a:t>
              </a:r>
              <a:endParaRPr lang="en-US" altLang="en-US" sz="3200" dirty="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29" name="Rectangle 231">
              <a:extLst>
                <a:ext uri="{FF2B5EF4-FFF2-40B4-BE49-F238E27FC236}">
                  <a16:creationId xmlns:a16="http://schemas.microsoft.com/office/drawing/2014/main" id="{75E63002-2F9A-B142-B46D-BC2078A88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918" y="2071690"/>
              <a:ext cx="355364" cy="235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467" b="1" dirty="0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100</a:t>
              </a:r>
              <a:endParaRPr lang="en-US" altLang="en-US" sz="3200" dirty="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30" name="Rectangle 232">
              <a:extLst>
                <a:ext uri="{FF2B5EF4-FFF2-40B4-BE49-F238E27FC236}">
                  <a16:creationId xmlns:a16="http://schemas.microsoft.com/office/drawing/2014/main" id="{769B4F0A-CA1D-9C40-9CC0-CE6729288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676" y="3867152"/>
              <a:ext cx="129390" cy="25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600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1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31" name="Rectangle 233">
              <a:extLst>
                <a:ext uri="{FF2B5EF4-FFF2-40B4-BE49-F238E27FC236}">
                  <a16:creationId xmlns:a16="http://schemas.microsoft.com/office/drawing/2014/main" id="{09F3D365-08D2-3F42-B176-11B2EB87B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320" y="3867152"/>
              <a:ext cx="129390" cy="25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600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2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32" name="Rectangle 234">
              <a:extLst>
                <a:ext uri="{FF2B5EF4-FFF2-40B4-BE49-F238E27FC236}">
                  <a16:creationId xmlns:a16="http://schemas.microsoft.com/office/drawing/2014/main" id="{1B7C72CC-6BA7-4D4E-9D2B-81B8B1094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4540" y="3867152"/>
              <a:ext cx="129390" cy="25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600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3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33" name="Rectangle 235">
              <a:extLst>
                <a:ext uri="{FF2B5EF4-FFF2-40B4-BE49-F238E27FC236}">
                  <a16:creationId xmlns:a16="http://schemas.microsoft.com/office/drawing/2014/main" id="{E85E93FE-0253-B849-96F7-8FDADCD5E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1989" y="3867152"/>
              <a:ext cx="129390" cy="25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600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4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  <p:sp>
          <p:nvSpPr>
            <p:cNvPr id="234" name="Rectangle 236">
              <a:extLst>
                <a:ext uri="{FF2B5EF4-FFF2-40B4-BE49-F238E27FC236}">
                  <a16:creationId xmlns:a16="http://schemas.microsoft.com/office/drawing/2014/main" id="{C1E41577-514C-5D48-B93A-42B47B3F1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0632" y="3867152"/>
              <a:ext cx="129390" cy="256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FFFF66"/>
                </a:buClr>
                <a:buChar char="•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FFFF66"/>
                </a:buClr>
                <a:buChar char="–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66"/>
                </a:buClr>
                <a:buChar char="»"/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 defTabSz="914354">
                <a:spcBef>
                  <a:spcPct val="0"/>
                </a:spcBef>
                <a:buClrTx/>
                <a:buNone/>
                <a:defRPr/>
              </a:pPr>
              <a:r>
                <a:rPr lang="en-US" altLang="en-US" sz="1600" b="1">
                  <a:solidFill>
                    <a:srgbClr val="FFFFFF"/>
                  </a:solidFill>
                  <a:ea typeface="ＭＳ Ｐゴシック" charset="-128"/>
                  <a:cs typeface="Arial" charset="0"/>
                </a:rPr>
                <a:t>5</a:t>
              </a:r>
              <a:endParaRPr lang="en-US" altLang="en-US" sz="3200">
                <a:solidFill>
                  <a:srgbClr val="FFFFFF"/>
                </a:solidFill>
                <a:latin typeface="Tahoma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39" name="TextBox 238">
            <a:extLst>
              <a:ext uri="{FF2B5EF4-FFF2-40B4-BE49-F238E27FC236}">
                <a16:creationId xmlns:a16="http://schemas.microsoft.com/office/drawing/2014/main" id="{087113F0-2B7F-A449-B878-DF7B8E604D85}"/>
              </a:ext>
            </a:extLst>
          </p:cNvPr>
          <p:cNvSpPr txBox="1"/>
          <p:nvPr/>
        </p:nvSpPr>
        <p:spPr>
          <a:xfrm>
            <a:off x="6866961" y="2169457"/>
            <a:ext cx="80682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1867" dirty="0">
                <a:solidFill>
                  <a:srgbClr val="FFFFFF"/>
                </a:solidFill>
                <a:latin typeface="Arial"/>
              </a:rPr>
              <a:t>DVT</a:t>
            </a:r>
          </a:p>
          <a:p>
            <a:pPr defTabSz="914354">
              <a:defRPr/>
            </a:pPr>
            <a:r>
              <a:rPr lang="en-US" sz="1867" dirty="0">
                <a:solidFill>
                  <a:srgbClr val="FFFFFF"/>
                </a:solidFill>
                <a:latin typeface="Arial"/>
              </a:rPr>
              <a:t>Rate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74497F6-02D8-C84C-9313-2D86E8F5ED6B}"/>
              </a:ext>
            </a:extLst>
          </p:cNvPr>
          <p:cNvSpPr txBox="1"/>
          <p:nvPr/>
        </p:nvSpPr>
        <p:spPr>
          <a:xfrm>
            <a:off x="8014439" y="4697502"/>
            <a:ext cx="220531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sz="1867" dirty="0">
                <a:solidFill>
                  <a:srgbClr val="000000"/>
                </a:solidFill>
                <a:latin typeface="Arial"/>
              </a:rPr>
              <a:t>General Surgery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14FA9-C9D3-F049-B1B6-B15E9F266176}"/>
              </a:ext>
            </a:extLst>
          </p:cNvPr>
          <p:cNvSpPr txBox="1"/>
          <p:nvPr/>
        </p:nvSpPr>
        <p:spPr>
          <a:xfrm>
            <a:off x="609604" y="6056258"/>
            <a:ext cx="10823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dirty="0">
                <a:solidFill>
                  <a:srgbClr val="FFFF00"/>
                </a:solidFill>
                <a:latin typeface="Arial"/>
              </a:rPr>
              <a:t>Caprini Score Has Been Validated In About 5,000,000 Patients Including 397 PUBMED Listings as of (6-15-2024)</a:t>
            </a:r>
          </a:p>
        </p:txBody>
      </p:sp>
    </p:spTree>
    <p:extLst>
      <p:ext uri="{BB962C8B-B14F-4D97-AF65-F5344CB8AC3E}">
        <p14:creationId xmlns:p14="http://schemas.microsoft.com/office/powerpoint/2010/main" val="2187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6227-2E0A-F37F-0036-9A4A1EB1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Thrombosis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A6055-1169-D540-C190-A921FE1CD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10361"/>
            <a:ext cx="5364480" cy="274237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Patient A</a:t>
            </a:r>
          </a:p>
          <a:p>
            <a:r>
              <a:rPr lang="en-US" dirty="0"/>
              <a:t>Age 42 years =1 point</a:t>
            </a:r>
          </a:p>
          <a:p>
            <a:r>
              <a:rPr lang="en-US" dirty="0"/>
              <a:t>BMI 29 = 1 point</a:t>
            </a:r>
          </a:p>
          <a:p>
            <a:r>
              <a:rPr lang="en-US" dirty="0"/>
              <a:t>Birth control pills = 1 point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Caprini Score  3 Moderate Risk</a:t>
            </a:r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60B29-17C4-6CC9-096C-15821E01A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720298"/>
            <a:ext cx="5364480" cy="23050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Patient B</a:t>
            </a:r>
          </a:p>
          <a:p>
            <a:r>
              <a:rPr lang="en-US" dirty="0"/>
              <a:t>Age 76 years = 3 points</a:t>
            </a:r>
          </a:p>
          <a:p>
            <a:r>
              <a:rPr lang="en-US" dirty="0"/>
              <a:t>History of PE = 3 points</a:t>
            </a:r>
          </a:p>
          <a:p>
            <a:r>
              <a:rPr lang="en-US" dirty="0"/>
              <a:t>Past cancer = 2 points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Caprini </a:t>
            </a:r>
            <a:r>
              <a:rPr lang="en-US" u="sng"/>
              <a:t>Score 8 </a:t>
            </a:r>
            <a:r>
              <a:rPr lang="en-US" u="sng" dirty="0"/>
              <a:t>High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41CC2-E33F-3618-D912-5DE8D58BD651}"/>
              </a:ext>
            </a:extLst>
          </p:cNvPr>
          <p:cNvSpPr txBox="1"/>
          <p:nvPr/>
        </p:nvSpPr>
        <p:spPr>
          <a:xfrm>
            <a:off x="902053" y="5276849"/>
            <a:ext cx="10194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dirty="0">
                <a:solidFill>
                  <a:srgbClr val="FFFF00"/>
                </a:solidFill>
                <a:latin typeface="Arial"/>
              </a:rPr>
              <a:t>Although each patient has 3 risk factors, the combination of NUMBER of risk factors and their POWER result in a more accurate estimate of VTE risk compared to a simple list of risk factors alone</a:t>
            </a:r>
          </a:p>
        </p:txBody>
      </p:sp>
    </p:spTree>
    <p:extLst>
      <p:ext uri="{BB962C8B-B14F-4D97-AF65-F5344CB8AC3E}">
        <p14:creationId xmlns:p14="http://schemas.microsoft.com/office/powerpoint/2010/main" val="17262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FA4C-D2FD-87BE-A12C-C0B3EB582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47292"/>
            <a:ext cx="10363200" cy="1470027"/>
          </a:xfrm>
        </p:spPr>
        <p:txBody>
          <a:bodyPr/>
          <a:lstStyle/>
          <a:p>
            <a:r>
              <a:rPr lang="en-US" sz="8000" dirty="0">
                <a:solidFill>
                  <a:srgbClr val="FFFF00"/>
                </a:solidFill>
              </a:rPr>
              <a:t>The Forgotten Duo!</a:t>
            </a:r>
          </a:p>
        </p:txBody>
      </p:sp>
      <p:pic>
        <p:nvPicPr>
          <p:cNvPr id="4" name="Picture 3" descr="Two swans forming a heart&#10;&#10;Description automatically generated">
            <a:extLst>
              <a:ext uri="{FF2B5EF4-FFF2-40B4-BE49-F238E27FC236}">
                <a16:creationId xmlns:a16="http://schemas.microsoft.com/office/drawing/2014/main" id="{D6C3D0EB-7F57-317D-6922-A7E2A0D5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43" y="2070834"/>
            <a:ext cx="10363200" cy="3482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292C46-5436-A555-54E2-0B9BE9AA2E1A}"/>
              </a:ext>
            </a:extLst>
          </p:cNvPr>
          <p:cNvSpPr txBox="1"/>
          <p:nvPr/>
        </p:nvSpPr>
        <p:spPr>
          <a:xfrm>
            <a:off x="1898928" y="5923370"/>
            <a:ext cx="834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Frequently Not Collected By Caprini Risk Score Users</a:t>
            </a:r>
          </a:p>
        </p:txBody>
      </p:sp>
    </p:spTree>
    <p:extLst>
      <p:ext uri="{BB962C8B-B14F-4D97-AF65-F5344CB8AC3E}">
        <p14:creationId xmlns:p14="http://schemas.microsoft.com/office/powerpoint/2010/main" val="8777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38AF8-2B5A-014E-9181-0DD1EECE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3881"/>
            <a:ext cx="10972800" cy="1219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Obstetrical History As A Marker For Thrombotic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1FE4-A44A-CB4C-A9CD-171E45CC8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020" y="1641869"/>
            <a:ext cx="10972800" cy="4525963"/>
          </a:xfrm>
        </p:spPr>
        <p:txBody>
          <a:bodyPr/>
          <a:lstStyle/>
          <a:p>
            <a:r>
              <a:rPr lang="en-US" dirty="0"/>
              <a:t>Recurrent unplanned abortions</a:t>
            </a:r>
          </a:p>
          <a:p>
            <a:r>
              <a:rPr lang="en-US" dirty="0"/>
              <a:t>Stillbirths</a:t>
            </a:r>
          </a:p>
          <a:p>
            <a:r>
              <a:rPr lang="en-US" dirty="0"/>
              <a:t>Premature birth with toxemia</a:t>
            </a:r>
          </a:p>
          <a:p>
            <a:r>
              <a:rPr lang="en-US" dirty="0"/>
              <a:t>Growth-restricted infant</a:t>
            </a:r>
          </a:p>
          <a:p>
            <a:r>
              <a:rPr lang="en-US" dirty="0"/>
              <a:t>Patients with any of these historical events may be carriers of one or more of the following abnormalities</a:t>
            </a:r>
          </a:p>
          <a:p>
            <a:pPr lvl="1"/>
            <a:r>
              <a:rPr lang="en-US" dirty="0"/>
              <a:t> Lupus Anitcoagulant (LA) positive, single anticardiolipin antibody positive (aCL), or anti-b2glycoprotein-I antibody positive (ab2GPI)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65A41-7AAA-2045-B2AD-81C84B5293F5}"/>
              </a:ext>
            </a:extLst>
          </p:cNvPr>
          <p:cNvSpPr txBox="1"/>
          <p:nvPr/>
        </p:nvSpPr>
        <p:spPr>
          <a:xfrm>
            <a:off x="172281" y="6505473"/>
            <a:ext cx="11807687" cy="256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1051" dirty="0">
                <a:solidFill>
                  <a:srgbClr val="000000"/>
                </a:solidFill>
                <a:latin typeface="Arial"/>
              </a:rPr>
              <a:t>Persistent antiphospholipid antibody (aPL) in asymptomatic carriers as a risk factor for future thrombotic events- a nationwide prospective study: </a:t>
            </a:r>
            <a:r>
              <a:rPr lang="fr-FR" sz="1067" dirty="0">
                <a:solidFill>
                  <a:srgbClr val="212121"/>
                </a:solidFill>
                <a:latin typeface="Arial"/>
              </a:rPr>
              <a:t>Mustonen P </a:t>
            </a:r>
            <a:r>
              <a:rPr lang="fr-FR" sz="1067" i="1" dirty="0">
                <a:solidFill>
                  <a:srgbClr val="212121"/>
                </a:solidFill>
                <a:latin typeface="Arial"/>
              </a:rPr>
              <a:t>et al</a:t>
            </a:r>
            <a:r>
              <a:rPr lang="fr-FR" sz="1067" dirty="0">
                <a:solidFill>
                  <a:srgbClr val="212121"/>
                </a:solidFill>
                <a:latin typeface="Arial"/>
              </a:rPr>
              <a:t>. Lupus, 2014; 23(14):1468-76 </a:t>
            </a:r>
            <a:endParaRPr lang="en-US" sz="1467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BF9ED163-47FA-6445-A53E-EF314670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123" y="1733002"/>
            <a:ext cx="4371852" cy="2136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B9AC7-0F0B-5D4A-B40C-9971842628ED}"/>
              </a:ext>
            </a:extLst>
          </p:cNvPr>
          <p:cNvSpPr txBox="1"/>
          <p:nvPr/>
        </p:nvSpPr>
        <p:spPr>
          <a:xfrm>
            <a:off x="1356933" y="6024282"/>
            <a:ext cx="8502683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1600" b="1" dirty="0">
                <a:solidFill>
                  <a:srgbClr val="FFFF00"/>
                </a:solidFill>
                <a:latin typeface="Arial"/>
              </a:rPr>
              <a:t>STRONG PREDICTOR OF A THROMBOTIC  EVENT FOLLOWING SURGERY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A9690D6-D34E-BB48-8AE4-A7618322ED41}"/>
              </a:ext>
            </a:extLst>
          </p:cNvPr>
          <p:cNvSpPr/>
          <p:nvPr/>
        </p:nvSpPr>
        <p:spPr>
          <a:xfrm rot="17035150">
            <a:off x="9474428" y="1747757"/>
            <a:ext cx="270760" cy="644105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1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8CC9-8FE1-03F9-98D5-50284C205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436"/>
            <a:ext cx="10972800" cy="1219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Obstetrical History As A Marker For Thrombotic Events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0DD70-7421-8D2B-4B2C-13F29B8D6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9476"/>
            <a:ext cx="10972800" cy="4525963"/>
          </a:xfrm>
        </p:spPr>
        <p:txBody>
          <a:bodyPr/>
          <a:lstStyle/>
          <a:p>
            <a:r>
              <a:rPr lang="en-US" dirty="0"/>
              <a:t>Patients with a history of obstetrical complications who test positive for one or more components of the antiphospholipid antibody syndrome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Remain at increased VTE risk as long as these defects persist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These acquired thrombophilia markers may be transient or last for </a:t>
            </a:r>
            <a:r>
              <a:rPr lang="en-US" b="1" dirty="0">
                <a:solidFill>
                  <a:srgbClr val="FFFF00"/>
                </a:solidFill>
              </a:rPr>
              <a:t>many years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Failure to identify those with this history having surgery later in life may result in a serious or </a:t>
            </a:r>
            <a:r>
              <a:rPr lang="en-US" b="1" dirty="0">
                <a:solidFill>
                  <a:srgbClr val="FFFF00"/>
                </a:solidFill>
              </a:rPr>
              <a:t>fatal VTE </a:t>
            </a:r>
            <a:r>
              <a:rPr lang="en-US" dirty="0">
                <a:solidFill>
                  <a:srgbClr val="FFFF00"/>
                </a:solidFill>
              </a:rPr>
              <a:t>events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 history of spontaneous abortion with negative testing still is associated with an increased VTE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CC022-0932-BE74-E5A8-B3027EA9B881}"/>
              </a:ext>
            </a:extLst>
          </p:cNvPr>
          <p:cNvSpPr txBox="1"/>
          <p:nvPr/>
        </p:nvSpPr>
        <p:spPr>
          <a:xfrm>
            <a:off x="1323702" y="6374676"/>
            <a:ext cx="385499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1333" dirty="0">
                <a:solidFill>
                  <a:srgbClr val="FFFF18"/>
                </a:solidFill>
                <a:latin typeface="Arial"/>
              </a:rPr>
              <a:t>Mustonen P. </a:t>
            </a:r>
            <a:r>
              <a:rPr lang="fr-FR" sz="1333" i="1" dirty="0">
                <a:solidFill>
                  <a:srgbClr val="FFFF18"/>
                </a:solidFill>
                <a:latin typeface="Arial"/>
              </a:rPr>
              <a:t>et al</a:t>
            </a:r>
            <a:r>
              <a:rPr lang="fr-FR" sz="1333" dirty="0">
                <a:solidFill>
                  <a:srgbClr val="FFFF18"/>
                </a:solidFill>
                <a:latin typeface="Arial"/>
              </a:rPr>
              <a:t>. Lupus, 2014; 23(14):1468-76</a:t>
            </a:r>
            <a:endParaRPr lang="en-US" sz="1333" dirty="0">
              <a:solidFill>
                <a:srgbClr val="FFFF18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7D41C0-B2F7-C4E5-56D3-C77B832BC9A9}"/>
              </a:ext>
            </a:extLst>
          </p:cNvPr>
          <p:cNvSpPr txBox="1"/>
          <p:nvPr/>
        </p:nvSpPr>
        <p:spPr>
          <a:xfrm>
            <a:off x="5515426" y="6363066"/>
            <a:ext cx="553865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333" i="1" dirty="0">
                <a:solidFill>
                  <a:srgbClr val="FFFF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Quenby S.</a:t>
            </a:r>
            <a:r>
              <a:rPr lang="en-US" sz="1333" dirty="0">
                <a:solidFill>
                  <a:srgbClr val="FFFF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33" i="1" dirty="0">
                <a:solidFill>
                  <a:srgbClr val="FFFF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Reproduction Vol.20, No.6 pp. 1729–1732, 2005</a:t>
            </a:r>
            <a:endParaRPr lang="en-US" sz="1333" dirty="0">
              <a:solidFill>
                <a:srgbClr val="FFFF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97392"/>
            <a:ext cx="10972800" cy="1219200"/>
          </a:xfrm>
        </p:spPr>
        <p:txBody>
          <a:bodyPr/>
          <a:lstStyle/>
          <a:p>
            <a:r>
              <a:rPr lang="en-US" sz="4267" dirty="0">
                <a:solidFill>
                  <a:srgbClr val="FFFF00"/>
                </a:solidFill>
              </a:rPr>
              <a:t>Familial Risk of Venous Thromboembolism in Relatives*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706880"/>
            <a:ext cx="5364480" cy="4114800"/>
          </a:xfrm>
        </p:spPr>
        <p:txBody>
          <a:bodyPr/>
          <a:lstStyle/>
          <a:p>
            <a:r>
              <a:rPr lang="en-US" sz="2400" dirty="0"/>
              <a:t>This study shows an increased VTE risk among not only first-degree relatives but also second- and third-degree relatives and non-biologic relatives</a:t>
            </a:r>
          </a:p>
          <a:p>
            <a:pPr lvl="1"/>
            <a:r>
              <a:rPr lang="en-US" dirty="0"/>
              <a:t>The genetic component of the familial clustering of VTE is strong</a:t>
            </a:r>
          </a:p>
          <a:p>
            <a:pPr lvl="1"/>
            <a:r>
              <a:rPr lang="en-US" b="1" dirty="0"/>
              <a:t> </a:t>
            </a:r>
            <a:r>
              <a:rPr lang="en-US" dirty="0"/>
              <a:t>Family history is potentially useful for clinical VTE risk assessment, even in second- and third degree-relatives.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6172204" y="1775919"/>
            <a:ext cx="4870173" cy="40338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6461762"/>
            <a:ext cx="1097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srgbClr val="FFFFFF"/>
                </a:solidFill>
                <a:latin typeface="Arial"/>
              </a:rPr>
              <a:t>Thromb Haemost 2013;109(3)458-63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63064" y="6014722"/>
            <a:ext cx="4098835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dirty="0">
                <a:solidFill>
                  <a:srgbClr val="FFFF00"/>
                </a:solidFill>
                <a:latin typeface="Arial"/>
              </a:rPr>
              <a:t>*(183,515 INDIVIDUALS)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0D79FAEB-DD74-AA47-B167-6A2E6965164B}"/>
              </a:ext>
            </a:extLst>
          </p:cNvPr>
          <p:cNvSpPr/>
          <p:nvPr/>
        </p:nvSpPr>
        <p:spPr>
          <a:xfrm>
            <a:off x="11286308" y="2484845"/>
            <a:ext cx="476069" cy="243840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0070C0"/>
              </a:solidFill>
              <a:latin typeface="Arial"/>
            </a:endParaRP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D745C8BB-DC74-144E-BEF5-B114953AD226}"/>
              </a:ext>
            </a:extLst>
          </p:cNvPr>
          <p:cNvSpPr/>
          <p:nvPr/>
        </p:nvSpPr>
        <p:spPr>
          <a:xfrm>
            <a:off x="11315332" y="3884028"/>
            <a:ext cx="476069" cy="243840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8A559813-DCF9-864B-8EE2-52C638A1676B}"/>
              </a:ext>
            </a:extLst>
          </p:cNvPr>
          <p:cNvSpPr/>
          <p:nvPr/>
        </p:nvSpPr>
        <p:spPr>
          <a:xfrm>
            <a:off x="11297920" y="4795532"/>
            <a:ext cx="476069" cy="243840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7A345031-C7C2-5D44-9434-C2E2FF53ECCC}"/>
              </a:ext>
            </a:extLst>
          </p:cNvPr>
          <p:cNvSpPr/>
          <p:nvPr/>
        </p:nvSpPr>
        <p:spPr>
          <a:xfrm>
            <a:off x="11280495" y="5300612"/>
            <a:ext cx="476069" cy="243840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5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35D19-3CCE-DF73-C761-9EC1426B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FF06-FC6E-FD53-B842-B1EA606AD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348" y="3887894"/>
            <a:ext cx="11039302" cy="1649306"/>
          </a:xfrm>
        </p:spPr>
        <p:txBody>
          <a:bodyPr/>
          <a:lstStyle/>
          <a:p>
            <a:r>
              <a:rPr lang="en-US" sz="375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127589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301CE-9045-704E-820E-50F6ABE2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Patient Friendly Risk Assessment Forms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50D598-9303-D946-8165-B74CB736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0416"/>
            <a:ext cx="10972800" cy="4525963"/>
          </a:xfrm>
        </p:spPr>
        <p:txBody>
          <a:bodyPr/>
          <a:lstStyle/>
          <a:p>
            <a:r>
              <a:rPr lang="en-US" dirty="0"/>
              <a:t>English</a:t>
            </a:r>
          </a:p>
          <a:p>
            <a:r>
              <a:rPr lang="en-US" dirty="0"/>
              <a:t>Spanish</a:t>
            </a:r>
          </a:p>
          <a:p>
            <a:r>
              <a:rPr lang="en-US" dirty="0"/>
              <a:t>Arabic</a:t>
            </a:r>
          </a:p>
          <a:p>
            <a:r>
              <a:rPr lang="en-US" dirty="0"/>
              <a:t>Polish</a:t>
            </a:r>
          </a:p>
          <a:p>
            <a:r>
              <a:rPr lang="en-US" dirty="0"/>
              <a:t>Thai</a:t>
            </a:r>
          </a:p>
          <a:p>
            <a:r>
              <a:rPr lang="en-US" dirty="0"/>
              <a:t>Chinese</a:t>
            </a:r>
          </a:p>
          <a:p>
            <a:r>
              <a:rPr lang="en-US" dirty="0"/>
              <a:t>Turkish</a:t>
            </a:r>
          </a:p>
          <a:p>
            <a:r>
              <a:rPr lang="en-US" dirty="0"/>
              <a:t>Urdu South East Asia</a:t>
            </a:r>
          </a:p>
        </p:txBody>
      </p:sp>
      <p:pic>
        <p:nvPicPr>
          <p:cNvPr id="8" name="Picture 7" descr="A picture containing table, small, sitting, decorated&#10;&#10;Description automatically generated">
            <a:extLst>
              <a:ext uri="{FF2B5EF4-FFF2-40B4-BE49-F238E27FC236}">
                <a16:creationId xmlns:a16="http://schemas.microsoft.com/office/drawing/2014/main" id="{9D91A60F-A658-AC4B-85D6-16F8AAF5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480" y="1401387"/>
            <a:ext cx="6510909" cy="4298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6C458B-2C6B-BC46-9B3F-87594E92E3C5}"/>
              </a:ext>
            </a:extLst>
          </p:cNvPr>
          <p:cNvSpPr txBox="1"/>
          <p:nvPr/>
        </p:nvSpPr>
        <p:spPr>
          <a:xfrm>
            <a:off x="294290" y="6011920"/>
            <a:ext cx="11645463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2400" dirty="0">
                <a:solidFill>
                  <a:srgbClr val="FFFFFF"/>
                </a:solidFill>
                <a:latin typeface="Arial"/>
              </a:rPr>
              <a:t>Empower 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the patients and 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this process</a:t>
            </a:r>
          </a:p>
        </p:txBody>
      </p:sp>
    </p:spTree>
    <p:extLst>
      <p:ext uri="{BB962C8B-B14F-4D97-AF65-F5344CB8AC3E}">
        <p14:creationId xmlns:p14="http://schemas.microsoft.com/office/powerpoint/2010/main" val="19904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64FE6-71BD-4D48-98A7-B79C89B4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93" y="1"/>
            <a:ext cx="3867095" cy="3094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A89BA-B749-F74D-A336-B38D3A41328F}"/>
              </a:ext>
            </a:extLst>
          </p:cNvPr>
          <p:cNvSpPr txBox="1"/>
          <p:nvPr/>
        </p:nvSpPr>
        <p:spPr>
          <a:xfrm>
            <a:off x="7680786" y="357778"/>
            <a:ext cx="434302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dirty="0">
                <a:solidFill>
                  <a:srgbClr val="FFFF00"/>
                </a:solidFill>
                <a:latin typeface="Arial"/>
              </a:rPr>
              <a:t>High School Students Completed This Form After Huddling With Their Family, And Entered Data Into A Secure Database</a:t>
            </a:r>
          </a:p>
          <a:p>
            <a:pPr defTabSz="914377"/>
            <a:endParaRPr lang="en-US" sz="2400" b="1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b="1" dirty="0">
                <a:solidFill>
                  <a:srgbClr val="FFFF00"/>
                </a:solidFill>
                <a:latin typeface="Arial"/>
              </a:rPr>
              <a:t>The Data Revealed A 26% Incidence Of Family History Of Thrombosis</a:t>
            </a:r>
          </a:p>
          <a:p>
            <a:pPr defTabSz="914377"/>
            <a:endParaRPr lang="en-US" sz="2400" b="1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b="1" dirty="0">
                <a:solidFill>
                  <a:srgbClr val="FFFF00"/>
                </a:solidFill>
                <a:latin typeface="Arial"/>
              </a:rPr>
              <a:t>Clinical Results Never Reveal More than 1-2% Of This Family History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066B0-01B7-E6B8-5058-DF971141808E}"/>
              </a:ext>
            </a:extLst>
          </p:cNvPr>
          <p:cNvSpPr txBox="1"/>
          <p:nvPr/>
        </p:nvSpPr>
        <p:spPr>
          <a:xfrm>
            <a:off x="7777361" y="5506307"/>
            <a:ext cx="421916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000" dirty="0" err="1">
                <a:solidFill>
                  <a:srgbClr val="FFFFFF"/>
                </a:solidFill>
                <a:latin typeface="AdvOT896b6dae"/>
              </a:rPr>
              <a:t>Shetye</a:t>
            </a:r>
            <a:r>
              <a:rPr lang="en-US" sz="1000" dirty="0">
                <a:solidFill>
                  <a:srgbClr val="FFFFFF"/>
                </a:solidFill>
                <a:latin typeface="AdvOT896b6dae"/>
              </a:rPr>
              <a:t>, P., </a:t>
            </a:r>
            <a:r>
              <a:rPr lang="en-US" sz="1000" dirty="0" err="1">
                <a:solidFill>
                  <a:srgbClr val="FFFFFF"/>
                </a:solidFill>
                <a:latin typeface="AdvOT896b6dae"/>
              </a:rPr>
              <a:t>Gavankar</a:t>
            </a:r>
            <a:r>
              <a:rPr lang="en-US" sz="1000" dirty="0">
                <a:solidFill>
                  <a:srgbClr val="FFFFFF"/>
                </a:solidFill>
                <a:latin typeface="AdvOT896b6dae"/>
              </a:rPr>
              <a:t>, S, </a:t>
            </a:r>
            <a:r>
              <a:rPr lang="en-US" sz="1000" dirty="0" err="1">
                <a:solidFill>
                  <a:srgbClr val="FFFFFF"/>
                </a:solidFill>
                <a:latin typeface="AdvOT896b6dae"/>
              </a:rPr>
              <a:t>Saadaldin</a:t>
            </a:r>
            <a:r>
              <a:rPr lang="en-US" sz="1000" dirty="0">
                <a:solidFill>
                  <a:srgbClr val="FFFFFF"/>
                </a:solidFill>
                <a:latin typeface="AdvOT896b6dae"/>
              </a:rPr>
              <a:t>, H, et al,;AS-ISTH-2021-02054, 2021 </a:t>
            </a:r>
            <a:endParaRPr lang="en-US" sz="10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71DF2-35BF-421C-1191-41F4EC922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63" y="3110951"/>
            <a:ext cx="3846324" cy="1733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F5DBC2-4FDF-ED86-3001-54C45A396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93" y="4852751"/>
            <a:ext cx="3867095" cy="19277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14" name="Picture 13" descr="A graph of blue rectangular bars&#10;&#10;Description automatically generated with medium confidence">
            <a:extLst>
              <a:ext uri="{FF2B5EF4-FFF2-40B4-BE49-F238E27FC236}">
                <a16:creationId xmlns:a16="http://schemas.microsoft.com/office/drawing/2014/main" id="{416B5322-0CE5-46D2-D4FA-2610C5615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04" y="3167743"/>
            <a:ext cx="3502480" cy="2155372"/>
          </a:xfrm>
          <a:prstGeom prst="rect">
            <a:avLst/>
          </a:prstGeom>
        </p:spPr>
      </p:pic>
      <p:pic>
        <p:nvPicPr>
          <p:cNvPr id="16" name="Picture 15" descr="A graph of blood clots&#10;&#10;Description automatically generated">
            <a:extLst>
              <a:ext uri="{FF2B5EF4-FFF2-40B4-BE49-F238E27FC236}">
                <a16:creationId xmlns:a16="http://schemas.microsoft.com/office/drawing/2014/main" id="{D81EE247-92C8-0ED6-B528-1B9D7992D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419" y="550637"/>
            <a:ext cx="3426728" cy="2225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0138AC-69BA-CA66-DDB8-6242C4D0495F}"/>
              </a:ext>
            </a:extLst>
          </p:cNvPr>
          <p:cNvSpPr txBox="1"/>
          <p:nvPr/>
        </p:nvSpPr>
        <p:spPr>
          <a:xfrm>
            <a:off x="4071257" y="550214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400" dirty="0">
                <a:solidFill>
                  <a:srgbClr val="FFFF00"/>
                </a:solidFill>
                <a:latin typeface="Arial"/>
              </a:rPr>
              <a:t>Patients Older Than 75 Need Prophylaxis Even For Simple Procedures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9ED889-38EA-6BD3-03E3-766287F5601B}"/>
              </a:ext>
            </a:extLst>
          </p:cNvPr>
          <p:cNvSpPr txBox="1"/>
          <p:nvPr/>
        </p:nvSpPr>
        <p:spPr>
          <a:xfrm>
            <a:off x="7777360" y="5839605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Saadaldin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H., et al; Clin Appl Thromb </a:t>
            </a:r>
            <a:r>
              <a:rPr lang="en-US" sz="10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Hemost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2022. </a:t>
            </a: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p. 10760296221107020.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56506-985B-D20B-5C9C-15136A0F0F22}"/>
              </a:ext>
            </a:extLst>
          </p:cNvPr>
          <p:cNvSpPr txBox="1"/>
          <p:nvPr/>
        </p:nvSpPr>
        <p:spPr>
          <a:xfrm>
            <a:off x="7772400" y="6313716"/>
            <a:ext cx="3335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Huang, C., et al;  Clin Appl Thromb </a:t>
            </a:r>
            <a:r>
              <a:rPr lang="en-US" sz="1000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Hemost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2023. </a:t>
            </a:r>
            <a:r>
              <a:rPr lang="en-US" sz="10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1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p. 10760296231188425.</a:t>
            </a:r>
            <a:r>
              <a:rPr lang="en-US" sz="10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83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E19A8-A4F9-6EA6-6848-0A146957971A}"/>
              </a:ext>
            </a:extLst>
          </p:cNvPr>
          <p:cNvSpPr txBox="1"/>
          <p:nvPr/>
        </p:nvSpPr>
        <p:spPr bwMode="auto">
          <a:xfrm>
            <a:off x="609600" y="243840"/>
            <a:ext cx="1097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sz="5333" b="1" dirty="0">
                <a:solidFill>
                  <a:srgbClr val="FFFF00"/>
                </a:solidFill>
                <a:latin typeface="Arial"/>
                <a:ea typeface="MS PGothic" panose="020B0600070205080204" pitchFamily="34" charset="-128"/>
                <a:cs typeface="ＭＳ Ｐゴシック" charset="-128"/>
              </a:rPr>
              <a:t>The Missing Link</a:t>
            </a:r>
          </a:p>
        </p:txBody>
      </p:sp>
      <p:pic>
        <p:nvPicPr>
          <p:cNvPr id="4" name="Picture 3" descr="A cartoon character holding a chain&#10;&#10;Description automatically generated">
            <a:extLst>
              <a:ext uri="{FF2B5EF4-FFF2-40B4-BE49-F238E27FC236}">
                <a16:creationId xmlns:a16="http://schemas.microsoft.com/office/drawing/2014/main" id="{AA4CBF61-96A8-098E-246F-C2CA43A2D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66" y="1706880"/>
            <a:ext cx="6780468" cy="45259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EBCD8-A408-AC1B-90F7-710DE041A8A8}"/>
              </a:ext>
            </a:extLst>
          </p:cNvPr>
          <p:cNvSpPr txBox="1"/>
          <p:nvPr/>
        </p:nvSpPr>
        <p:spPr>
          <a:xfrm>
            <a:off x="7945463" y="5837693"/>
            <a:ext cx="1343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400" dirty="0">
                <a:solidFill>
                  <a:srgbClr val="000000"/>
                </a:solidFill>
                <a:latin typeface="Arial"/>
              </a:rPr>
              <a:t>Adobe stock</a:t>
            </a:r>
          </a:p>
        </p:txBody>
      </p:sp>
    </p:spTree>
    <p:extLst>
      <p:ext uri="{BB962C8B-B14F-4D97-AF65-F5344CB8AC3E}">
        <p14:creationId xmlns:p14="http://schemas.microsoft.com/office/powerpoint/2010/main" val="202945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lha.jpg">
            <a:extLst>
              <a:ext uri="{FF2B5EF4-FFF2-40B4-BE49-F238E27FC236}">
                <a16:creationId xmlns:a16="http://schemas.microsoft.com/office/drawing/2014/main" id="{F2F0138C-60A5-AC45-B172-1A604CCB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48" y="509363"/>
            <a:ext cx="5080000" cy="5511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B73C2-D6C3-F844-9494-7D12941F5147}"/>
              </a:ext>
            </a:extLst>
          </p:cNvPr>
          <p:cNvSpPr txBox="1"/>
          <p:nvPr/>
        </p:nvSpPr>
        <p:spPr>
          <a:xfrm>
            <a:off x="5809779" y="571860"/>
            <a:ext cx="5639091" cy="5836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3733" dirty="0">
                <a:solidFill>
                  <a:srgbClr val="FFFF00"/>
                </a:solidFill>
                <a:latin typeface="Arial"/>
              </a:rPr>
              <a:t>There is a disconnect between evidence and execution as it relates to VTE prevention</a:t>
            </a:r>
          </a:p>
          <a:p>
            <a:pPr algn="ctr" defTabSz="914377"/>
            <a:endParaRPr lang="en-US" sz="3733" dirty="0">
              <a:solidFill>
                <a:srgbClr val="FFFF00"/>
              </a:solidFill>
              <a:latin typeface="Arial"/>
            </a:endParaRPr>
          </a:p>
          <a:p>
            <a:pPr algn="ctr" defTabSz="914377"/>
            <a:r>
              <a:rPr lang="en-US" sz="3733" dirty="0">
                <a:solidFill>
                  <a:srgbClr val="FFFF00"/>
                </a:solidFill>
                <a:latin typeface="Arial"/>
              </a:rPr>
              <a:t>Reducing VTE deaths requires mandatory implementation of appropriate care pathways</a:t>
            </a:r>
            <a:endParaRPr lang="en-US" sz="1867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37" name="Chart 3"/>
          <p:cNvGraphicFramePr>
            <a:graphicFrameLocks/>
          </p:cNvGraphicFramePr>
          <p:nvPr/>
        </p:nvGraphicFramePr>
        <p:xfrm>
          <a:off x="-127725" y="-50800"/>
          <a:ext cx="9245600" cy="695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40772" imgH="6954961" progId="Excel.Sheet.8">
                  <p:embed/>
                </p:oleObj>
              </mc:Choice>
              <mc:Fallback>
                <p:oleObj name="Worksheet" r:id="rId2" imgW="9240772" imgH="6954961" progId="Excel.Sheet.8">
                  <p:embed/>
                  <p:pic>
                    <p:nvPicPr>
                      <p:cNvPr id="167937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725" y="-50800"/>
                        <a:ext cx="9245600" cy="695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540130" y="666752"/>
            <a:ext cx="2555871" cy="617763"/>
          </a:xfrm>
          <a:prstGeom prst="roundRect">
            <a:avLst>
              <a:gd name="adj" fmla="val 94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457167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 COUGH: August 2010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CB279-A708-294F-B8E3-85A709B9CCE2}"/>
              </a:ext>
            </a:extLst>
          </p:cNvPr>
          <p:cNvSpPr txBox="1"/>
          <p:nvPr/>
        </p:nvSpPr>
        <p:spPr>
          <a:xfrm>
            <a:off x="9340179" y="-99980"/>
            <a:ext cx="259790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Mandatory Algorithm</a:t>
            </a:r>
          </a:p>
          <a:p>
            <a:pPr defTabSz="914377"/>
            <a:endParaRPr lang="en-US" sz="2400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LMWH 7-10 days Score 5-8</a:t>
            </a: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Compliance  89%</a:t>
            </a:r>
          </a:p>
          <a:p>
            <a:pPr defTabSz="914377"/>
            <a:endParaRPr lang="en-US" sz="2400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LMWH 30 days Score 9+</a:t>
            </a: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Compliance 77%</a:t>
            </a:r>
          </a:p>
          <a:p>
            <a:pPr defTabSz="914377"/>
            <a:endParaRPr lang="en-US" sz="2400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LMWH supplied regardless of the ability of the patient to pay</a:t>
            </a:r>
          </a:p>
          <a:p>
            <a:pPr defTabSz="914377"/>
            <a:endParaRPr lang="en-US" sz="2400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POSTER CHILD FOR THE USA!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7BE00-9F55-8C4C-B925-25339EDC73B9}"/>
              </a:ext>
            </a:extLst>
          </p:cNvPr>
          <p:cNvSpPr txBox="1"/>
          <p:nvPr/>
        </p:nvSpPr>
        <p:spPr>
          <a:xfrm>
            <a:off x="5387703" y="1718492"/>
            <a:ext cx="1149532" cy="2451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5333" dirty="0">
                <a:solidFill>
                  <a:srgbClr val="00B050"/>
                </a:solidFill>
                <a:latin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99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A524E-F3FB-C24A-6382-AF55CE185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07" y="-118860"/>
            <a:ext cx="10948693" cy="6410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96D3D-9B5A-CB27-05FE-737BE628F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541" y="581464"/>
            <a:ext cx="7770128" cy="2734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B3D535-F97E-B936-4E11-908D227564CD}"/>
              </a:ext>
            </a:extLst>
          </p:cNvPr>
          <p:cNvSpPr txBox="1"/>
          <p:nvPr/>
        </p:nvSpPr>
        <p:spPr>
          <a:xfrm>
            <a:off x="278968" y="6282615"/>
            <a:ext cx="11447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1600" dirty="0" err="1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Kobzeva</a:t>
            </a:r>
            <a:r>
              <a:rPr lang="en-US" sz="16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-Herzog, A.J., et al., </a:t>
            </a:r>
            <a:r>
              <a:rPr lang="en-US" sz="1600" i="1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Sustained success of a Caprini postoperative venous thromboembolism prevention protocol over one decade.</a:t>
            </a:r>
            <a:r>
              <a:rPr lang="en-US" sz="16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 J Surg, 2024: p. 115783.</a:t>
            </a:r>
            <a:r>
              <a:rPr lang="en-US" sz="1400" dirty="0">
                <a:solidFill>
                  <a:srgbClr val="FFFF00"/>
                </a:solidFill>
                <a:latin typeface="Arial"/>
              </a:rPr>
              <a:t> </a:t>
            </a:r>
            <a:endParaRPr lang="en-US" sz="1333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76CEB-F04A-72FF-330E-D471B300F457}"/>
              </a:ext>
            </a:extLst>
          </p:cNvPr>
          <p:cNvSpPr txBox="1"/>
          <p:nvPr/>
        </p:nvSpPr>
        <p:spPr>
          <a:xfrm>
            <a:off x="3378624" y="180130"/>
            <a:ext cx="765616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467" dirty="0">
                <a:solidFill>
                  <a:srgbClr val="000000"/>
                </a:solidFill>
                <a:latin typeface="Arial"/>
              </a:rPr>
              <a:t>Mandatory Program Implementing Evidence-based Pathway At Boston University</a:t>
            </a:r>
          </a:p>
        </p:txBody>
      </p:sp>
    </p:spTree>
    <p:extLst>
      <p:ext uri="{BB962C8B-B14F-4D97-AF65-F5344CB8AC3E}">
        <p14:creationId xmlns:p14="http://schemas.microsoft.com/office/powerpoint/2010/main" val="381306202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B30F-6227-9140-812F-39EA51AF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7124"/>
            <a:ext cx="10972800" cy="730189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03438-F698-A144-8EB1-B0FDE3966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06" y="1312799"/>
            <a:ext cx="11328903" cy="4571172"/>
          </a:xfrm>
        </p:spPr>
        <p:txBody>
          <a:bodyPr/>
          <a:lstStyle/>
          <a:p>
            <a:r>
              <a:rPr lang="en-US" sz="2933" dirty="0"/>
              <a:t>THE risk assessment procedure must be followed in order to prevent venous thrombosis including fatal PE events</a:t>
            </a:r>
          </a:p>
          <a:p>
            <a:pPr lvl="1"/>
            <a:r>
              <a:rPr lang="en-US" sz="2400" dirty="0"/>
              <a:t>Family history of thrombosis and Obstetrical complications are </a:t>
            </a:r>
            <a:r>
              <a:rPr lang="en-US" sz="2800" b="1" dirty="0">
                <a:solidFill>
                  <a:srgbClr val="FFFF00"/>
                </a:solidFill>
              </a:rPr>
              <a:t>KEY!</a:t>
            </a:r>
          </a:p>
          <a:p>
            <a:pPr lvl="1"/>
            <a:r>
              <a:rPr lang="en-US" sz="2400" dirty="0"/>
              <a:t>The score is a </a:t>
            </a:r>
            <a:r>
              <a:rPr lang="en-US" sz="2400" b="1" dirty="0">
                <a:solidFill>
                  <a:srgbClr val="FFFF00"/>
                </a:solidFill>
              </a:rPr>
              <a:t>DYNAMIC</a:t>
            </a:r>
            <a:r>
              <a:rPr lang="en-US" sz="2400" dirty="0"/>
              <a:t> instrument and </a:t>
            </a:r>
            <a:r>
              <a:rPr lang="en-US" sz="2400" b="1" dirty="0">
                <a:solidFill>
                  <a:srgbClr val="FFFF00"/>
                </a:solidFill>
              </a:rPr>
              <a:t>MUST</a:t>
            </a:r>
            <a:r>
              <a:rPr lang="en-US" sz="2400" dirty="0"/>
              <a:t> be updated during hospitalization and at discharge. </a:t>
            </a:r>
            <a:r>
              <a:rPr lang="en-US" sz="2400" b="1" dirty="0">
                <a:solidFill>
                  <a:srgbClr val="FFFF00"/>
                </a:solidFill>
              </a:rPr>
              <a:t>(Regardless of the score used)</a:t>
            </a:r>
          </a:p>
          <a:p>
            <a:pPr lvl="1"/>
            <a:r>
              <a:rPr lang="en-US" sz="2400" dirty="0"/>
              <a:t>Extended prophylaxis following discharge important for patients with high-risk scores in any of the models</a:t>
            </a:r>
          </a:p>
          <a:p>
            <a:r>
              <a:rPr lang="en-US" sz="2933" dirty="0"/>
              <a:t>Mandated use of evidence-based algorithms employing nudge techniques to assure compliance are suggested</a:t>
            </a:r>
          </a:p>
          <a:p>
            <a:pPr lvl="1"/>
            <a:r>
              <a:rPr lang="en-US" sz="2400" dirty="0"/>
              <a:t> Peer review, financial incentives, practice audits, or  leading by 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B1B44-453E-36AA-E282-7695531F73E4}"/>
              </a:ext>
            </a:extLst>
          </p:cNvPr>
          <p:cNvSpPr txBox="1"/>
          <p:nvPr/>
        </p:nvSpPr>
        <p:spPr>
          <a:xfrm>
            <a:off x="1499176" y="2536448"/>
            <a:ext cx="9048997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FFFFFF"/>
                </a:solidFill>
                <a:latin typeface="Arial"/>
              </a:rPr>
              <a:t>Depending Upon The Healthcare System, Country, Local Culture, And Ability To Collect Data, These Processes May Vary.</a:t>
            </a:r>
          </a:p>
        </p:txBody>
      </p:sp>
    </p:spTree>
    <p:extLst>
      <p:ext uri="{BB962C8B-B14F-4D97-AF65-F5344CB8AC3E}">
        <p14:creationId xmlns:p14="http://schemas.microsoft.com/office/powerpoint/2010/main" val="31350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9BA8B-68AE-6741-9782-1726F36CB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8" y="0"/>
            <a:ext cx="754966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C3F7B-1C0E-6B4A-91A4-57127BB97495}"/>
              </a:ext>
            </a:extLst>
          </p:cNvPr>
          <p:cNvSpPr txBox="1"/>
          <p:nvPr/>
        </p:nvSpPr>
        <p:spPr>
          <a:xfrm>
            <a:off x="8077200" y="137954"/>
            <a:ext cx="3985845" cy="665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srgbClr val="FFFF00"/>
                </a:solidFill>
                <a:latin typeface="Arial"/>
              </a:rPr>
              <a:t>Performing a thorough history and physical gives you knowledge about your patient as if they were a good friend</a:t>
            </a:r>
          </a:p>
        </p:txBody>
      </p:sp>
    </p:spTree>
    <p:extLst>
      <p:ext uri="{BB962C8B-B14F-4D97-AF65-F5344CB8AC3E}">
        <p14:creationId xmlns:p14="http://schemas.microsoft.com/office/powerpoint/2010/main" val="25052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E133A8-0B49-CC40-A8BF-1B494C2D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2483"/>
            <a:ext cx="10972800" cy="1219200"/>
          </a:xfrm>
        </p:spPr>
        <p:txBody>
          <a:bodyPr/>
          <a:lstStyle/>
          <a:p>
            <a:r>
              <a:rPr lang="en-US" sz="5333" dirty="0">
                <a:solidFill>
                  <a:srgbClr val="FFFF00"/>
                </a:solidFill>
              </a:rPr>
              <a:t>Risk Assessment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6AB1D-E62D-374D-825C-CC3346EABF36}"/>
              </a:ext>
            </a:extLst>
          </p:cNvPr>
          <p:cNvSpPr txBox="1"/>
          <p:nvPr/>
        </p:nvSpPr>
        <p:spPr>
          <a:xfrm>
            <a:off x="824861" y="5350849"/>
            <a:ext cx="5758697" cy="1323439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1600" dirty="0">
                <a:solidFill>
                  <a:srgbClr val="FFFF00"/>
                </a:solidFill>
                <a:latin typeface="Arial"/>
              </a:rPr>
              <a:t> www.capriniriskscore.org</a:t>
            </a:r>
          </a:p>
          <a:p>
            <a:pPr algn="ctr" defTabSz="914377"/>
            <a:r>
              <a:rPr lang="en-US" sz="1600" dirty="0">
                <a:solidFill>
                  <a:srgbClr val="FFFF00"/>
                </a:solidFill>
                <a:latin typeface="Arial"/>
              </a:rPr>
              <a:t>YouTube: Caprini venous resource center</a:t>
            </a:r>
          </a:p>
          <a:p>
            <a:pPr algn="ctr" defTabSz="914377"/>
            <a:r>
              <a:rPr lang="en-US" sz="1600" dirty="0">
                <a:solidFill>
                  <a:srgbClr val="FFFF00"/>
                </a:solidFill>
                <a:latin typeface="Arial"/>
              </a:rPr>
              <a:t>Facebook: Joe Caprini</a:t>
            </a:r>
          </a:p>
          <a:p>
            <a:pPr algn="ctr" defTabSz="914377"/>
            <a:r>
              <a:rPr lang="en-US" sz="1600" dirty="0">
                <a:solidFill>
                  <a:srgbClr val="FFFF00"/>
                </a:solidFill>
                <a:latin typeface="Arial"/>
              </a:rPr>
              <a:t>X: @CapriniJoseph</a:t>
            </a:r>
          </a:p>
          <a:p>
            <a:pPr algn="ctr" defTabSz="914377"/>
            <a:r>
              <a:rPr lang="en-US" sz="1600" dirty="0">
                <a:solidFill>
                  <a:srgbClr val="FFFF00"/>
                </a:solidFill>
                <a:latin typeface="Arial"/>
              </a:rPr>
              <a:t>Instagram: venous resource center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03506F3-71DE-2449-B0B8-9B790FEB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71" y="1770165"/>
            <a:ext cx="5250677" cy="2748399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6B60B52F-6BC4-98DA-FA58-9AF142F0B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636" y="1244989"/>
            <a:ext cx="2628408" cy="5008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0B60B-5629-9BB0-56C6-424ABE248173}"/>
              </a:ext>
            </a:extLst>
          </p:cNvPr>
          <p:cNvSpPr txBox="1"/>
          <p:nvPr/>
        </p:nvSpPr>
        <p:spPr>
          <a:xfrm>
            <a:off x="8410221" y="6334021"/>
            <a:ext cx="208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V-WIN APP</a:t>
            </a:r>
          </a:p>
        </p:txBody>
      </p:sp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6CDA0D-1230-AB28-FD15-E1A6E2139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3" y="1285311"/>
            <a:ext cx="7440648" cy="3894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371886-A936-E32F-5552-E2720D2B5F1B}"/>
              </a:ext>
            </a:extLst>
          </p:cNvPr>
          <p:cNvSpPr txBox="1"/>
          <p:nvPr/>
        </p:nvSpPr>
        <p:spPr>
          <a:xfrm>
            <a:off x="8130637" y="4780548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endParaRPr lang="en-US" sz="1867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64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B3AD-7B5E-7B5D-F669-9AAE7F1B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3840"/>
            <a:ext cx="10972800" cy="1219200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Thank You For Your Attention</a:t>
            </a:r>
          </a:p>
        </p:txBody>
      </p:sp>
      <p:pic>
        <p:nvPicPr>
          <p:cNvPr id="4" name="Picture 2" descr="Taking a Head, Hands, Heart Approach to Recognition">
            <a:extLst>
              <a:ext uri="{FF2B5EF4-FFF2-40B4-BE49-F238E27FC236}">
                <a16:creationId xmlns:a16="http://schemas.microsoft.com/office/drawing/2014/main" id="{EE6A7698-775C-E90A-85F3-1CBAE64D9E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7010" y="1165225"/>
            <a:ext cx="5659437" cy="452755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5BCA6-9640-4491-74E8-9B439015E0F5}"/>
              </a:ext>
            </a:extLst>
          </p:cNvPr>
          <p:cNvSpPr txBox="1"/>
          <p:nvPr/>
        </p:nvSpPr>
        <p:spPr>
          <a:xfrm>
            <a:off x="4440196" y="5741774"/>
            <a:ext cx="2710248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067" dirty="0">
                <a:solidFill>
                  <a:srgbClr val="FFFF00"/>
                </a:solidFill>
                <a:latin typeface="Arial"/>
              </a:rPr>
              <a:t>Website: </a:t>
            </a:r>
            <a:r>
              <a:rPr lang="en-US" sz="1067" dirty="0" err="1">
                <a:solidFill>
                  <a:srgbClr val="FFFF00"/>
                </a:solidFill>
                <a:latin typeface="Arial"/>
              </a:rPr>
              <a:t>www.capriniriskscore.org</a:t>
            </a:r>
            <a:endParaRPr lang="en-US" sz="1067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1067" dirty="0">
                <a:solidFill>
                  <a:srgbClr val="FFFF00"/>
                </a:solidFill>
                <a:latin typeface="Arial"/>
              </a:rPr>
              <a:t>YouTube: venous resource center</a:t>
            </a:r>
          </a:p>
          <a:p>
            <a:pPr defTabSz="914377"/>
            <a:r>
              <a:rPr lang="en-US" sz="1067" dirty="0">
                <a:solidFill>
                  <a:srgbClr val="FFFF00"/>
                </a:solidFill>
                <a:latin typeface="Arial"/>
              </a:rPr>
              <a:t>Facebook: Joe Caprini</a:t>
            </a:r>
          </a:p>
          <a:p>
            <a:pPr defTabSz="914377"/>
            <a:r>
              <a:rPr lang="en-US" sz="1067" dirty="0">
                <a:solidFill>
                  <a:srgbClr val="FFFF00"/>
                </a:solidFill>
                <a:latin typeface="Arial"/>
              </a:rPr>
              <a:t>X: @</a:t>
            </a:r>
            <a:r>
              <a:rPr lang="en-US" sz="1067" dirty="0" err="1">
                <a:solidFill>
                  <a:srgbClr val="FFFF00"/>
                </a:solidFill>
                <a:latin typeface="Arial"/>
              </a:rPr>
              <a:t>CapriniJoseph</a:t>
            </a:r>
            <a:endParaRPr lang="en-US" sz="1067" dirty="0">
              <a:solidFill>
                <a:srgbClr val="FFFF00"/>
              </a:solidFill>
              <a:latin typeface="Arial"/>
            </a:endParaRPr>
          </a:p>
          <a:p>
            <a:pPr defTabSz="914377"/>
            <a:r>
              <a:rPr lang="en-US" sz="1067" dirty="0">
                <a:solidFill>
                  <a:srgbClr val="FFFF00"/>
                </a:solidFill>
                <a:latin typeface="Arial"/>
              </a:rPr>
              <a:t>Instagram: venous resource center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74C74-340B-84F2-E225-04CA29D97D0C}"/>
              </a:ext>
            </a:extLst>
          </p:cNvPr>
          <p:cNvSpPr txBox="1"/>
          <p:nvPr/>
        </p:nvSpPr>
        <p:spPr>
          <a:xfrm>
            <a:off x="8668719" y="1845325"/>
            <a:ext cx="252105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000000"/>
                </a:solidFill>
                <a:latin typeface="Arial"/>
              </a:rPr>
              <a:t>Clinical Trials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B1046-B95F-C068-B90C-A7FD18B2927B}"/>
              </a:ext>
            </a:extLst>
          </p:cNvPr>
          <p:cNvSpPr txBox="1"/>
          <p:nvPr/>
        </p:nvSpPr>
        <p:spPr>
          <a:xfrm>
            <a:off x="8648045" y="3039839"/>
            <a:ext cx="3502623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000000"/>
                </a:solidFill>
                <a:latin typeface="Arial"/>
              </a:rPr>
              <a:t>Risk Assessment Tools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B1E2968-0CBD-72E3-EF3A-2364DF54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87" y="2450078"/>
            <a:ext cx="2681520" cy="1671965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C3FB1A92-6B06-BF41-59B3-D8DE38AA1AFA}"/>
              </a:ext>
            </a:extLst>
          </p:cNvPr>
          <p:cNvSpPr/>
          <p:nvPr/>
        </p:nvSpPr>
        <p:spPr>
          <a:xfrm>
            <a:off x="6684932" y="1911459"/>
            <a:ext cx="1828805" cy="411035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>
              <a:solidFill>
                <a:srgbClr val="C00000"/>
              </a:solidFill>
              <a:latin typeface="Arial"/>
            </a:endParaRP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469F1793-2074-3F10-F50D-EC36AF504DEF}"/>
              </a:ext>
            </a:extLst>
          </p:cNvPr>
          <p:cNvSpPr/>
          <p:nvPr/>
        </p:nvSpPr>
        <p:spPr>
          <a:xfrm>
            <a:off x="7177430" y="3054884"/>
            <a:ext cx="1356967" cy="411035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>
              <a:solidFill>
                <a:srgbClr val="C00000"/>
              </a:solidFill>
              <a:latin typeface="Arial"/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E685FE36-4BEB-A078-0CCA-1A6162218F29}"/>
              </a:ext>
            </a:extLst>
          </p:cNvPr>
          <p:cNvSpPr/>
          <p:nvPr/>
        </p:nvSpPr>
        <p:spPr>
          <a:xfrm rot="10800000">
            <a:off x="3017009" y="3123769"/>
            <a:ext cx="1146864" cy="411035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>
              <a:solidFill>
                <a:srgbClr val="C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527633-2966-E869-DAC7-7E1287809E56}"/>
              </a:ext>
            </a:extLst>
          </p:cNvPr>
          <p:cNvSpPr txBox="1"/>
          <p:nvPr/>
        </p:nvSpPr>
        <p:spPr>
          <a:xfrm>
            <a:off x="3337302" y="5062781"/>
            <a:ext cx="267604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333" dirty="0">
                <a:solidFill>
                  <a:srgbClr val="000000"/>
                </a:solidFill>
                <a:latin typeface="Arial"/>
              </a:rPr>
              <a:t>Courtesy Alfonso </a:t>
            </a:r>
            <a:r>
              <a:rPr lang="en-US" sz="1333" dirty="0" err="1">
                <a:solidFill>
                  <a:srgbClr val="000000"/>
                </a:solidFill>
                <a:latin typeface="Arial"/>
              </a:rPr>
              <a:t>Tafur</a:t>
            </a:r>
            <a:r>
              <a:rPr lang="en-US" sz="1333" dirty="0">
                <a:solidFill>
                  <a:srgbClr val="000000"/>
                </a:solidFill>
                <a:latin typeface="Arial"/>
              </a:rPr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749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C43B8-CCA8-97C2-6AC8-4C0EC4C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18" y="484865"/>
            <a:ext cx="5210163" cy="58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16422A-364F-2127-64FD-5CDF7F15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134" y="521057"/>
            <a:ext cx="9744732" cy="553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63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14146-C7F3-2560-A55E-2495B0BA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6" y="122865"/>
            <a:ext cx="9042407" cy="61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4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1A1E1-815C-910A-09DD-E26D9523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765" y="277707"/>
            <a:ext cx="9818470" cy="54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1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6302E-3B65-C85B-D946-D48490D1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06" y="1157065"/>
            <a:ext cx="11102788" cy="35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31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4D24F-BBDF-0CB2-CC9E-7EF9720A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552024"/>
            <a:ext cx="10015616" cy="50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56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DE73A-17DF-51F5-1252-F97B36E52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4" y="645458"/>
            <a:ext cx="11149852" cy="48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641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E8ABB6-5DF8-1828-08A5-012C50B9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62" y="1156178"/>
            <a:ext cx="10585076" cy="28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2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2D42A-6454-84D0-FEDA-4F77B844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31" y="302560"/>
            <a:ext cx="9603338" cy="53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2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BCPEP Webpage Mockup Review</a:t>
            </a:r>
          </a:p>
        </p:txBody>
      </p:sp>
    </p:spTree>
    <p:extLst>
      <p:ext uri="{BB962C8B-B14F-4D97-AF65-F5344CB8AC3E}">
        <p14:creationId xmlns:p14="http://schemas.microsoft.com/office/powerpoint/2010/main" val="4040286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Workgroup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67068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Call to Order, Welcome, and Roll Call</a:t>
            </a:r>
          </a:p>
        </p:txBody>
      </p:sp>
    </p:spTree>
    <p:extLst>
      <p:ext uri="{BB962C8B-B14F-4D97-AF65-F5344CB8AC3E}">
        <p14:creationId xmlns:p14="http://schemas.microsoft.com/office/powerpoint/2010/main" val="1296121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Public Comments </a:t>
            </a:r>
          </a:p>
        </p:txBody>
      </p:sp>
    </p:spTree>
    <p:extLst>
      <p:ext uri="{BB962C8B-B14F-4D97-AF65-F5344CB8AC3E}">
        <p14:creationId xmlns:p14="http://schemas.microsoft.com/office/powerpoint/2010/main" val="4092585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Meeting Summary</a:t>
            </a:r>
          </a:p>
        </p:txBody>
      </p:sp>
    </p:spTree>
    <p:extLst>
      <p:ext uri="{BB962C8B-B14F-4D97-AF65-F5344CB8AC3E}">
        <p14:creationId xmlns:p14="http://schemas.microsoft.com/office/powerpoint/2010/main" val="1289357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Next Steps </a:t>
            </a:r>
          </a:p>
        </p:txBody>
      </p:sp>
    </p:spTree>
    <p:extLst>
      <p:ext uri="{BB962C8B-B14F-4D97-AF65-F5344CB8AC3E}">
        <p14:creationId xmlns:p14="http://schemas.microsoft.com/office/powerpoint/2010/main" val="2560653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698215"/>
          </a:xfrm>
        </p:spPr>
        <p:txBody>
          <a:bodyPr/>
          <a:lstStyle/>
          <a:p>
            <a:r>
              <a:rPr lang="en-US" dirty="0"/>
              <a:t>Adjournment  </a:t>
            </a:r>
          </a:p>
        </p:txBody>
      </p:sp>
    </p:spTree>
    <p:extLst>
      <p:ext uri="{BB962C8B-B14F-4D97-AF65-F5344CB8AC3E}">
        <p14:creationId xmlns:p14="http://schemas.microsoft.com/office/powerpoint/2010/main" val="18445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730B-F9C4-855E-FFEF-1D907FC5C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513" y="3914020"/>
            <a:ext cx="11039302" cy="1949885"/>
          </a:xfrm>
        </p:spPr>
        <p:txBody>
          <a:bodyPr/>
          <a:lstStyle/>
          <a:p>
            <a:r>
              <a:rPr lang="en-US" dirty="0"/>
              <a:t>Previous Action Items and Status Updates </a:t>
            </a:r>
          </a:p>
        </p:txBody>
      </p:sp>
    </p:spTree>
    <p:extLst>
      <p:ext uri="{BB962C8B-B14F-4D97-AF65-F5344CB8AC3E}">
        <p14:creationId xmlns:p14="http://schemas.microsoft.com/office/powerpoint/2010/main" val="389967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99463" y="88825"/>
            <a:ext cx="11860728" cy="1350984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sz="4267" b="0" dirty="0">
                <a:solidFill>
                  <a:srgbClr val="FFFF00"/>
                </a:solidFill>
              </a:rPr>
              <a:t>Preventing Fatal Pulmonary Emboli: The Missing Link</a:t>
            </a:r>
            <a:endParaRPr lang="en-US" sz="2400" b="0" dirty="0">
              <a:solidFill>
                <a:srgbClr val="FFFF00"/>
              </a:solidFill>
            </a:endParaRPr>
          </a:p>
        </p:txBody>
      </p:sp>
      <p:sp>
        <p:nvSpPr>
          <p:cNvPr id="13209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57931" y="5743249"/>
            <a:ext cx="8550275" cy="1100736"/>
          </a:xfrm>
        </p:spPr>
        <p:txBody>
          <a:bodyPr/>
          <a:lstStyle/>
          <a:p>
            <a:r>
              <a:rPr lang="en-US" altLang="x-none" sz="1867" b="1" dirty="0">
                <a:ea typeface="MS PGothic" charset="-128"/>
              </a:rPr>
              <a:t>Joseph A. Caprini, </a:t>
            </a:r>
            <a:r>
              <a:rPr lang="en-US" altLang="x-none" sz="1600" b="1" dirty="0">
                <a:ea typeface="MS PGothic" charset="-128"/>
              </a:rPr>
              <a:t>MD, MS, FACS, RVT, DFSVS</a:t>
            </a:r>
          </a:p>
          <a:p>
            <a:r>
              <a:rPr lang="en-US" altLang="x-none" sz="1400" dirty="0">
                <a:ea typeface="MS PGothic" charset="-128"/>
              </a:rPr>
              <a:t>Emeritus, NorthShore University Health System,  Evanston, IL</a:t>
            </a:r>
          </a:p>
          <a:p>
            <a:r>
              <a:rPr lang="en-US" altLang="x-none" sz="1400" dirty="0">
                <a:ea typeface="MS PGothic" charset="-128"/>
              </a:rPr>
              <a:t>Past Senior Clinician Educator, Pritzker School of Medicine, Chicago, IL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FD4F6-966E-4E73-10CB-64FACFEA7C31}"/>
              </a:ext>
            </a:extLst>
          </p:cNvPr>
          <p:cNvSpPr txBox="1"/>
          <p:nvPr/>
        </p:nvSpPr>
        <p:spPr>
          <a:xfrm>
            <a:off x="1988996" y="5281495"/>
            <a:ext cx="8921811" cy="379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US" sz="1867" dirty="0">
                <a:solidFill>
                  <a:srgbClr val="26282A"/>
                </a:solidFill>
                <a:highlight>
                  <a:srgbClr val="FFFFFF"/>
                </a:highlight>
                <a:latin typeface="Helvetica" pitchFamily="2" charset="0"/>
              </a:rPr>
              <a:t>Blood Clot And Pulmonary Embolism Policy Workgroup June 26</a:t>
            </a:r>
            <a:r>
              <a:rPr lang="en-US" sz="1867" baseline="30000" dirty="0">
                <a:solidFill>
                  <a:srgbClr val="26282A"/>
                </a:solidFill>
                <a:highlight>
                  <a:srgbClr val="FFFFFF"/>
                </a:highlight>
                <a:latin typeface="Helvetica" pitchFamily="2" charset="0"/>
              </a:rPr>
              <a:t>th</a:t>
            </a:r>
            <a:r>
              <a:rPr lang="en-US" sz="1867" dirty="0">
                <a:solidFill>
                  <a:srgbClr val="26282A"/>
                </a:solidFill>
                <a:highlight>
                  <a:srgbClr val="FFFFFF"/>
                </a:highlight>
                <a:latin typeface="Helvetica" pitchFamily="2" charset="0"/>
              </a:rPr>
              <a:t>, 2024 </a:t>
            </a:r>
            <a:endParaRPr lang="en-US" sz="1867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group of people sitting at a table looking at a computer&#10;&#10;Description automatically generated">
            <a:extLst>
              <a:ext uri="{FF2B5EF4-FFF2-40B4-BE49-F238E27FC236}">
                <a16:creationId xmlns:a16="http://schemas.microsoft.com/office/drawing/2014/main" id="{F9DD4DDC-524C-0286-49C1-420FF19CC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332" y="1558874"/>
            <a:ext cx="6075336" cy="3533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77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5120641"/>
            <a:ext cx="1097280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sz="2400" dirty="0">
                <a:solidFill>
                  <a:srgbClr val="FFFF00"/>
                </a:solidFill>
                <a:latin typeface="Arial"/>
              </a:rPr>
              <a:t>I do not anticipate discussing the unapproved/investigative use of a commercial product/device during this presentation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FF00"/>
                </a:solidFill>
              </a:rPr>
              <a:t>Disclosures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863633"/>
            <a:ext cx="10972800" cy="2862216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Sanofi - Honoraria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Recovery Force-Consultant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Arjo, Inc. Honoraria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Janssen – Honoraria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Aspen Healthcare - Honoraria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788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07FDA-C410-6B4F-8424-BA40961B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9540"/>
            <a:ext cx="10972800" cy="1219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Fatal PE Is The Leading Cause Of Death  Postoperatively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090745-38FA-014B-9DC7-A2CC308A57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8" y="1345641"/>
            <a:ext cx="10745024" cy="53828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08F54-448C-D84B-B61C-836E8F11D1FC}"/>
              </a:ext>
            </a:extLst>
          </p:cNvPr>
          <p:cNvSpPr txBox="1"/>
          <p:nvPr/>
        </p:nvSpPr>
        <p:spPr>
          <a:xfrm rot="20616573">
            <a:off x="1771456" y="3459721"/>
            <a:ext cx="8778240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2667" dirty="0">
                <a:solidFill>
                  <a:srgbClr val="000000"/>
                </a:solidFill>
                <a:latin typeface="Arial"/>
              </a:rPr>
              <a:t>PE mortality has increased over the past decade</a:t>
            </a:r>
          </a:p>
          <a:p>
            <a:pPr algn="ctr" defTabSz="914354"/>
            <a:r>
              <a:rPr lang="en-US" sz="2133" dirty="0">
                <a:solidFill>
                  <a:srgbClr val="000000"/>
                </a:solidFill>
                <a:latin typeface="Arial"/>
              </a:rPr>
              <a:t>J Am Heart Assoc. 2020;0:e016784. DOI: 10.1161/JAHA.120.016784</a:t>
            </a:r>
          </a:p>
        </p:txBody>
      </p:sp>
      <p:pic>
        <p:nvPicPr>
          <p:cNvPr id="8" name="Picture 7" descr="A person with her hand on her chin&#10;&#10;Description automatically generated with medium confidence">
            <a:extLst>
              <a:ext uri="{FF2B5EF4-FFF2-40B4-BE49-F238E27FC236}">
                <a16:creationId xmlns:a16="http://schemas.microsoft.com/office/drawing/2014/main" id="{96452547-28B7-9D8F-2580-FA8019EDD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62" y="2112819"/>
            <a:ext cx="6667500" cy="396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ED13DA-1CAC-D2B4-1C95-F90F6F76127D}"/>
              </a:ext>
            </a:extLst>
          </p:cNvPr>
          <p:cNvSpPr txBox="1"/>
          <p:nvPr/>
        </p:nvSpPr>
        <p:spPr>
          <a:xfrm>
            <a:off x="8098972" y="3491270"/>
            <a:ext cx="1436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0000"/>
                </a:solidFill>
                <a:latin typeface="Arial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22573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3E97D-296B-5440-AB9B-A1A5F7FE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98007"/>
            <a:ext cx="10972800" cy="4399597"/>
          </a:xfrm>
        </p:spPr>
        <p:txBody>
          <a:bodyPr/>
          <a:lstStyle/>
          <a:p>
            <a:r>
              <a:rPr lang="en-US" sz="7200" dirty="0">
                <a:solidFill>
                  <a:srgbClr val="FFFF00"/>
                </a:solidFill>
              </a:rPr>
              <a:t>We Have Enough Data And The Algorithm To Prevent The Majority Of These Deaths </a:t>
            </a:r>
          </a:p>
        </p:txBody>
      </p:sp>
    </p:spTree>
    <p:extLst>
      <p:ext uri="{BB962C8B-B14F-4D97-AF65-F5344CB8AC3E}">
        <p14:creationId xmlns:p14="http://schemas.microsoft.com/office/powerpoint/2010/main" val="2232437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AHCA">
      <a:dk1>
        <a:srgbClr val="00205C"/>
      </a:dk1>
      <a:lt1>
        <a:srgbClr val="FFFFFF"/>
      </a:lt1>
      <a:dk2>
        <a:srgbClr val="00205C"/>
      </a:dk2>
      <a:lt2>
        <a:srgbClr val="FFFFFF"/>
      </a:lt2>
      <a:accent1>
        <a:srgbClr val="CD1041"/>
      </a:accent1>
      <a:accent2>
        <a:srgbClr val="004FA2"/>
      </a:accent2>
      <a:accent3>
        <a:srgbClr val="C8C8C8"/>
      </a:accent3>
      <a:accent4>
        <a:srgbClr val="00205C"/>
      </a:accent4>
      <a:accent5>
        <a:srgbClr val="004FA2"/>
      </a:accent5>
      <a:accent6>
        <a:srgbClr val="CD1041"/>
      </a:accent6>
      <a:hlink>
        <a:srgbClr val="C8C8C8"/>
      </a:hlink>
      <a:folHlink>
        <a:srgbClr val="004FA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D16AAE1-BF05-4DFB-99BF-A7C71BFE440F}" vid="{3DC09D3A-19CE-4E7E-8B6A-3F7C0B898E1E}"/>
    </a:ext>
  </a:extLst>
</a:theme>
</file>

<file path=ppt/theme/theme2.xml><?xml version="1.0" encoding="utf-8"?>
<a:theme xmlns:a="http://schemas.openxmlformats.org/drawingml/2006/main" name="7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de03dd48-6c4b-47a9-99c6-d8657290bad1" xsi:nil="true"/>
    <_dlc_DocId xmlns="de03dd48-6c4b-47a9-99c6-d8657290bad1">AHCA2017-1050484017-46</_dlc_DocId>
    <_dlc_DocIdUrl xmlns="de03dd48-6c4b-47a9-99c6-d8657290bad1">
      <Url>https://portal.ahca.myflorida.com/mmd/_layouts/15/DocIdRedir.aspx?ID=AHCA2017-1050484017-46</Url>
      <Description>AHCA2017-1050484017-46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07FC50278E654787415EF7B04B8638" ma:contentTypeVersion="19" ma:contentTypeDescription="Create a new document." ma:contentTypeScope="" ma:versionID="63049bb6d2938d878323b031a76db6a9">
  <xsd:schema xmlns:xsd="http://www.w3.org/2001/XMLSchema" xmlns:xs="http://www.w3.org/2001/XMLSchema" xmlns:p="http://schemas.microsoft.com/office/2006/metadata/properties" xmlns:ns2="de03dd48-6c4b-47a9-99c6-d8657290bad1" targetNamespace="http://schemas.microsoft.com/office/2006/metadata/properties" ma:root="true" ma:fieldsID="da7bf442b7fc8f23154ead864fb542ef" ns2:_="">
    <xsd:import namespace="de03dd48-6c4b-47a9-99c6-d8657290bad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3dd48-6c4b-47a9-99c6-d8657290bad1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3314D0-824E-4ED9-86DC-B2AE60A58643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de03dd48-6c4b-47a9-99c6-d8657290bad1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FA1EDA-BC57-4B9D-9A17-BB31C13A11A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50FA598-6F66-4AA1-B2BD-180E1B3BF00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6DB9C77-05FE-4AA3-A76D-064F7C6D2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03dd48-6c4b-47a9-99c6-d8657290ba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AHCA Powerpoint Template 2022</Template>
  <TotalTime>1772</TotalTime>
  <Words>1295</Words>
  <Application>Microsoft Office PowerPoint</Application>
  <PresentationFormat>Widescreen</PresentationFormat>
  <Paragraphs>204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MS PGothic</vt:lpstr>
      <vt:lpstr>MS PGothic</vt:lpstr>
      <vt:lpstr>AdvOT896b6dae</vt:lpstr>
      <vt:lpstr>Aptos</vt:lpstr>
      <vt:lpstr>Arial</vt:lpstr>
      <vt:lpstr>Arial Narrow</vt:lpstr>
      <vt:lpstr>Calibri</vt:lpstr>
      <vt:lpstr>Fira Sans</vt:lpstr>
      <vt:lpstr>Helvetica</vt:lpstr>
      <vt:lpstr>Montserrat</vt:lpstr>
      <vt:lpstr>Oswald Medium</vt:lpstr>
      <vt:lpstr>Tahoma</vt:lpstr>
      <vt:lpstr>Office Theme</vt:lpstr>
      <vt:lpstr>7_Default Design</vt:lpstr>
      <vt:lpstr>Worksheet</vt:lpstr>
      <vt:lpstr>Blood Clot and Pulmonary Embolism Policy (BCPEP)</vt:lpstr>
      <vt:lpstr>Agenda </vt:lpstr>
      <vt:lpstr>PowerPoint Presentation</vt:lpstr>
      <vt:lpstr>Call to Order, Welcome, and Roll Call</vt:lpstr>
      <vt:lpstr>Previous Action Items and Status Updates </vt:lpstr>
      <vt:lpstr>Preventing Fatal Pulmonary Emboli: The Missing Link</vt:lpstr>
      <vt:lpstr>Disclosures</vt:lpstr>
      <vt:lpstr> Fatal PE Is The Leading Cause Of Death  Postoperatively</vt:lpstr>
      <vt:lpstr>We Have Enough Data And The Algorithm To Prevent The Majority Of These Deaths </vt:lpstr>
      <vt:lpstr>The Data</vt:lpstr>
      <vt:lpstr>Fatal Pulmonary Embolism In Surgical Patients</vt:lpstr>
      <vt:lpstr>Length of Anticoagulant Prophylaxis</vt:lpstr>
      <vt:lpstr>Risk Assessment Tool Outlining Evidence-based Guidelines</vt:lpstr>
      <vt:lpstr>Caprini Score</vt:lpstr>
      <vt:lpstr>Thrombosis Risk</vt:lpstr>
      <vt:lpstr>The Forgotten Duo!</vt:lpstr>
      <vt:lpstr>Obstetrical History As A Marker For Thrombotic Events</vt:lpstr>
      <vt:lpstr>Obstetrical History As A Marker For Thrombotic Events</vt:lpstr>
      <vt:lpstr>Familial Risk of Venous Thromboembolism in Relatives*</vt:lpstr>
      <vt:lpstr>Patient Friendly Risk Assessment 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THOUGHTS</vt:lpstr>
      <vt:lpstr>PowerPoint Presentation</vt:lpstr>
      <vt:lpstr>Risk Assessment Tools</vt:lpstr>
      <vt:lpstr>Thank You For Your 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BCPEP Webpage Mockup Review</vt:lpstr>
      <vt:lpstr>Workgroup Discussion</vt:lpstr>
      <vt:lpstr>Public Comments </vt:lpstr>
      <vt:lpstr>Meeting Summary</vt:lpstr>
      <vt:lpstr>Next Steps </vt:lpstr>
      <vt:lpstr>Adjournment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Slautterback, Corinne</dc:creator>
  <cp:lastModifiedBy>Weston, Krischell</cp:lastModifiedBy>
  <cp:revision>38</cp:revision>
  <dcterms:created xsi:type="dcterms:W3CDTF">2023-01-23T19:31:18Z</dcterms:created>
  <dcterms:modified xsi:type="dcterms:W3CDTF">2024-06-25T14:17:20Z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0x0101004A07FC50278E654787415EF7B04B8638</vt:lpwstr>
  </property>
  <property fmtid="{D5CDD505-2E9C-101B-9397-08002B2CF9AE}" pid="3" name="_dlc_DocIdItemGuid">
    <vt:lpwstr>dd2cf53c-284d-4b72-8cdd-84e9be4b45fe</vt:lpwstr>
  </property>
</Properties>
</file>