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5"/>
  </p:notesMasterIdLst>
  <p:sldIdLst>
    <p:sldId id="273" r:id="rId6"/>
    <p:sldId id="271" r:id="rId7"/>
    <p:sldId id="315" r:id="rId8"/>
    <p:sldId id="322" r:id="rId9"/>
    <p:sldId id="323" r:id="rId10"/>
    <p:sldId id="415" r:id="rId11"/>
    <p:sldId id="416" r:id="rId12"/>
    <p:sldId id="325" r:id="rId13"/>
    <p:sldId id="326" r:id="rId14"/>
    <p:sldId id="270" r:id="rId15"/>
    <p:sldId id="403" r:id="rId16"/>
    <p:sldId id="405" r:id="rId17"/>
    <p:sldId id="406" r:id="rId18"/>
    <p:sldId id="386" r:id="rId19"/>
    <p:sldId id="387" r:id="rId20"/>
    <p:sldId id="388" r:id="rId21"/>
    <p:sldId id="407" r:id="rId22"/>
    <p:sldId id="390" r:id="rId23"/>
    <p:sldId id="391" r:id="rId24"/>
    <p:sldId id="380" r:id="rId25"/>
    <p:sldId id="296" r:id="rId26"/>
    <p:sldId id="400" r:id="rId27"/>
    <p:sldId id="256" r:id="rId28"/>
    <p:sldId id="402" r:id="rId29"/>
    <p:sldId id="408" r:id="rId30"/>
    <p:sldId id="394" r:id="rId31"/>
    <p:sldId id="409" r:id="rId32"/>
    <p:sldId id="397" r:id="rId33"/>
    <p:sldId id="410" r:id="rId34"/>
    <p:sldId id="411" r:id="rId35"/>
    <p:sldId id="412" r:id="rId36"/>
    <p:sldId id="413" r:id="rId37"/>
    <p:sldId id="414" r:id="rId38"/>
    <p:sldId id="327" r:id="rId39"/>
    <p:sldId id="418" r:id="rId40"/>
    <p:sldId id="328" r:id="rId41"/>
    <p:sldId id="417" r:id="rId42"/>
    <p:sldId id="329" r:id="rId43"/>
    <p:sldId id="33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58" y="108"/>
      </p:cViewPr>
      <p:guideLst/>
    </p:cSldViewPr>
  </p:slideViewPr>
  <p:outlineViewPr>
    <p:cViewPr>
      <p:scale>
        <a:sx n="33" d="100"/>
        <a:sy n="33" d="100"/>
      </p:scale>
      <p:origin x="0" y="-12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E934-5876-4D6B-A273-63C61A05D2F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BED89-312A-4C45-AB5C-62882548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E0691F9-FC2F-C7FF-4578-EA9409712F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FC6BA-1691-9706-6C77-EFB75E0791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513" y="3914020"/>
            <a:ext cx="11039302" cy="104740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Oswald Medium" panose="000006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BFE64-E651-C5CF-C11D-A8AF06BA75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5095700"/>
            <a:ext cx="9144000" cy="511233"/>
          </a:xfrm>
        </p:spPr>
        <p:txBody>
          <a:bodyPr>
            <a:normAutofit/>
          </a:bodyPr>
          <a:lstStyle>
            <a:lvl1pPr marL="0" indent="0" algn="ctr">
              <a:buNone/>
              <a:defRPr sz="2400" b="1" spc="300">
                <a:solidFill>
                  <a:schemeClr val="accent6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E45B0A9-4D22-3D4A-C4B9-0F75BAF284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55" y="603354"/>
            <a:ext cx="3109887" cy="31098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12B6DE-A3AB-36DA-C19C-46D5E52EB08F}"/>
              </a:ext>
            </a:extLst>
          </p:cNvPr>
          <p:cNvSpPr/>
          <p:nvPr userDrawn="1"/>
        </p:nvSpPr>
        <p:spPr>
          <a:xfrm>
            <a:off x="-74816" y="0"/>
            <a:ext cx="12327776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6CC9-8EC4-836B-D16B-F2070876A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Oswald Medium" panose="000006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87AE6-F080-2B7D-7A79-A0C148BE395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latin typeface="Montserrat" panose="00000500000000000000" pitchFamily="50" charset="0"/>
              </a:defRPr>
            </a:lvl1pPr>
            <a:lvl2pPr>
              <a:defRPr sz="2800">
                <a:latin typeface="Montserrat" panose="00000500000000000000" pitchFamily="50" charset="0"/>
              </a:defRPr>
            </a:lvl2pPr>
            <a:lvl3pPr>
              <a:defRPr sz="2800">
                <a:latin typeface="Montserrat" panose="00000500000000000000" pitchFamily="50" charset="0"/>
              </a:defRPr>
            </a:lvl3pPr>
            <a:lvl4pPr>
              <a:defRPr sz="2800">
                <a:latin typeface="Montserrat" panose="00000500000000000000" pitchFamily="50" charset="0"/>
              </a:defRPr>
            </a:lvl4pPr>
            <a:lvl5pPr>
              <a:defRPr sz="2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66A8A-3147-CB7B-807F-00213483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5351-F0F3-43AD-BDC1-59D856EBAC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68D12-0178-64DF-6470-71130DF4CF1C}"/>
              </a:ext>
            </a:extLst>
          </p:cNvPr>
          <p:cNvSpPr/>
          <p:nvPr userDrawn="1"/>
        </p:nvSpPr>
        <p:spPr>
          <a:xfrm>
            <a:off x="0" y="0"/>
            <a:ext cx="12192000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22B77-15C8-85D5-6CCB-3B60756CC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8C8F6-068F-4EE4-84A9-A78DF482E6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3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26C94-7146-A543-1D8F-0FF32A22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BD9EF-E072-6B35-43E0-A275CA8C8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E8477-358B-65EB-FE11-DEA7DEB34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18285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4EFC8D-F0F8-AB12-75BD-97AF0A32DE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" y="5476115"/>
            <a:ext cx="1305255" cy="13052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04F004-6D39-C2EF-2F22-5B96AA08D551}"/>
              </a:ext>
            </a:extLst>
          </p:cNvPr>
          <p:cNvSpPr/>
          <p:nvPr userDrawn="1"/>
        </p:nvSpPr>
        <p:spPr>
          <a:xfrm>
            <a:off x="0" y="0"/>
            <a:ext cx="12192000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16190-0D1C-4117-CD30-1E28A796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8388" y="64162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CD1041"/>
                </a:solidFill>
                <a:latin typeface="Oswald Medium" panose="00000600000000000000" pitchFamily="2" charset="0"/>
              </a:defRPr>
            </a:lvl1pPr>
          </a:lstStyle>
          <a:p>
            <a:fld id="{5A68C8F6-068F-4EE4-84A9-A78DF482E6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swald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705384"/>
          </a:xfrm>
        </p:spPr>
        <p:txBody>
          <a:bodyPr/>
          <a:lstStyle/>
          <a:p>
            <a:r>
              <a:rPr lang="en-US" dirty="0"/>
              <a:t>Blood Clot and Pulmonary Embolism Policy (BCPEP)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35535-95A9-78B3-8B6D-F8CD3A89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164" y="5827220"/>
            <a:ext cx="9144000" cy="51123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May 29, 2024</a:t>
            </a:r>
          </a:p>
          <a:p>
            <a:r>
              <a:rPr lang="en-US" dirty="0"/>
              <a:t>This meeting is being recorded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4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9480990-DBEB-9FAD-7037-31510AFD44E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286000"/>
            <a:ext cx="77724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sz="3600" dirty="0"/>
              <a:t>Pulmonary Embolism: Recent History and Current Issues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5A7FD5F-596B-E58B-7A8F-4CCB7B6FA5A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3950208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dirty="0"/>
              <a:t>Jeffrey A. Kline MD</a:t>
            </a:r>
          </a:p>
          <a:p>
            <a:pPr marL="0" indent="0" algn="ctr">
              <a:buNone/>
            </a:pPr>
            <a:r>
              <a:rPr lang="en-US" altLang="en-US" b="1" dirty="0"/>
              <a:t>Wayne State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0428A-C9A4-B9BC-F35A-95C3B65B238D}"/>
              </a:ext>
            </a:extLst>
          </p:cNvPr>
          <p:cNvSpPr txBox="1"/>
          <p:nvPr/>
        </p:nvSpPr>
        <p:spPr>
          <a:xfrm>
            <a:off x="2806823" y="693527"/>
            <a:ext cx="657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swald Medium" panose="00000600000000000000" pitchFamily="2" charset="0"/>
              </a:rPr>
              <a:t>GUEST SPEAKER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E2B9-1580-449D-3D5B-81364733B6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651828"/>
            <a:ext cx="10363200" cy="1143000"/>
          </a:xfrm>
        </p:spPr>
        <p:txBody>
          <a:bodyPr/>
          <a:lstStyle/>
          <a:p>
            <a:pPr algn="ctr"/>
            <a:r>
              <a:rPr lang="en-US" dirty="0"/>
              <a:t>1990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57E25-0FC2-E8BD-88F3-AD271B63CE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3669" y="1709928"/>
            <a:ext cx="9553302" cy="4114800"/>
          </a:xfrm>
        </p:spPr>
        <p:txBody>
          <a:bodyPr/>
          <a:lstStyle/>
          <a:p>
            <a:r>
              <a:rPr lang="en-US" sz="2800" dirty="0"/>
              <a:t>Diagnosis made primarily with ventilation-perfusion lung scanning</a:t>
            </a:r>
          </a:p>
        </p:txBody>
      </p:sp>
      <p:pic>
        <p:nvPicPr>
          <p:cNvPr id="1026" name="Picture 2" descr="Image result for vQ scan images">
            <a:extLst>
              <a:ext uri="{FF2B5EF4-FFF2-40B4-BE49-F238E27FC236}">
                <a16:creationId xmlns:a16="http://schemas.microsoft.com/office/drawing/2014/main" id="{7BA37A92-9885-F632-695A-5D1B3DF2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64" y="2685961"/>
            <a:ext cx="4349815" cy="352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llage of images of lungs&#10;&#10;Description automatically generated">
            <a:extLst>
              <a:ext uri="{FF2B5EF4-FFF2-40B4-BE49-F238E27FC236}">
                <a16:creationId xmlns:a16="http://schemas.microsoft.com/office/drawing/2014/main" id="{61C3DE0B-C501-F6EF-5B01-0E289385C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523" y="2685960"/>
            <a:ext cx="3101449" cy="352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756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E2B9-1580-449D-3D5B-81364733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57E25-0FC2-E8BD-88F3-AD271B63C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Incidence of PE approximately 1 in 1000 persons per year</a:t>
            </a:r>
          </a:p>
          <a:p>
            <a:r>
              <a:rPr lang="en-US" sz="2800" dirty="0"/>
              <a:t>Case mortality rate </a:t>
            </a:r>
            <a:r>
              <a:rPr lang="en-US" sz="2800" u="sng" dirty="0"/>
              <a:t>undiagnosed</a:t>
            </a:r>
            <a:r>
              <a:rPr lang="en-US" sz="2800" dirty="0"/>
              <a:t> thought to be 30%</a:t>
            </a:r>
          </a:p>
          <a:p>
            <a:r>
              <a:rPr lang="en-US" sz="2800" dirty="0"/>
              <a:t>Treatment: unfractionated heparin then vitamin K antagonist (Warfarin)</a:t>
            </a:r>
          </a:p>
          <a:p>
            <a:r>
              <a:rPr lang="en-US" sz="2800" dirty="0"/>
              <a:t>30 day case mortality rate diagnosed and </a:t>
            </a:r>
            <a:r>
              <a:rPr lang="en-US" sz="2800" u="sng" dirty="0"/>
              <a:t>treated</a:t>
            </a:r>
            <a:r>
              <a:rPr lang="en-US" sz="2800" dirty="0"/>
              <a:t>, approximately 10%</a:t>
            </a:r>
          </a:p>
          <a:p>
            <a:r>
              <a:rPr lang="en-US" sz="2800" dirty="0"/>
              <a:t>Second leading cause of sudden unexpected death</a:t>
            </a:r>
          </a:p>
        </p:txBody>
      </p:sp>
    </p:spTree>
    <p:extLst>
      <p:ext uri="{BB962C8B-B14F-4D97-AF65-F5344CB8AC3E}">
        <p14:creationId xmlns:p14="http://schemas.microsoft.com/office/powerpoint/2010/main" val="337882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2AB9843-984B-F032-D96A-13E95DF35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Dawn of Reperfusion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E1B90B3-B2CA-9137-4561-CABD24F9E7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1992-FDA clears tPA for marketing for treatment of massive pulmonary embolism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2227-50F2-85D4-DC8E-CC44B742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History of Enzymatic Treatment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48137B1-2C28-17F6-D11E-98AC41F58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1967 Urokinase in humans with PE </a:t>
            </a:r>
          </a:p>
          <a:p>
            <a:pPr lvl="1"/>
            <a:r>
              <a:rPr lang="en-US" altLang="en-US" sz="1800" dirty="0"/>
              <a:t>(Art </a:t>
            </a:r>
            <a:r>
              <a:rPr lang="en-US" altLang="en-US" sz="1800" dirty="0" err="1"/>
              <a:t>Sasahara</a:t>
            </a:r>
            <a:r>
              <a:rPr lang="en-US" altLang="en-US" sz="1800" dirty="0"/>
              <a:t> N </a:t>
            </a:r>
            <a:r>
              <a:rPr lang="en-US" altLang="en-US" sz="1800" dirty="0" err="1"/>
              <a:t>Engl</a:t>
            </a:r>
            <a:r>
              <a:rPr lang="en-US" altLang="en-US" sz="1800" dirty="0"/>
              <a:t> J Med. 1967 Nov 30; 277(22):1168-73)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1968: 18 patients with SK and 3 with heparin </a:t>
            </a:r>
          </a:p>
          <a:p>
            <a:pPr lvl="1"/>
            <a:r>
              <a:rPr lang="en-US" altLang="en-US" sz="1800" dirty="0"/>
              <a:t>(Jack Hirsh, BMJ. 1968; 4: 729–734)</a:t>
            </a:r>
            <a:endParaRPr lang="en-US" altLang="en-US" dirty="0"/>
          </a:p>
          <a:p>
            <a:r>
              <a:rPr lang="en-US" altLang="en-US" dirty="0"/>
              <a:t>1970: UPET </a:t>
            </a:r>
          </a:p>
          <a:p>
            <a:pPr lvl="1"/>
            <a:r>
              <a:rPr lang="en-US" altLang="en-US" sz="1800" dirty="0"/>
              <a:t>(JAMA. 1970; 214: 2163–2172,  Circ entire issue April 1973)</a:t>
            </a:r>
            <a:endParaRPr lang="en-US" altLang="en-US" dirty="0"/>
          </a:p>
          <a:p>
            <a:r>
              <a:rPr lang="en-US" altLang="en-US" dirty="0"/>
              <a:t>1980: tPA used in rabbits with PE </a:t>
            </a:r>
          </a:p>
          <a:p>
            <a:pPr lvl="1"/>
            <a:r>
              <a:rPr lang="en-US" altLang="en-US" sz="1800" dirty="0"/>
              <a:t>(Nature 1981; 291:590–1)</a:t>
            </a:r>
          </a:p>
          <a:p>
            <a:endParaRPr lang="en-US" altLang="en-US" sz="1800" dirty="0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FFE8739-59A4-0FD6-440E-91D2C9B2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105" y="136268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B407-23EE-B434-EC7C-D034D1EF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FDA clearance of tPA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A1497F0C-C018-363E-6A94-25900CC36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1992-Sam Goldhaber single-handedly goes to FDA  </a:t>
            </a:r>
          </a:p>
          <a:p>
            <a:pPr marL="457200" lvl="1" indent="0">
              <a:buNone/>
            </a:pPr>
            <a:r>
              <a:rPr lang="en-US" altLang="en-US" dirty="0"/>
              <a:t>-Dose based upon myocardial infarction</a:t>
            </a:r>
          </a:p>
          <a:p>
            <a:pPr marL="457200" lvl="1" indent="0">
              <a:buNone/>
            </a:pPr>
            <a:r>
              <a:rPr lang="en-US" altLang="en-US" dirty="0"/>
              <a:t>-Correct dose for PE remains unknown</a:t>
            </a:r>
          </a:p>
          <a:p>
            <a:pPr marL="457200" lvl="1" indent="0">
              <a:buNone/>
            </a:pPr>
            <a:r>
              <a:rPr lang="en-US" altLang="en-US" dirty="0"/>
              <a:t>-Heparin vagary remains</a:t>
            </a:r>
          </a:p>
          <a:p>
            <a:pPr lvl="1"/>
            <a:endParaRPr lang="en-US" altLang="en-US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B4A8856E-72C4-8F8D-4CF3-D4F98398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810001"/>
            <a:ext cx="1428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4174-AED5-6A7A-DB1F-A9FA07014E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32323" y="427165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1995: D-dimer More Recognized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88524E4E-4BE8-4191-407E-8DA92CAB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03" y="1676400"/>
            <a:ext cx="3729881" cy="458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9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signs and symptoms&#10;&#10;Description automatically generated">
            <a:extLst>
              <a:ext uri="{FF2B5EF4-FFF2-40B4-BE49-F238E27FC236}">
                <a16:creationId xmlns:a16="http://schemas.microsoft.com/office/drawing/2014/main" id="{E1B6B67E-0D97-D70B-D17C-E10E3456E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3" r="3999"/>
          <a:stretch/>
        </p:blipFill>
        <p:spPr>
          <a:xfrm>
            <a:off x="1436915" y="1302794"/>
            <a:ext cx="6844938" cy="4682711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79A9AF83-D016-DA2A-13C9-8FA6F7B628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5588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    1998: Well’s Score</a:t>
            </a:r>
          </a:p>
        </p:txBody>
      </p:sp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AE2EEC5-8120-B021-EDFA-3C30B548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772" y="3570032"/>
            <a:ext cx="3655200" cy="1391677"/>
          </a:xfrm>
          <a:prstGeom prst="rect">
            <a:avLst/>
          </a:prstGeom>
        </p:spPr>
      </p:pic>
      <p:pic>
        <p:nvPicPr>
          <p:cNvPr id="19462" name="Picture 6" descr="Image result for phil wells md">
            <a:extLst>
              <a:ext uri="{FF2B5EF4-FFF2-40B4-BE49-F238E27FC236}">
                <a16:creationId xmlns:a16="http://schemas.microsoft.com/office/drawing/2014/main" id="{40C34C1F-9B6C-61B2-4711-EA147301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3" y="1777350"/>
            <a:ext cx="1691131" cy="16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4174-AED5-6A7A-DB1F-A9FA0701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4906"/>
          </a:xfrm>
        </p:spPr>
        <p:txBody>
          <a:bodyPr/>
          <a:lstStyle/>
          <a:p>
            <a:r>
              <a:rPr lang="en-US" dirty="0"/>
              <a:t>1995: D-dimer emerges as an exclusionary tool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9FA4F7-439D-5B9B-A7C6-831D8E337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838200" y="1827924"/>
            <a:ext cx="10515600" cy="3951084"/>
          </a:xfrm>
        </p:spPr>
      </p:pic>
    </p:spTree>
    <p:extLst>
      <p:ext uri="{BB962C8B-B14F-4D97-AF65-F5344CB8AC3E}">
        <p14:creationId xmlns:p14="http://schemas.microsoft.com/office/powerpoint/2010/main" val="81357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08871-AC04-D997-CABC-3425E313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D-dimer confusion post 2000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E223946D-41F0-4FA9-5F2A-811C5E1CC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Biomeriux</a:t>
            </a:r>
            <a:r>
              <a:rPr lang="en-US" altLang="en-US" dirty="0"/>
              <a:t> receives first clearance to market in 1999 (“Aid in exclusion”). </a:t>
            </a:r>
          </a:p>
          <a:p>
            <a:r>
              <a:rPr lang="en-US" altLang="en-US" dirty="0"/>
              <a:t>Approximately 35 D-dimer assays subsequently cleared by FDA Immunoturbidimetric versus ELISA</a:t>
            </a:r>
          </a:p>
          <a:p>
            <a:r>
              <a:rPr lang="en-US" altLang="en-US" dirty="0"/>
              <a:t>Multiple different thresholds for abnormal.</a:t>
            </a:r>
          </a:p>
          <a:p>
            <a:pPr lvl="1"/>
            <a:r>
              <a:rPr lang="en-US" altLang="en-US" dirty="0"/>
              <a:t>Helena 200 ng/mL</a:t>
            </a:r>
          </a:p>
          <a:p>
            <a:pPr lvl="1"/>
            <a:r>
              <a:rPr lang="en-US" altLang="en-US" dirty="0" err="1"/>
              <a:t>HemosIL</a:t>
            </a:r>
            <a:r>
              <a:rPr lang="en-US" altLang="en-US" dirty="0"/>
              <a:t> 243 ng/mL (DDU)</a:t>
            </a:r>
          </a:p>
          <a:p>
            <a:pPr lvl="1"/>
            <a:r>
              <a:rPr lang="en-US" altLang="en-US" dirty="0" err="1"/>
              <a:t>Stago</a:t>
            </a:r>
            <a:r>
              <a:rPr lang="en-US" altLang="en-US" dirty="0"/>
              <a:t> </a:t>
            </a:r>
            <a:r>
              <a:rPr lang="en-US" altLang="en-US" dirty="0" err="1"/>
              <a:t>Diagnostica</a:t>
            </a:r>
            <a:r>
              <a:rPr lang="en-US" altLang="en-US" dirty="0"/>
              <a:t> 500 ng/mL (FEU)</a:t>
            </a:r>
          </a:p>
          <a:p>
            <a:r>
              <a:rPr lang="en-US" altLang="en-US" dirty="0"/>
              <a:t>Nomenclature: FEU vs. DDU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B33C0C16-2D40-55C2-4B6F-169A6809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476" y="6011818"/>
            <a:ext cx="96299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Clin Chem 2015, 61:776-778. https://fda.gov/510(k) clearances (Accessed March, 2020)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35D19-3CCE-DF73-C761-9EC1426B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FF06-FC6E-FD53-B842-B1EA606AD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348" y="3887894"/>
            <a:ext cx="11039302" cy="1649306"/>
          </a:xfrm>
        </p:spPr>
        <p:txBody>
          <a:bodyPr/>
          <a:lstStyle/>
          <a:p>
            <a:r>
              <a:rPr lang="en-US" sz="375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27589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D21F-355C-A335-D808-D12F668E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1997: low molecular weight heparin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A5C25BD-F5B7-92B3-17C1-7BE2CE0C3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en-US" dirty="0"/>
              <a:t>COLUMBUS</a:t>
            </a:r>
          </a:p>
          <a:p>
            <a:pPr algn="ctr"/>
            <a:endParaRPr lang="en-US" altLang="en-US" dirty="0"/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F491B075-03BB-A8F2-332D-1B9FD8819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3409" r="11095" b="69318"/>
          <a:stretch>
            <a:fillRect/>
          </a:stretch>
        </p:blipFill>
        <p:spPr bwMode="auto">
          <a:xfrm>
            <a:off x="2563527" y="2819400"/>
            <a:ext cx="7064946" cy="3113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0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DD9F6C80-A155-09DE-D3D7-14233A13B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10363200" cy="1143000"/>
          </a:xfrm>
        </p:spPr>
        <p:txBody>
          <a:bodyPr/>
          <a:lstStyle/>
          <a:p>
            <a:pPr algn="ctr"/>
            <a:r>
              <a:rPr lang="en-US" altLang="en-US" dirty="0"/>
              <a:t>1999-2000-CTPE emerges</a:t>
            </a:r>
          </a:p>
        </p:txBody>
      </p:sp>
      <p:pic>
        <p:nvPicPr>
          <p:cNvPr id="6" name="Picture 5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2FCA108E-CC83-407D-6B7F-2C4F39E5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4" y="1600201"/>
            <a:ext cx="6662057" cy="2354535"/>
          </a:xfrm>
          <a:prstGeom prst="rect">
            <a:avLst/>
          </a:prstGeom>
        </p:spPr>
      </p:pic>
      <p:pic>
        <p:nvPicPr>
          <p:cNvPr id="5" name="Picture 4" descr="A close-up of an x-ray of a human body&#10;&#10;Description automatically generated">
            <a:extLst>
              <a:ext uri="{FF2B5EF4-FFF2-40B4-BE49-F238E27FC236}">
                <a16:creationId xmlns:a16="http://schemas.microsoft.com/office/drawing/2014/main" id="{DB14A051-C451-C687-C978-FF636CB6F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114800"/>
            <a:ext cx="3962400" cy="21400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D954C6D3-30BF-5D2F-60AB-0BB52FEF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09801"/>
            <a:ext cx="7772400" cy="28626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8F94C2-4ACA-896F-048F-D67A310E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 Rule--2004</a:t>
            </a:r>
          </a:p>
        </p:txBody>
      </p:sp>
    </p:spTree>
    <p:extLst>
      <p:ext uri="{BB962C8B-B14F-4D97-AF65-F5344CB8AC3E}">
        <p14:creationId xmlns:p14="http://schemas.microsoft.com/office/powerpoint/2010/main" val="739425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id="{C287DE3D-A243-4483-A1CA-D72B2B002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Times New Roman"/>
              <a:cs typeface="Arial"/>
              <a:sym typeface="Wingdings" charset="2"/>
            </a:endParaRPr>
          </a:p>
        </p:txBody>
      </p:sp>
      <p:sp>
        <p:nvSpPr>
          <p:cNvPr id="16389" name="Text Placeholder 2">
            <a:extLst>
              <a:ext uri="{FF2B5EF4-FFF2-40B4-BE49-F238E27FC236}">
                <a16:creationId xmlns:a16="http://schemas.microsoft.com/office/drawing/2014/main" id="{5B41E5AE-BCF1-4EA8-A84C-DFECAA44D3CB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Time Trends in Pulmonary Embolism in the United States: Evidence of Overdiagnosis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D7D99A65-C61C-F385-3A55-B145DBFC566D}"/>
              </a:ext>
            </a:extLst>
          </p:cNvPr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Arch Intern Med. 2011;171(9):831-837. doi:10.1001/archinternmed.2011.178</a:t>
            </a:r>
          </a:p>
        </p:txBody>
      </p:sp>
      <p:sp>
        <p:nvSpPr>
          <p:cNvPr id="16392" name="Text Placeholder 2">
            <a:extLst>
              <a:ext uri="{FF2B5EF4-FFF2-40B4-BE49-F238E27FC236}">
                <a16:creationId xmlns:a16="http://schemas.microsoft.com/office/drawing/2014/main" id="{97A673CA-E38F-41CB-8E9A-8B09465825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Incidence and mortality of pulmonary embolism in the United States, 1993-2006. APC indicates annual percentage change; and CTPA, computed tomographic pulmonary angiography.
</a:t>
            </a:r>
          </a:p>
        </p:txBody>
      </p:sp>
      <p:sp>
        <p:nvSpPr>
          <p:cNvPr id="14345" name="TextBox 11">
            <a:extLst>
              <a:ext uri="{FF2B5EF4-FFF2-40B4-BE49-F238E27FC236}">
                <a16:creationId xmlns:a16="http://schemas.microsoft.com/office/drawing/2014/main" id="{166C4855-DBC2-E8C2-BDB0-A6D0BF04BFB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1" y="5305426"/>
            <a:ext cx="9153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000000"/>
                </a:solidFill>
              </a:rPr>
              <a:t>Figure Legend: </a:t>
            </a:r>
            <a:endParaRPr lang="en-US" altLang="en-US" sz="1200" b="1">
              <a:solidFill>
                <a:srgbClr val="000000"/>
              </a:solidFill>
              <a:latin typeface="Helvetica" pitchFamily="2" charset="0"/>
            </a:endParaRPr>
          </a:p>
        </p:txBody>
      </p:sp>
      <p:cxnSp>
        <p:nvCxnSpPr>
          <p:cNvPr id="14346" name="Straight Connector 5">
            <a:extLst>
              <a:ext uri="{FF2B5EF4-FFF2-40B4-BE49-F238E27FC236}">
                <a16:creationId xmlns:a16="http://schemas.microsoft.com/office/drawing/2014/main" id="{A326BBCD-2767-DC36-2DB2-78ED242FB234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CC2731A9-BBED-5922-2FE9-1DC100474E07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72" y="1713552"/>
            <a:ext cx="3242056" cy="34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05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EAB262CE-C966-0819-08FA-E1443116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73089"/>
            <a:ext cx="7772400" cy="1526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4BC17-A6F0-86C6-BC5A-8ED3032D8176}"/>
              </a:ext>
            </a:extLst>
          </p:cNvPr>
          <p:cNvSpPr txBox="1"/>
          <p:nvPr/>
        </p:nvSpPr>
        <p:spPr>
          <a:xfrm>
            <a:off x="5943600" y="57912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anose="02020603050405020304" pitchFamily="18" charset="0"/>
              </a:rPr>
              <a:t>Am J </a:t>
            </a:r>
            <a:r>
              <a:rPr lang="en-US" dirty="0" err="1">
                <a:latin typeface="Times New Roman" panose="02020603050405020304" pitchFamily="18" charset="0"/>
              </a:rPr>
              <a:t>Cardiol</a:t>
            </a:r>
            <a:r>
              <a:rPr lang="en-US" dirty="0">
                <a:latin typeface="Times New Roman" panose="02020603050405020304" pitchFamily="18" charset="0"/>
              </a:rPr>
              <a:t> 2023;202:169−175</a:t>
            </a:r>
          </a:p>
        </p:txBody>
      </p:sp>
      <p:pic>
        <p:nvPicPr>
          <p:cNvPr id="7" name="Picture 6" descr="A graph with red dots and blue lines&#10;&#10;Description automatically generated">
            <a:extLst>
              <a:ext uri="{FF2B5EF4-FFF2-40B4-BE49-F238E27FC236}">
                <a16:creationId xmlns:a16="http://schemas.microsoft.com/office/drawing/2014/main" id="{1535D6C2-628F-AD72-61DA-4889E47F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2522597"/>
            <a:ext cx="3867150" cy="29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2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6EA8-075A-C95D-456C-4BA88428D2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8373" y="656215"/>
            <a:ext cx="10363200" cy="1143000"/>
          </a:xfrm>
        </p:spPr>
        <p:txBody>
          <a:bodyPr/>
          <a:lstStyle/>
          <a:p>
            <a:pPr algn="ctr"/>
            <a:r>
              <a:rPr lang="en-US" dirty="0"/>
              <a:t>DOACS--2013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95A25-E8F1-ED5F-1DFE-C81740639C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63040" y="1799215"/>
            <a:ext cx="4038600" cy="4114800"/>
          </a:xfrm>
        </p:spPr>
        <p:txBody>
          <a:bodyPr/>
          <a:lstStyle/>
          <a:p>
            <a:r>
              <a:rPr lang="en-US" dirty="0"/>
              <a:t>Rivaroxaban, then apixaban cleared by FDA</a:t>
            </a:r>
          </a:p>
          <a:p>
            <a:r>
              <a:rPr lang="en-US" dirty="0"/>
              <a:t>Directly inhibit factor 10</a:t>
            </a:r>
          </a:p>
          <a:p>
            <a:r>
              <a:rPr lang="en-US" dirty="0"/>
              <a:t>No need for heparin or dietary restrictions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BD148-A12B-3B50-ECC9-1DDDC199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91" y="1799215"/>
            <a:ext cx="42261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7101-D643-1FA8-5F92-E32C88524F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4631" y="890016"/>
            <a:ext cx="4122738" cy="4413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2012-2024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D7C7-A941-A768-9874-7B591CF059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0300" y="1773936"/>
            <a:ext cx="7391400" cy="4114800"/>
          </a:xfrm>
        </p:spPr>
        <p:txBody>
          <a:bodyPr/>
          <a:lstStyle/>
          <a:p>
            <a:r>
              <a:rPr lang="en-US" dirty="0"/>
              <a:t>Catheter-based treatment emerges</a:t>
            </a:r>
          </a:p>
          <a:p>
            <a:r>
              <a:rPr lang="en-US" dirty="0"/>
              <a:t>PERT teams (PERT consortium started by Chris </a:t>
            </a:r>
            <a:r>
              <a:rPr lang="en-US" dirty="0" err="1"/>
              <a:t>Kabrhel</a:t>
            </a:r>
            <a:r>
              <a:rPr lang="en-US" dirty="0"/>
              <a:t>, 2014</a:t>
            </a:r>
          </a:p>
          <a:p>
            <a:r>
              <a:rPr lang="en-US" dirty="0"/>
              <a:t>Now, clinical study of reperfusion therapy is dominated by industry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0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7101-D643-1FA8-5F92-E32C88524F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4631" y="1557528"/>
            <a:ext cx="4122738" cy="2696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D7C7-A941-A768-9874-7B591CF059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0300" y="2255520"/>
            <a:ext cx="7391400" cy="2139696"/>
          </a:xfrm>
        </p:spPr>
        <p:txBody>
          <a:bodyPr/>
          <a:lstStyle/>
          <a:p>
            <a:r>
              <a:rPr lang="en-US" dirty="0"/>
              <a:t>PE still the #2 cause of sudden unexpected death</a:t>
            </a:r>
          </a:p>
          <a:p>
            <a:r>
              <a:rPr lang="en-US" dirty="0"/>
              <a:t>Several studies have suggested mortality increasing in the US, but not Europe</a:t>
            </a:r>
          </a:p>
          <a:p>
            <a:endParaRPr lang="en-US" dirty="0"/>
          </a:p>
        </p:txBody>
      </p:sp>
      <p:pic>
        <p:nvPicPr>
          <p:cNvPr id="4" name="Picture 3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2045F60D-89D0-8E99-E108-2B3BF73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602480"/>
            <a:ext cx="7772400" cy="12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0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9694-8F02-CD51-13C4-8841195CF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62000"/>
            <a:ext cx="10363200" cy="1143000"/>
          </a:xfrm>
        </p:spPr>
        <p:txBody>
          <a:bodyPr/>
          <a:lstStyle/>
          <a:p>
            <a:pPr algn="ctr"/>
            <a:r>
              <a:rPr lang="en-US" dirty="0"/>
              <a:t>Why a surveillance network is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C6482-0DF0-B152-D37D-2E88932F76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090928"/>
            <a:ext cx="10363200" cy="4114800"/>
          </a:xfrm>
        </p:spPr>
        <p:txBody>
          <a:bodyPr/>
          <a:lstStyle/>
          <a:p>
            <a:r>
              <a:rPr lang="en-US" dirty="0"/>
              <a:t>Currently, epidemiological data are inferred from databases not designed specifically to detect PE (e.g., NEDS, NIS, WONDER)</a:t>
            </a:r>
          </a:p>
          <a:p>
            <a:r>
              <a:rPr lang="en-US" dirty="0"/>
              <a:t>Disparities likely exist </a:t>
            </a:r>
          </a:p>
        </p:txBody>
      </p:sp>
    </p:spTree>
    <p:extLst>
      <p:ext uri="{BB962C8B-B14F-4D97-AF65-F5344CB8AC3E}">
        <p14:creationId xmlns:p14="http://schemas.microsoft.com/office/powerpoint/2010/main" val="827746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5AE603C-B4AD-9B80-F956-49BD6B7B0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34509"/>
          <a:stretch/>
        </p:blipFill>
        <p:spPr>
          <a:xfrm>
            <a:off x="1905094" y="304800"/>
            <a:ext cx="8381813" cy="31242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36D1185-3483-3695-3A22-B0ACA2BBD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38989" b="35063"/>
          <a:stretch/>
        </p:blipFill>
        <p:spPr>
          <a:xfrm>
            <a:off x="3605784" y="3547101"/>
            <a:ext cx="4980432" cy="2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9702CB-C4D0-33A7-EAD7-2F5096E2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57" y="504593"/>
            <a:ext cx="4658286" cy="58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04F6A0-9A60-C046-C116-1AAAEFA7F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5" t="16557" r="12745"/>
          <a:stretch/>
        </p:blipFill>
        <p:spPr>
          <a:xfrm>
            <a:off x="1981200" y="533400"/>
            <a:ext cx="7776612" cy="55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64D1-A15B-DFD1-3B74-24B3E95EA8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89432"/>
            <a:ext cx="10363200" cy="1143000"/>
          </a:xfrm>
        </p:spPr>
        <p:txBody>
          <a:bodyPr/>
          <a:lstStyle/>
          <a:p>
            <a:pPr algn="ctr"/>
            <a:r>
              <a:rPr lang="en-US" dirty="0"/>
              <a:t>Key 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0C6DA-1B4A-4B8D-9FAC-97830A7C17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9800" y="2520696"/>
            <a:ext cx="7772400" cy="35631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Scope: </a:t>
            </a:r>
          </a:p>
          <a:p>
            <a:pPr lvl="1"/>
            <a:r>
              <a:rPr lang="en-US" dirty="0"/>
              <a:t>Deep vein thrombosis and pulmonary embolism?</a:t>
            </a:r>
          </a:p>
          <a:p>
            <a:pPr lvl="1"/>
            <a:r>
              <a:rPr lang="en-US" dirty="0"/>
              <a:t>Diagnosed cases only, or include those imaged for PE (via CPT code)?</a:t>
            </a:r>
          </a:p>
          <a:p>
            <a:pPr lvl="1"/>
            <a:r>
              <a:rPr lang="en-US" dirty="0"/>
              <a:t>All Florida hospitals, or a sample of hospitals?</a:t>
            </a:r>
          </a:p>
          <a:p>
            <a:pPr lvl="1"/>
            <a:r>
              <a:rPr lang="en-US" dirty="0"/>
              <a:t>Patient level data or summary data?</a:t>
            </a:r>
          </a:p>
          <a:p>
            <a:pPr lvl="1"/>
            <a:r>
              <a:rPr lang="en-US" dirty="0"/>
              <a:t>New SQL coding at each site or modification of what exists on the HIE?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88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64D1-A15B-DFD1-3B74-24B3E95EA8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47240"/>
            <a:ext cx="10363200" cy="732367"/>
          </a:xfrm>
        </p:spPr>
        <p:txBody>
          <a:bodyPr/>
          <a:lstStyle/>
          <a:p>
            <a:pPr algn="ctr"/>
            <a:r>
              <a:rPr lang="en-US" dirty="0"/>
              <a:t>Methodological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0C6DA-1B4A-4B8D-9FAC-97830A7C17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026920"/>
            <a:ext cx="10363200" cy="2636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Methods of detection of DVT and PE: </a:t>
            </a:r>
          </a:p>
          <a:p>
            <a:pPr lvl="1"/>
            <a:r>
              <a:rPr lang="en-US" dirty="0"/>
              <a:t>ICD coding must be carefully considered</a:t>
            </a:r>
          </a:p>
          <a:p>
            <a:pPr lvl="2"/>
            <a:r>
              <a:rPr lang="en-US" dirty="0"/>
              <a:t>First ICD code versus contained within list</a:t>
            </a:r>
          </a:p>
          <a:p>
            <a:pPr lvl="2"/>
            <a:r>
              <a:rPr lang="en-US" dirty="0"/>
              <a:t>Coincident imaging and anticoagulation</a:t>
            </a:r>
          </a:p>
          <a:p>
            <a:pPr lvl="1"/>
            <a:r>
              <a:rPr lang="en-US" dirty="0"/>
              <a:t>Use of regular expression (</a:t>
            </a:r>
            <a:r>
              <a:rPr lang="en-US" dirty="0" err="1"/>
              <a:t>RegEx</a:t>
            </a:r>
            <a:r>
              <a:rPr lang="en-US" dirty="0"/>
              <a:t>) or natural language processing?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8768C4D-ADEF-1641-4DBA-55C6EFCE4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2" t="10519" r="34313" b="57781"/>
          <a:stretch/>
        </p:blipFill>
        <p:spPr>
          <a:xfrm>
            <a:off x="4637521" y="4663440"/>
            <a:ext cx="6448055" cy="14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73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64D1-A15B-DFD1-3B74-24B3E95EA8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8408" y="627888"/>
            <a:ext cx="10363200" cy="1143000"/>
          </a:xfrm>
        </p:spPr>
        <p:txBody>
          <a:bodyPr/>
          <a:lstStyle/>
          <a:p>
            <a:pPr algn="ctr"/>
            <a:r>
              <a:rPr lang="en-US" dirty="0"/>
              <a:t>Methodological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0C6DA-1B4A-4B8D-9FAC-97830A7C17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r>
              <a:rPr lang="en-US" dirty="0"/>
              <a:t>Methods of detection of DVT and PE: </a:t>
            </a:r>
          </a:p>
          <a:p>
            <a:pPr lvl="1"/>
            <a:r>
              <a:rPr lang="en-US" dirty="0"/>
              <a:t>ICD coding must be carefully considered</a:t>
            </a:r>
          </a:p>
          <a:p>
            <a:pPr lvl="2"/>
            <a:r>
              <a:rPr lang="en-US" dirty="0"/>
              <a:t>First ICD code versus contained within list</a:t>
            </a:r>
          </a:p>
          <a:p>
            <a:pPr lvl="2"/>
            <a:r>
              <a:rPr lang="en-US" dirty="0"/>
              <a:t>Coincident imaging and anticoagulation</a:t>
            </a:r>
          </a:p>
          <a:p>
            <a:pPr lvl="1"/>
            <a:r>
              <a:rPr lang="en-US" dirty="0"/>
              <a:t>What data to collect?</a:t>
            </a:r>
          </a:p>
          <a:p>
            <a:pPr lvl="1"/>
            <a:r>
              <a:rPr lang="en-US" dirty="0"/>
              <a:t>Frequency of collection</a:t>
            </a:r>
          </a:p>
          <a:p>
            <a:pPr lvl="1"/>
            <a:r>
              <a:rPr lang="en-US" dirty="0"/>
              <a:t>Budget to curate and modify the code on a regular basis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34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70684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9480990-DBEB-9FAD-7037-31510AFD44E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286000"/>
            <a:ext cx="77724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sz="3600" dirty="0"/>
              <a:t>Importance of Patient Communication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5A7FD5F-596B-E58B-7A8F-4CCB7B6FA5A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159724" y="3897957"/>
            <a:ext cx="7872549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dirty="0"/>
              <a:t>Jackeline Hernandez MD</a:t>
            </a:r>
          </a:p>
          <a:p>
            <a:pPr marL="0" indent="0" algn="ctr">
              <a:buNone/>
            </a:pPr>
            <a:r>
              <a:rPr lang="en-US" altLang="en-US" b="1" dirty="0"/>
              <a:t>Atrium Health Carolinas Medical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0428A-C9A4-B9BC-F35A-95C3B65B238D}"/>
              </a:ext>
            </a:extLst>
          </p:cNvPr>
          <p:cNvSpPr txBox="1"/>
          <p:nvPr/>
        </p:nvSpPr>
        <p:spPr>
          <a:xfrm>
            <a:off x="2806823" y="693527"/>
            <a:ext cx="657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Oswald Medium" panose="00000600000000000000" pitchFamily="2" charset="0"/>
              </a:rPr>
              <a:t>GUEST SPEAKER</a:t>
            </a:r>
          </a:p>
        </p:txBody>
      </p:sp>
    </p:spTree>
    <p:extLst>
      <p:ext uri="{BB962C8B-B14F-4D97-AF65-F5344CB8AC3E}">
        <p14:creationId xmlns:p14="http://schemas.microsoft.com/office/powerpoint/2010/main" val="3036638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Meeting Summary</a:t>
            </a:r>
          </a:p>
        </p:txBody>
      </p:sp>
    </p:spTree>
    <p:extLst>
      <p:ext uri="{BB962C8B-B14F-4D97-AF65-F5344CB8AC3E}">
        <p14:creationId xmlns:p14="http://schemas.microsoft.com/office/powerpoint/2010/main" val="2059135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Meeting Summary</a:t>
            </a:r>
          </a:p>
        </p:txBody>
      </p:sp>
    </p:spTree>
    <p:extLst>
      <p:ext uri="{BB962C8B-B14F-4D97-AF65-F5344CB8AC3E}">
        <p14:creationId xmlns:p14="http://schemas.microsoft.com/office/powerpoint/2010/main" val="119582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2560653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Adjournment  </a:t>
            </a:r>
          </a:p>
        </p:txBody>
      </p:sp>
    </p:spTree>
    <p:extLst>
      <p:ext uri="{BB962C8B-B14F-4D97-AF65-F5344CB8AC3E}">
        <p14:creationId xmlns:p14="http://schemas.microsoft.com/office/powerpoint/2010/main" val="18445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Call to Order, Welcome, and Roll Call</a:t>
            </a:r>
          </a:p>
        </p:txBody>
      </p:sp>
    </p:spTree>
    <p:extLst>
      <p:ext uri="{BB962C8B-B14F-4D97-AF65-F5344CB8AC3E}">
        <p14:creationId xmlns:p14="http://schemas.microsoft.com/office/powerpoint/2010/main" val="129612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Agency Updates</a:t>
            </a:r>
          </a:p>
        </p:txBody>
      </p:sp>
    </p:spTree>
    <p:extLst>
      <p:ext uri="{BB962C8B-B14F-4D97-AF65-F5344CB8AC3E}">
        <p14:creationId xmlns:p14="http://schemas.microsoft.com/office/powerpoint/2010/main" val="160245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imeline of a company">
            <a:extLst>
              <a:ext uri="{FF2B5EF4-FFF2-40B4-BE49-F238E27FC236}">
                <a16:creationId xmlns:a16="http://schemas.microsoft.com/office/drawing/2014/main" id="{F4F5FFFC-B1E2-239C-08AE-2B22CF1F2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6022"/>
          <a:stretch/>
        </p:blipFill>
        <p:spPr>
          <a:xfrm>
            <a:off x="1628502" y="194852"/>
            <a:ext cx="8934995" cy="61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workgroup&#10;&#10;Description automatically generated">
            <a:extLst>
              <a:ext uri="{FF2B5EF4-FFF2-40B4-BE49-F238E27FC236}">
                <a16:creationId xmlns:a16="http://schemas.microsoft.com/office/drawing/2014/main" id="{7CF42551-2610-B2AC-6C38-55669F46E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6082"/>
          <a:stretch/>
        </p:blipFill>
        <p:spPr>
          <a:xfrm>
            <a:off x="1497869" y="132543"/>
            <a:ext cx="9797144" cy="62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1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2220080"/>
          </a:xfrm>
        </p:spPr>
        <p:txBody>
          <a:bodyPr/>
          <a:lstStyle/>
          <a:p>
            <a:r>
              <a:rPr lang="en-US" dirty="0"/>
              <a:t>Review and Approve Previous Meeting Minutes </a:t>
            </a:r>
          </a:p>
        </p:txBody>
      </p:sp>
    </p:spTree>
    <p:extLst>
      <p:ext uri="{BB962C8B-B14F-4D97-AF65-F5344CB8AC3E}">
        <p14:creationId xmlns:p14="http://schemas.microsoft.com/office/powerpoint/2010/main" val="279572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949885"/>
          </a:xfrm>
        </p:spPr>
        <p:txBody>
          <a:bodyPr/>
          <a:lstStyle/>
          <a:p>
            <a:r>
              <a:rPr lang="en-US" dirty="0"/>
              <a:t>Previous Action Items and Status Updates </a:t>
            </a:r>
          </a:p>
        </p:txBody>
      </p:sp>
    </p:spTree>
    <p:extLst>
      <p:ext uri="{BB962C8B-B14F-4D97-AF65-F5344CB8AC3E}">
        <p14:creationId xmlns:p14="http://schemas.microsoft.com/office/powerpoint/2010/main" val="3899673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heme">
  <a:themeElements>
    <a:clrScheme name="AHCA">
      <a:dk1>
        <a:srgbClr val="00205C"/>
      </a:dk1>
      <a:lt1>
        <a:srgbClr val="FFFFFF"/>
      </a:lt1>
      <a:dk2>
        <a:srgbClr val="00205C"/>
      </a:dk2>
      <a:lt2>
        <a:srgbClr val="FFFFFF"/>
      </a:lt2>
      <a:accent1>
        <a:srgbClr val="CD1041"/>
      </a:accent1>
      <a:accent2>
        <a:srgbClr val="004FA2"/>
      </a:accent2>
      <a:accent3>
        <a:srgbClr val="C8C8C8"/>
      </a:accent3>
      <a:accent4>
        <a:srgbClr val="00205C"/>
      </a:accent4>
      <a:accent5>
        <a:srgbClr val="004FA2"/>
      </a:accent5>
      <a:accent6>
        <a:srgbClr val="CD1041"/>
      </a:accent6>
      <a:hlink>
        <a:srgbClr val="C8C8C8"/>
      </a:hlink>
      <a:folHlink>
        <a:srgbClr val="004FA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D16AAE1-BF05-4DFB-99BF-A7C71BFE440F}" vid="{3DC09D3A-19CE-4E7E-8B6A-3F7C0B898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7FC50278E654787415EF7B04B8638" ma:contentTypeVersion="19" ma:contentTypeDescription="Create a new document." ma:contentTypeScope="" ma:versionID="63049bb6d2938d878323b031a76db6a9">
  <xsd:schema xmlns:xsd="http://www.w3.org/2001/XMLSchema" xmlns:xs="http://www.w3.org/2001/XMLSchema" xmlns:p="http://schemas.microsoft.com/office/2006/metadata/properties" xmlns:ns2="de03dd48-6c4b-47a9-99c6-d8657290bad1" targetNamespace="http://schemas.microsoft.com/office/2006/metadata/properties" ma:root="true" ma:fieldsID="da7bf442b7fc8f23154ead864fb542ef" ns2:_="">
    <xsd:import namespace="de03dd48-6c4b-47a9-99c6-d8657290bad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3dd48-6c4b-47a9-99c6-d8657290bad1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de03dd48-6c4b-47a9-99c6-d8657290bad1" xsi:nil="true"/>
    <_dlc_DocId xmlns="de03dd48-6c4b-47a9-99c6-d8657290bad1">AHCA2017-1050484017-46</_dlc_DocId>
    <_dlc_DocIdUrl xmlns="de03dd48-6c4b-47a9-99c6-d8657290bad1">
      <Url>https://portal.ahca.myflorida.com/mmd/_layouts/15/DocIdRedir.aspx?ID=AHCA2017-1050484017-46</Url>
      <Description>AHCA2017-1050484017-46</Description>
    </_dlc_DocIdUrl>
  </documentManagement>
</p:properties>
</file>

<file path=customXml/itemProps1.xml><?xml version="1.0" encoding="utf-8"?>
<ds:datastoreItem xmlns:ds="http://schemas.openxmlformats.org/officeDocument/2006/customXml" ds:itemID="{C6DB9C77-05FE-4AA3-A76D-064F7C6D2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03dd48-6c4b-47a9-99c6-d8657290ba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FA1EDA-BC57-4B9D-9A17-BB31C13A11A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50FA598-6F66-4AA1-B2BD-180E1B3BF00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33314D0-824E-4ED9-86DC-B2AE60A58643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de03dd48-6c4b-47a9-99c6-d8657290bad1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AHCA Powerpoint Template 2022</Template>
  <TotalTime>7948</TotalTime>
  <Words>695</Words>
  <Application>Microsoft Office PowerPoint</Application>
  <PresentationFormat>Widescreen</PresentationFormat>
  <Paragraphs>101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Helvetica</vt:lpstr>
      <vt:lpstr>Montserrat</vt:lpstr>
      <vt:lpstr>Oswald Medium</vt:lpstr>
      <vt:lpstr>Times New Roman</vt:lpstr>
      <vt:lpstr>Office Theme</vt:lpstr>
      <vt:lpstr>Blood Clot and Pulmonary Embolism Policy (BCPEP)</vt:lpstr>
      <vt:lpstr>Agenda </vt:lpstr>
      <vt:lpstr>PowerPoint Presentation</vt:lpstr>
      <vt:lpstr>Call to Order, Welcome, and Roll Call</vt:lpstr>
      <vt:lpstr>Agency Updates</vt:lpstr>
      <vt:lpstr>PowerPoint Presentation</vt:lpstr>
      <vt:lpstr>PowerPoint Presentation</vt:lpstr>
      <vt:lpstr>Review and Approve Previous Meeting Minutes </vt:lpstr>
      <vt:lpstr>Previous Action Items and Status Updates </vt:lpstr>
      <vt:lpstr>Pulmonary Embolism: Recent History and Current Issues</vt:lpstr>
      <vt:lpstr>1990</vt:lpstr>
      <vt:lpstr>1990</vt:lpstr>
      <vt:lpstr>Dawn of Reperfusion</vt:lpstr>
      <vt:lpstr>History of Enzymatic Treatment</vt:lpstr>
      <vt:lpstr>FDA clearance of tPA</vt:lpstr>
      <vt:lpstr>1995: D-dimer More Recognized</vt:lpstr>
      <vt:lpstr>    1998: Well’s Score</vt:lpstr>
      <vt:lpstr>1995: D-dimer emerges as an exclusionary tool</vt:lpstr>
      <vt:lpstr>D-dimer confusion post 2000</vt:lpstr>
      <vt:lpstr>1997: low molecular weight heparin</vt:lpstr>
      <vt:lpstr>1999-2000-CTPE emerges</vt:lpstr>
      <vt:lpstr>PERC Rule--2004</vt:lpstr>
      <vt:lpstr>PowerPoint Presentation</vt:lpstr>
      <vt:lpstr>PowerPoint Presentation</vt:lpstr>
      <vt:lpstr>DOACS--2013</vt:lpstr>
      <vt:lpstr>2012-2024</vt:lpstr>
      <vt:lpstr>2024</vt:lpstr>
      <vt:lpstr>Why a surveillance network is needed</vt:lpstr>
      <vt:lpstr>PowerPoint Presentation</vt:lpstr>
      <vt:lpstr>PowerPoint Presentation</vt:lpstr>
      <vt:lpstr>Key Questions To Consider</vt:lpstr>
      <vt:lpstr>Methodological Questions</vt:lpstr>
      <vt:lpstr>Methodological Questions</vt:lpstr>
      <vt:lpstr>Questions?</vt:lpstr>
      <vt:lpstr>Importance of Patient Communication</vt:lpstr>
      <vt:lpstr>Meeting Summary</vt:lpstr>
      <vt:lpstr>Meeting Summary</vt:lpstr>
      <vt:lpstr>Next Steps </vt:lpstr>
      <vt:lpstr>Adjournment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Slautterback, Corinne</dc:creator>
  <cp:lastModifiedBy>Bustos, Jaime</cp:lastModifiedBy>
  <cp:revision>38</cp:revision>
  <dcterms:created xsi:type="dcterms:W3CDTF">2023-01-23T19:31:18Z</dcterms:created>
  <dcterms:modified xsi:type="dcterms:W3CDTF">2024-05-28T17:53:25Z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0x0101004A07FC50278E654787415EF7B04B8638</vt:lpwstr>
  </property>
  <property fmtid="{D5CDD505-2E9C-101B-9397-08002B2CF9AE}" pid="3" name="_dlc_DocIdItemGuid">
    <vt:lpwstr>dd2cf53c-284d-4b72-8cdd-84e9be4b45fe</vt:lpwstr>
  </property>
</Properties>
</file>