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9"/>
  </p:notesMasterIdLst>
  <p:sldIdLst>
    <p:sldId id="273" r:id="rId6"/>
    <p:sldId id="271" r:id="rId7"/>
    <p:sldId id="315" r:id="rId8"/>
    <p:sldId id="322" r:id="rId9"/>
    <p:sldId id="326" r:id="rId10"/>
    <p:sldId id="325" r:id="rId11"/>
    <p:sldId id="342" r:id="rId12"/>
    <p:sldId id="343" r:id="rId13"/>
    <p:sldId id="344" r:id="rId14"/>
    <p:sldId id="333" r:id="rId15"/>
    <p:sldId id="335" r:id="rId16"/>
    <p:sldId id="336" r:id="rId17"/>
    <p:sldId id="337" r:id="rId18"/>
    <p:sldId id="338" r:id="rId19"/>
    <p:sldId id="345" r:id="rId20"/>
    <p:sldId id="339" r:id="rId21"/>
    <p:sldId id="340" r:id="rId22"/>
    <p:sldId id="346" r:id="rId23"/>
    <p:sldId id="341" r:id="rId24"/>
    <p:sldId id="327" r:id="rId25"/>
    <p:sldId id="328" r:id="rId26"/>
    <p:sldId id="329" r:id="rId27"/>
    <p:sldId id="33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0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8" autoAdjust="0"/>
    <p:restoredTop sz="96357" autoAdjust="0"/>
  </p:normalViewPr>
  <p:slideViewPr>
    <p:cSldViewPr snapToGrid="0">
      <p:cViewPr varScale="1">
        <p:scale>
          <a:sx n="107" d="100"/>
          <a:sy n="107" d="100"/>
        </p:scale>
        <p:origin x="84" y="160"/>
      </p:cViewPr>
      <p:guideLst/>
    </p:cSldViewPr>
  </p:slideViewPr>
  <p:outlineViewPr>
    <p:cViewPr>
      <p:scale>
        <a:sx n="33" d="100"/>
        <a:sy n="33" d="100"/>
      </p:scale>
      <p:origin x="0" y="-127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2E934-5876-4D6B-A273-63C61A05D2FD}" type="datetimeFigureOut">
              <a:rPr lang="en-US" smtClean="0"/>
              <a:t>4/10/2024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EBED89-312A-4C45-AB5C-628825485B58}" type="slidenum">
              <a:rPr lang="en-US" smtClean="0"/>
              <a:t>‹#›</a:t>
            </a:fld>
            <a:endParaRPr lang="en-US"/>
          </a:p>
        </p:txBody>
      </p:sp>
    </p:spTree>
    <p:extLst>
      <p:ext uri="{BB962C8B-B14F-4D97-AF65-F5344CB8AC3E}">
        <p14:creationId xmlns:p14="http://schemas.microsoft.com/office/powerpoint/2010/main" val="4043805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6E0691F9-FC2F-C7FF-4578-EA9409712F17}"/>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6338"/>
          </a:xfrm>
          <a:prstGeom prst="rect">
            <a:avLst/>
          </a:prstGeom>
        </p:spPr>
      </p:pic>
      <p:sp>
        <p:nvSpPr>
          <p:cNvPr id="2" name="Title 1">
            <a:extLst>
              <a:ext uri="{FF2B5EF4-FFF2-40B4-BE49-F238E27FC236}">
                <a16:creationId xmlns:a16="http://schemas.microsoft.com/office/drawing/2014/main" id="{6BFFC6BA-1691-9706-6C77-EFB75E07917C}"/>
              </a:ext>
            </a:extLst>
          </p:cNvPr>
          <p:cNvSpPr>
            <a:spLocks noGrp="1"/>
          </p:cNvSpPr>
          <p:nvPr>
            <p:ph type="ctrTitle" hasCustomPrompt="1"/>
          </p:nvPr>
        </p:nvSpPr>
        <p:spPr>
          <a:xfrm>
            <a:off x="465513" y="3914020"/>
            <a:ext cx="11039302" cy="1047403"/>
          </a:xfrm>
        </p:spPr>
        <p:txBody>
          <a:bodyPr anchor="b">
            <a:noAutofit/>
          </a:bodyPr>
          <a:lstStyle>
            <a:lvl1pPr algn="ctr">
              <a:defRPr sz="6000">
                <a:solidFill>
                  <a:schemeClr val="bg1"/>
                </a:solidFill>
                <a:latin typeface="Oswald Medium" panose="00000600000000000000" pitchFamily="50" charset="0"/>
              </a:defRPr>
            </a:lvl1pPr>
          </a:lstStyle>
          <a:p>
            <a:r>
              <a:rPr lang="en-US" dirty="0"/>
              <a:t>CLICK TO EDIT TITLE</a:t>
            </a:r>
          </a:p>
        </p:txBody>
      </p:sp>
      <p:sp>
        <p:nvSpPr>
          <p:cNvPr id="3" name="Subtitle 2">
            <a:extLst>
              <a:ext uri="{FF2B5EF4-FFF2-40B4-BE49-F238E27FC236}">
                <a16:creationId xmlns:a16="http://schemas.microsoft.com/office/drawing/2014/main" id="{923BFE64-E651-C5CF-C11D-A8AF06BA7526}"/>
              </a:ext>
            </a:extLst>
          </p:cNvPr>
          <p:cNvSpPr>
            <a:spLocks noGrp="1"/>
          </p:cNvSpPr>
          <p:nvPr>
            <p:ph type="subTitle" idx="1" hasCustomPrompt="1"/>
          </p:nvPr>
        </p:nvSpPr>
        <p:spPr>
          <a:xfrm>
            <a:off x="1523999" y="5095700"/>
            <a:ext cx="9144000" cy="511233"/>
          </a:xfrm>
        </p:spPr>
        <p:txBody>
          <a:bodyPr>
            <a:normAutofit/>
          </a:bodyPr>
          <a:lstStyle>
            <a:lvl1pPr marL="0" indent="0" algn="ctr">
              <a:buNone/>
              <a:defRPr sz="2400" b="1" spc="300">
                <a:solidFill>
                  <a:schemeClr val="accent6"/>
                </a:solidFill>
                <a:latin typeface="Montserrat"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pic>
        <p:nvPicPr>
          <p:cNvPr id="8" name="Picture 7" descr="Logo&#10;&#10;Description automatically generated">
            <a:extLst>
              <a:ext uri="{FF2B5EF4-FFF2-40B4-BE49-F238E27FC236}">
                <a16:creationId xmlns:a16="http://schemas.microsoft.com/office/drawing/2014/main" id="{AE45B0A9-4D22-3D4A-C4B9-0F75BAF284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41055" y="603354"/>
            <a:ext cx="3109887" cy="3109887"/>
          </a:xfrm>
          <a:prstGeom prst="rect">
            <a:avLst/>
          </a:prstGeom>
        </p:spPr>
      </p:pic>
      <p:sp>
        <p:nvSpPr>
          <p:cNvPr id="9" name="Rectangle 8">
            <a:extLst>
              <a:ext uri="{FF2B5EF4-FFF2-40B4-BE49-F238E27FC236}">
                <a16:creationId xmlns:a16="http://schemas.microsoft.com/office/drawing/2014/main" id="{B312B6DE-A3AB-36DA-C19C-46D5E52EB08F}"/>
              </a:ext>
            </a:extLst>
          </p:cNvPr>
          <p:cNvSpPr/>
          <p:nvPr userDrawn="1"/>
        </p:nvSpPr>
        <p:spPr>
          <a:xfrm>
            <a:off x="-74816" y="0"/>
            <a:ext cx="12327776"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421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36CC9-8EC4-836B-D16B-F2070876ACB9}"/>
              </a:ext>
            </a:extLst>
          </p:cNvPr>
          <p:cNvSpPr>
            <a:spLocks noGrp="1"/>
          </p:cNvSpPr>
          <p:nvPr>
            <p:ph type="title" hasCustomPrompt="1"/>
          </p:nvPr>
        </p:nvSpPr>
        <p:spPr/>
        <p:txBody>
          <a:bodyPr/>
          <a:lstStyle>
            <a:lvl1pPr>
              <a:defRPr>
                <a:latin typeface="Oswald Medium" panose="00000600000000000000" pitchFamily="50" charset="0"/>
              </a:defRPr>
            </a:lvl1pPr>
          </a:lstStyle>
          <a:p>
            <a:r>
              <a:rPr lang="en-US" dirty="0"/>
              <a:t>CLICK TO EDIT TITLE</a:t>
            </a:r>
          </a:p>
        </p:txBody>
      </p:sp>
      <p:sp>
        <p:nvSpPr>
          <p:cNvPr id="3" name="Content Placeholder 2">
            <a:extLst>
              <a:ext uri="{FF2B5EF4-FFF2-40B4-BE49-F238E27FC236}">
                <a16:creationId xmlns:a16="http://schemas.microsoft.com/office/drawing/2014/main" id="{86C87AE6-F080-2B7D-7A79-A0C148BE3959}"/>
              </a:ext>
            </a:extLst>
          </p:cNvPr>
          <p:cNvSpPr>
            <a:spLocks noGrp="1"/>
          </p:cNvSpPr>
          <p:nvPr>
            <p:ph idx="1" hasCustomPrompt="1"/>
          </p:nvPr>
        </p:nvSpPr>
        <p:spPr/>
        <p:txBody>
          <a:bodyPr>
            <a:normAutofit/>
          </a:bodyPr>
          <a:lstStyle>
            <a:lvl1pPr>
              <a:defRPr sz="2800">
                <a:latin typeface="Montserrat" panose="00000500000000000000" pitchFamily="50" charset="0"/>
              </a:defRPr>
            </a:lvl1pPr>
            <a:lvl2pPr>
              <a:defRPr sz="2800">
                <a:latin typeface="Montserrat" panose="00000500000000000000" pitchFamily="50" charset="0"/>
              </a:defRPr>
            </a:lvl2pPr>
            <a:lvl3pPr>
              <a:defRPr sz="2800">
                <a:latin typeface="Montserrat" panose="00000500000000000000" pitchFamily="50" charset="0"/>
              </a:defRPr>
            </a:lvl3pPr>
            <a:lvl4pPr>
              <a:defRPr sz="2800">
                <a:latin typeface="Montserrat" panose="00000500000000000000" pitchFamily="50" charset="0"/>
              </a:defRPr>
            </a:lvl4pPr>
            <a:lvl5pPr>
              <a:defRPr sz="2800">
                <a:latin typeface="Montserrat" panose="00000500000000000000" pitchFamily="50" charset="0"/>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C766A8A-3147-CB7B-807F-002134830EBC}"/>
              </a:ext>
            </a:extLst>
          </p:cNvPr>
          <p:cNvSpPr>
            <a:spLocks noGrp="1"/>
          </p:cNvSpPr>
          <p:nvPr>
            <p:ph type="sldNum" sz="quarter" idx="12"/>
          </p:nvPr>
        </p:nvSpPr>
        <p:spPr/>
        <p:txBody>
          <a:bodyPr/>
          <a:lstStyle/>
          <a:p>
            <a:fld id="{60F95351-F0F3-43AD-BDC1-59D856EBACFB}" type="slidenum">
              <a:rPr lang="en-US" smtClean="0"/>
              <a:t>‹#›</a:t>
            </a:fld>
            <a:endParaRPr lang="en-US"/>
          </a:p>
        </p:txBody>
      </p:sp>
      <p:sp>
        <p:nvSpPr>
          <p:cNvPr id="9" name="Rectangle 8">
            <a:extLst>
              <a:ext uri="{FF2B5EF4-FFF2-40B4-BE49-F238E27FC236}">
                <a16:creationId xmlns:a16="http://schemas.microsoft.com/office/drawing/2014/main" id="{FBA68D12-0178-64DF-6470-71130DF4CF1C}"/>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886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4A22B77-15C8-85D5-6CCB-3B60756CCAD6}"/>
              </a:ext>
            </a:extLst>
          </p:cNvPr>
          <p:cNvSpPr>
            <a:spLocks noGrp="1"/>
          </p:cNvSpPr>
          <p:nvPr>
            <p:ph type="sldNum" sz="quarter" idx="10"/>
          </p:nvPr>
        </p:nvSpPr>
        <p:spPr/>
        <p:txBody>
          <a:body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9407366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726C94-7146-A543-1D8F-0FF32A22A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title</a:t>
            </a:r>
          </a:p>
        </p:txBody>
      </p:sp>
      <p:sp>
        <p:nvSpPr>
          <p:cNvPr id="3" name="Text Placeholder 2">
            <a:extLst>
              <a:ext uri="{FF2B5EF4-FFF2-40B4-BE49-F238E27FC236}">
                <a16:creationId xmlns:a16="http://schemas.microsoft.com/office/drawing/2014/main" id="{7A6BD9EF-E072-6B35-43E0-A275CA8C8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33AE8477-358B-65EB-FE11-DEA7DEB34B8F}"/>
              </a:ext>
            </a:extLst>
          </p:cNvPr>
          <p:cNvSpPr>
            <a:spLocks noGrp="1" noRot="1" noMove="1" noResize="1" noEditPoints="1" noAdjustHandles="1" noChangeArrowheads="1" noChangeShapeType="1"/>
          </p:cNvSpPr>
          <p:nvPr userDrawn="1"/>
        </p:nvSpPr>
        <p:spPr>
          <a:xfrm>
            <a:off x="-1" y="6356350"/>
            <a:ext cx="12192001" cy="501650"/>
          </a:xfrm>
          <a:prstGeom prst="rect">
            <a:avLst/>
          </a:prstGeom>
          <a:solidFill>
            <a:srgbClr val="182857"/>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844EFC8D-F0F8-AB12-75BD-97AF0A32DE4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93885" y="5476115"/>
            <a:ext cx="1305255" cy="1305255"/>
          </a:xfrm>
          <a:prstGeom prst="rect">
            <a:avLst/>
          </a:prstGeom>
        </p:spPr>
      </p:pic>
      <p:sp>
        <p:nvSpPr>
          <p:cNvPr id="9" name="Rectangle 8">
            <a:extLst>
              <a:ext uri="{FF2B5EF4-FFF2-40B4-BE49-F238E27FC236}">
                <a16:creationId xmlns:a16="http://schemas.microsoft.com/office/drawing/2014/main" id="{5304F004-6D39-C2EF-2F22-5B96AA08D551}"/>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8C716190-0D1C-4117-CD30-1E28A7960EBC}"/>
              </a:ext>
            </a:extLst>
          </p:cNvPr>
          <p:cNvSpPr>
            <a:spLocks noGrp="1"/>
          </p:cNvSpPr>
          <p:nvPr>
            <p:ph type="sldNum" sz="quarter" idx="4"/>
          </p:nvPr>
        </p:nvSpPr>
        <p:spPr>
          <a:xfrm>
            <a:off x="9338388" y="6416245"/>
            <a:ext cx="2743200" cy="365125"/>
          </a:xfrm>
          <a:prstGeom prst="rect">
            <a:avLst/>
          </a:prstGeom>
        </p:spPr>
        <p:txBody>
          <a:bodyPr vert="horz" lIns="91440" tIns="45720" rIns="91440" bIns="45720" rtlCol="0" anchor="ctr"/>
          <a:lstStyle>
            <a:lvl1pPr algn="r">
              <a:defRPr sz="1200" b="1">
                <a:solidFill>
                  <a:srgbClr val="CD1041"/>
                </a:solidFill>
                <a:latin typeface="Oswald Medium" panose="00000600000000000000" pitchFamily="2" charset="0"/>
              </a:defRPr>
            </a:lvl1p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214681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49" r:id="rId3"/>
  </p:sldLayoutIdLst>
  <p:hf sldNum="0" hdr="0" dt="0"/>
  <p:txStyles>
    <p:titleStyle>
      <a:lvl1pPr algn="l" defTabSz="914400" rtl="0" eaLnBrk="1" latinLnBrk="0" hangingPunct="1">
        <a:lnSpc>
          <a:spcPct val="90000"/>
        </a:lnSpc>
        <a:spcBef>
          <a:spcPct val="0"/>
        </a:spcBef>
        <a:buNone/>
        <a:defRPr sz="4400" kern="1200">
          <a:solidFill>
            <a:schemeClr val="tx1"/>
          </a:solidFill>
          <a:latin typeface="Oswald Medium" panose="000006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1705384"/>
          </a:xfrm>
        </p:spPr>
        <p:txBody>
          <a:bodyPr/>
          <a:lstStyle/>
          <a:p>
            <a:r>
              <a:rPr lang="en-US" sz="5400" b="1" dirty="0">
                <a:latin typeface="Montserrat" panose="00000500000000000000" pitchFamily="2" charset="0"/>
              </a:rPr>
              <a:t>Blood Clot and Pulmonary Embolism Policy (BCPEP)</a:t>
            </a:r>
          </a:p>
        </p:txBody>
      </p:sp>
      <p:sp>
        <p:nvSpPr>
          <p:cNvPr id="3" name="Subtitle 2">
            <a:extLst>
              <a:ext uri="{FF2B5EF4-FFF2-40B4-BE49-F238E27FC236}">
                <a16:creationId xmlns:a16="http://schemas.microsoft.com/office/drawing/2014/main" id="{B3B35535-95A9-78B3-8B6D-F8CD3A89F3DF}"/>
              </a:ext>
            </a:extLst>
          </p:cNvPr>
          <p:cNvSpPr>
            <a:spLocks noGrp="1"/>
          </p:cNvSpPr>
          <p:nvPr>
            <p:ph type="subTitle" idx="1"/>
          </p:nvPr>
        </p:nvSpPr>
        <p:spPr>
          <a:xfrm>
            <a:off x="1413164" y="5827220"/>
            <a:ext cx="9144000" cy="511233"/>
          </a:xfrm>
        </p:spPr>
        <p:txBody>
          <a:bodyPr>
            <a:normAutofit fontScale="55000" lnSpcReduction="20000"/>
          </a:bodyPr>
          <a:lstStyle/>
          <a:p>
            <a:r>
              <a:rPr lang="en-US" dirty="0"/>
              <a:t>April 17, 2024</a:t>
            </a:r>
          </a:p>
          <a:p>
            <a:r>
              <a:rPr lang="en-US" dirty="0"/>
              <a:t>This meeting is being recorded </a:t>
            </a:r>
          </a:p>
          <a:p>
            <a:endParaRPr lang="en-US" dirty="0"/>
          </a:p>
        </p:txBody>
      </p:sp>
    </p:spTree>
    <p:extLst>
      <p:ext uri="{BB962C8B-B14F-4D97-AF65-F5344CB8AC3E}">
        <p14:creationId xmlns:p14="http://schemas.microsoft.com/office/powerpoint/2010/main" val="2478841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CA877-68BC-5CD9-2AF6-D613433FF6AF}"/>
              </a:ext>
            </a:extLst>
          </p:cNvPr>
          <p:cNvSpPr>
            <a:spLocks noGrp="1"/>
          </p:cNvSpPr>
          <p:nvPr>
            <p:ph type="title"/>
          </p:nvPr>
        </p:nvSpPr>
        <p:spPr>
          <a:xfrm>
            <a:off x="838200" y="365126"/>
            <a:ext cx="10515600" cy="768966"/>
          </a:xfrm>
        </p:spPr>
        <p:txBody>
          <a:bodyPr/>
          <a:lstStyle/>
          <a:p>
            <a:pPr algn="ctr"/>
            <a:r>
              <a:rPr lang="en-US" b="1" dirty="0">
                <a:latin typeface="Montserrat" panose="00000500000000000000" pitchFamily="2" charset="0"/>
              </a:rPr>
              <a:t>VTE Statistics</a:t>
            </a:r>
          </a:p>
        </p:txBody>
      </p:sp>
      <p:sp>
        <p:nvSpPr>
          <p:cNvPr id="3" name="Content Placeholder 2">
            <a:extLst>
              <a:ext uri="{FF2B5EF4-FFF2-40B4-BE49-F238E27FC236}">
                <a16:creationId xmlns:a16="http://schemas.microsoft.com/office/drawing/2014/main" id="{ADEA730E-6972-4CD7-C800-0A0B4DFFAF17}"/>
              </a:ext>
            </a:extLst>
          </p:cNvPr>
          <p:cNvSpPr>
            <a:spLocks noGrp="1"/>
          </p:cNvSpPr>
          <p:nvPr>
            <p:ph idx="1"/>
          </p:nvPr>
        </p:nvSpPr>
        <p:spPr>
          <a:xfrm>
            <a:off x="529441" y="1246990"/>
            <a:ext cx="11133117" cy="4040786"/>
          </a:xfrm>
        </p:spPr>
        <p:txBody>
          <a:bodyPr>
            <a:noAutofit/>
          </a:bodyPr>
          <a:lstStyle/>
          <a:p>
            <a:r>
              <a:rPr lang="en-US" sz="2200" dirty="0">
                <a:effectLst/>
                <a:latin typeface="Montserrat" panose="00000500000000000000" pitchFamily="2" charset="0"/>
                <a:ea typeface="Aptos" panose="020B0004020202020204" pitchFamily="34" charset="0"/>
                <a:cs typeface="Times New Roman" panose="02020603050405020304" pitchFamily="18" charset="0"/>
              </a:rPr>
              <a:t>VTE is estimated to affect over 900,000 people annually in the United States, accounting for over 100,000 deaths. (1)</a:t>
            </a:r>
          </a:p>
          <a:p>
            <a:r>
              <a:rPr lang="en-US" sz="2200" kern="100" dirty="0">
                <a:effectLst/>
                <a:latin typeface="Montserrat" panose="00000500000000000000" pitchFamily="2" charset="0"/>
                <a:ea typeface="Aptos" panose="020B0004020202020204" pitchFamily="34" charset="0"/>
                <a:cs typeface="Times New Roman" panose="02020603050405020304" pitchFamily="18" charset="0"/>
              </a:rPr>
              <a:t>Estimated average annual incidence is ~108 per 100,000 (2)</a:t>
            </a:r>
            <a:endParaRPr lang="en-US" sz="2200" dirty="0">
              <a:effectLst/>
              <a:latin typeface="Montserrat" panose="00000500000000000000" pitchFamily="2" charset="0"/>
              <a:ea typeface="Aptos" panose="020B0004020202020204" pitchFamily="34" charset="0"/>
              <a:cs typeface="Times New Roman" panose="02020603050405020304" pitchFamily="18" charset="0"/>
            </a:endParaRPr>
          </a:p>
          <a:p>
            <a:r>
              <a:rPr lang="en-US" sz="2200" dirty="0">
                <a:effectLst/>
                <a:latin typeface="Montserrat" panose="00000500000000000000" pitchFamily="2" charset="0"/>
                <a:ea typeface="Aptos" panose="020B0004020202020204" pitchFamily="34" charset="0"/>
                <a:cs typeface="Times New Roman" panose="02020603050405020304" pitchFamily="18" charset="0"/>
              </a:rPr>
              <a:t>True incidence and prevalence is likely much higher since up to 30% of cases may be asymptomatic or go undiagnosed.</a:t>
            </a:r>
          </a:p>
          <a:p>
            <a:endParaRPr lang="en-US" sz="2200" dirty="0">
              <a:effectLst/>
              <a:latin typeface="Montserrat" panose="00000500000000000000" pitchFamily="2" charset="0"/>
              <a:ea typeface="Aptos" panose="020B0004020202020204" pitchFamily="34" charset="0"/>
              <a:cs typeface="Times New Roman" panose="02020603050405020304" pitchFamily="18" charset="0"/>
            </a:endParaRPr>
          </a:p>
          <a:p>
            <a:r>
              <a:rPr lang="en-US" sz="2200" dirty="0">
                <a:effectLst/>
                <a:latin typeface="Montserrat" panose="00000500000000000000" pitchFamily="2" charset="0"/>
                <a:ea typeface="Aptos" panose="020B0004020202020204" pitchFamily="34" charset="0"/>
                <a:cs typeface="Times New Roman" panose="02020603050405020304" pitchFamily="18" charset="0"/>
              </a:rPr>
              <a:t>Direct medical costs for treatment of VTE ~5.8-7.8 billion dollars (1) </a:t>
            </a:r>
          </a:p>
          <a:p>
            <a:r>
              <a:rPr lang="en-US" sz="2200" dirty="0">
                <a:effectLst/>
                <a:latin typeface="Montserrat" panose="00000500000000000000" pitchFamily="2" charset="0"/>
                <a:ea typeface="Aptos" panose="020B0004020202020204" pitchFamily="34" charset="0"/>
                <a:cs typeface="Times New Roman" panose="02020603050405020304" pitchFamily="18" charset="0"/>
              </a:rPr>
              <a:t>Around 60% of VTE cases are associated with recent hospitalization or nursing home admission (3,4)</a:t>
            </a:r>
          </a:p>
          <a:p>
            <a:endParaRPr lang="en-US" sz="2400" dirty="0">
              <a:effectLst/>
              <a:latin typeface="Montserrat" panose="00000500000000000000" pitchFamily="2" charset="0"/>
              <a:ea typeface="Aptos" panose="020B0004020202020204" pitchFamily="34" charset="0"/>
              <a:cs typeface="Times New Roman" panose="02020603050405020304" pitchFamily="18" charset="0"/>
            </a:endParaRPr>
          </a:p>
        </p:txBody>
      </p:sp>
      <p:cxnSp>
        <p:nvCxnSpPr>
          <p:cNvPr id="8" name="Straight Connector 7">
            <a:extLst>
              <a:ext uri="{FF2B5EF4-FFF2-40B4-BE49-F238E27FC236}">
                <a16:creationId xmlns:a16="http://schemas.microsoft.com/office/drawing/2014/main" id="{1CDD53B5-054B-AB8B-90FA-1F54027A0E99}"/>
              </a:ext>
            </a:extLst>
          </p:cNvPr>
          <p:cNvCxnSpPr>
            <a:cxnSpLocks/>
          </p:cNvCxnSpPr>
          <p:nvPr/>
        </p:nvCxnSpPr>
        <p:spPr>
          <a:xfrm>
            <a:off x="1714500" y="4886325"/>
            <a:ext cx="9439275"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00E7B4D-F473-53CB-9E7F-904E8A842D4A}"/>
              </a:ext>
            </a:extLst>
          </p:cNvPr>
          <p:cNvSpPr txBox="1"/>
          <p:nvPr/>
        </p:nvSpPr>
        <p:spPr>
          <a:xfrm>
            <a:off x="1714500" y="5400675"/>
            <a:ext cx="6267450" cy="906145"/>
          </a:xfrm>
          <a:prstGeom prst="rect">
            <a:avLst/>
          </a:prstGeom>
          <a:noFill/>
        </p:spPr>
        <p:txBody>
          <a:bodyPr wrap="square" rtlCol="0">
            <a:spAutoFit/>
          </a:bodyPr>
          <a:lstStyle/>
          <a:p>
            <a:pPr marR="0" lvl="0">
              <a:lnSpc>
                <a:spcPct val="107000"/>
              </a:lnSpc>
              <a:spcBef>
                <a:spcPts val="0"/>
              </a:spcBef>
              <a:buClr>
                <a:srgbClr val="212121"/>
              </a:buClr>
              <a:buSzPts val="1100"/>
            </a:pPr>
            <a:r>
              <a:rPr lang="en-US" sz="1000" i="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1. </a:t>
            </a:r>
            <a:r>
              <a:rPr lang="en-US" sz="1000" i="1" kern="100" dirty="0" err="1">
                <a:solidFill>
                  <a:srgbClr val="505050"/>
                </a:solidFill>
                <a:effectLst/>
                <a:latin typeface="Montserrat" panose="00000500000000000000" pitchFamily="2" charset="0"/>
                <a:ea typeface="Aptos" panose="020B0004020202020204" pitchFamily="34" charset="0"/>
                <a:cs typeface="Helvetica" panose="020B0604020202020204" pitchFamily="34" charset="0"/>
              </a:rPr>
              <a:t>Arterioscler</a:t>
            </a:r>
            <a:r>
              <a:rPr lang="en-US" sz="1000" i="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a:t>
            </a:r>
            <a:r>
              <a:rPr lang="en-US" sz="1000" i="1" kern="100" dirty="0" err="1">
                <a:solidFill>
                  <a:srgbClr val="505050"/>
                </a:solidFill>
                <a:effectLst/>
                <a:latin typeface="Montserrat" panose="00000500000000000000" pitchFamily="2" charset="0"/>
                <a:ea typeface="Aptos" panose="020B0004020202020204" pitchFamily="34" charset="0"/>
                <a:cs typeface="Helvetica" panose="020B0604020202020204" pitchFamily="34" charset="0"/>
              </a:rPr>
              <a:t>Thromb</a:t>
            </a:r>
            <a:r>
              <a:rPr lang="en-US" sz="1000" i="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a:t>
            </a:r>
            <a:r>
              <a:rPr lang="en-US" sz="1000" i="1" kern="100" dirty="0" err="1">
                <a:solidFill>
                  <a:srgbClr val="505050"/>
                </a:solidFill>
                <a:effectLst/>
                <a:latin typeface="Montserrat" panose="00000500000000000000" pitchFamily="2" charset="0"/>
                <a:ea typeface="Aptos" panose="020B0004020202020204" pitchFamily="34" charset="0"/>
                <a:cs typeface="Helvetica" panose="020B0604020202020204" pitchFamily="34" charset="0"/>
              </a:rPr>
              <a:t>Vasc</a:t>
            </a:r>
            <a:r>
              <a:rPr lang="en-US" sz="1000" i="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Bio.</a:t>
            </a:r>
            <a:r>
              <a:rPr lang="en-US" sz="1000"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2008; </a:t>
            </a:r>
            <a:r>
              <a:rPr lang="en-US" sz="1000" b="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28</a:t>
            </a:r>
            <a:r>
              <a:rPr lang="en-US" sz="1000"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370</a:t>
            </a:r>
          </a:p>
          <a:p>
            <a:pPr marR="0" lvl="0">
              <a:lnSpc>
                <a:spcPct val="107000"/>
              </a:lnSpc>
              <a:spcBef>
                <a:spcPts val="0"/>
              </a:spcBef>
              <a:buClr>
                <a:srgbClr val="212121"/>
              </a:buClr>
              <a:buSzPts val="1100"/>
            </a:pPr>
            <a:r>
              <a:rPr lang="en-US" sz="1000" i="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2. Arch Intern Med.</a:t>
            </a:r>
            <a:r>
              <a:rPr lang="en-US" sz="1000"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1991; </a:t>
            </a:r>
            <a:r>
              <a:rPr lang="en-US" sz="1000" b="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151</a:t>
            </a:r>
            <a:r>
              <a:rPr lang="en-US" sz="1000"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933</a:t>
            </a:r>
          </a:p>
          <a:p>
            <a:pPr marR="0" lvl="0">
              <a:lnSpc>
                <a:spcPct val="107000"/>
              </a:lnSpc>
              <a:spcBef>
                <a:spcPts val="0"/>
              </a:spcBef>
              <a:spcAft>
                <a:spcPts val="0"/>
              </a:spcAft>
              <a:buClr>
                <a:srgbClr val="212121"/>
              </a:buClr>
              <a:buSzPts val="1100"/>
            </a:pPr>
            <a:r>
              <a:rPr lang="en-US" sz="1000" i="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3. Mayo Clin Proc.</a:t>
            </a:r>
            <a:r>
              <a:rPr lang="en-US" sz="1000"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2001; </a:t>
            </a:r>
            <a:r>
              <a:rPr lang="en-US" sz="1000" b="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76</a:t>
            </a:r>
            <a:r>
              <a:rPr lang="en-US" sz="1000"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1102-1110</a:t>
            </a:r>
            <a:endParaRPr lang="en-US" sz="1000" kern="100" dirty="0">
              <a:latin typeface="Montserrat" panose="00000500000000000000" pitchFamily="2" charset="0"/>
              <a:ea typeface="Aptos" panose="020B0004020202020204" pitchFamily="34" charset="0"/>
              <a:cs typeface="Times New Roman" panose="02020603050405020304" pitchFamily="18" charset="0"/>
            </a:endParaRPr>
          </a:p>
          <a:p>
            <a:pPr marR="0" lvl="0">
              <a:lnSpc>
                <a:spcPct val="107000"/>
              </a:lnSpc>
              <a:spcBef>
                <a:spcPts val="0"/>
              </a:spcBef>
              <a:spcAft>
                <a:spcPts val="0"/>
              </a:spcAft>
              <a:buClr>
                <a:srgbClr val="212121"/>
              </a:buClr>
              <a:buSzPts val="1100"/>
            </a:pPr>
            <a:r>
              <a:rPr lang="en-US" sz="1000" i="1" kern="100" dirty="0">
                <a:solidFill>
                  <a:srgbClr val="505050"/>
                </a:solidFill>
                <a:latin typeface="Montserrat" panose="00000500000000000000" pitchFamily="2" charset="0"/>
                <a:ea typeface="Aptos" panose="020B0004020202020204" pitchFamily="34" charset="0"/>
                <a:cs typeface="Times New Roman" panose="02020603050405020304" pitchFamily="18" charset="0"/>
              </a:rPr>
              <a:t>4</a:t>
            </a:r>
            <a:r>
              <a:rPr lang="en-US" sz="1000" i="1" kern="100" dirty="0">
                <a:solidFill>
                  <a:srgbClr val="505050"/>
                </a:solidFill>
                <a:effectLst/>
                <a:latin typeface="Montserrat" panose="00000500000000000000" pitchFamily="2" charset="0"/>
                <a:ea typeface="Aptos" panose="020B0004020202020204" pitchFamily="34" charset="0"/>
                <a:cs typeface="Times New Roman" panose="02020603050405020304" pitchFamily="18" charset="0"/>
              </a:rPr>
              <a:t>. </a:t>
            </a:r>
            <a:r>
              <a:rPr lang="en-US" sz="1000" i="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Arch Intern Med.</a:t>
            </a:r>
            <a:r>
              <a:rPr lang="en-US" sz="1000"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2002; </a:t>
            </a:r>
            <a:r>
              <a:rPr lang="en-US" sz="1000" b="1"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162</a:t>
            </a:r>
            <a:r>
              <a:rPr lang="en-US" sz="1000" kern="100" dirty="0">
                <a:solidFill>
                  <a:srgbClr val="505050"/>
                </a:solidFill>
                <a:effectLst/>
                <a:latin typeface="Montserrat" panose="00000500000000000000" pitchFamily="2" charset="0"/>
                <a:ea typeface="Aptos" panose="020B0004020202020204" pitchFamily="34" charset="0"/>
                <a:cs typeface="Helvetica" panose="020B0604020202020204" pitchFamily="34" charset="0"/>
              </a:rPr>
              <a:t>: 1245-1248</a:t>
            </a:r>
            <a:endParaRPr lang="en-US" sz="1000" kern="100" dirty="0">
              <a:effectLst/>
              <a:latin typeface="Montserrat" panose="00000500000000000000" pitchFamily="2" charset="0"/>
              <a:ea typeface="Aptos" panose="020B0004020202020204" pitchFamily="34" charset="0"/>
              <a:cs typeface="Times New Roman" panose="02020603050405020304" pitchFamily="18" charset="0"/>
            </a:endParaRPr>
          </a:p>
          <a:p>
            <a:pPr marR="0" lvl="0">
              <a:lnSpc>
                <a:spcPct val="107000"/>
              </a:lnSpc>
              <a:spcBef>
                <a:spcPts val="0"/>
              </a:spcBef>
              <a:buClr>
                <a:srgbClr val="212121"/>
              </a:buClr>
              <a:buSzPts val="1100"/>
            </a:pPr>
            <a:endParaRPr lang="en-US" sz="1000" kern="100" dirty="0">
              <a:latin typeface="Montserrat" panose="00000500000000000000"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699742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FA6F-BD18-50D2-5608-23C4BC3BC455}"/>
              </a:ext>
            </a:extLst>
          </p:cNvPr>
          <p:cNvSpPr>
            <a:spLocks noGrp="1"/>
          </p:cNvSpPr>
          <p:nvPr>
            <p:ph type="title"/>
          </p:nvPr>
        </p:nvSpPr>
        <p:spPr/>
        <p:txBody>
          <a:bodyPr/>
          <a:lstStyle/>
          <a:p>
            <a:pPr algn="ctr"/>
            <a:r>
              <a:rPr lang="en-US" b="1" kern="100" dirty="0">
                <a:effectLst/>
                <a:latin typeface="Montserrat" panose="00000500000000000000" pitchFamily="2" charset="0"/>
                <a:ea typeface="Aptos" panose="020B0004020202020204" pitchFamily="34" charset="0"/>
                <a:cs typeface="Times New Roman" panose="02020603050405020304" pitchFamily="18" charset="0"/>
              </a:rPr>
              <a:t>Need For Surveillance</a:t>
            </a:r>
            <a:endParaRPr lang="en-US" b="1" dirty="0">
              <a:latin typeface="Montserrat" panose="00000500000000000000" pitchFamily="2" charset="0"/>
            </a:endParaRPr>
          </a:p>
        </p:txBody>
      </p:sp>
      <p:sp>
        <p:nvSpPr>
          <p:cNvPr id="3" name="Content Placeholder 2">
            <a:extLst>
              <a:ext uri="{FF2B5EF4-FFF2-40B4-BE49-F238E27FC236}">
                <a16:creationId xmlns:a16="http://schemas.microsoft.com/office/drawing/2014/main" id="{3AF46271-1541-7041-EA2A-FB74A404D4CA}"/>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There is a need for systemic collection of VTE incidence and VTE-related morbidity and mortality.</a:t>
            </a:r>
          </a:p>
          <a:p>
            <a:pPr marL="800100" lvl="1" indent="-342900">
              <a:lnSpc>
                <a:spcPct val="107000"/>
              </a:lnSpc>
              <a:spcBef>
                <a:spcPts val="0"/>
              </a:spcBef>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Develop case definition </a:t>
            </a:r>
          </a:p>
          <a:p>
            <a:pPr marL="800100" lvl="1" indent="-342900">
              <a:lnSpc>
                <a:spcPct val="107000"/>
              </a:lnSpc>
              <a:spcBef>
                <a:spcPts val="0"/>
              </a:spcBef>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Identify indicators and data sources</a:t>
            </a:r>
          </a:p>
          <a:p>
            <a:pPr marL="800100" lvl="1" indent="-342900">
              <a:lnSpc>
                <a:spcPct val="107000"/>
              </a:lnSpc>
              <a:spcBef>
                <a:spcPts val="0"/>
              </a:spcBef>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Partners to undertake surveillance</a:t>
            </a:r>
          </a:p>
          <a:p>
            <a:pPr marL="800100" lvl="1" indent="-342900">
              <a:lnSpc>
                <a:spcPct val="107000"/>
              </a:lnSpc>
              <a:spcBef>
                <a:spcPts val="0"/>
              </a:spcBef>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Collecting, analyzing, and disseminating data and findings</a:t>
            </a:r>
          </a:p>
          <a:p>
            <a:pPr marL="800100" lvl="1" indent="-342900">
              <a:lnSpc>
                <a:spcPct val="107000"/>
              </a:lnSpc>
              <a:spcBef>
                <a:spcPts val="0"/>
              </a:spcBef>
              <a:spcAft>
                <a:spcPts val="800"/>
              </a:spcAft>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Evaluate the system and its impact on VTE</a:t>
            </a:r>
          </a:p>
        </p:txBody>
      </p:sp>
    </p:spTree>
    <p:extLst>
      <p:ext uri="{BB962C8B-B14F-4D97-AF65-F5344CB8AC3E}">
        <p14:creationId xmlns:p14="http://schemas.microsoft.com/office/powerpoint/2010/main" val="4255848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FFA6F-BD18-50D2-5608-23C4BC3BC455}"/>
              </a:ext>
            </a:extLst>
          </p:cNvPr>
          <p:cNvSpPr>
            <a:spLocks noGrp="1"/>
          </p:cNvSpPr>
          <p:nvPr>
            <p:ph type="title"/>
          </p:nvPr>
        </p:nvSpPr>
        <p:spPr/>
        <p:txBody>
          <a:bodyPr/>
          <a:lstStyle/>
          <a:p>
            <a:pPr algn="ctr"/>
            <a:r>
              <a:rPr lang="en-US" b="1" kern="100" dirty="0">
                <a:effectLst/>
                <a:latin typeface="Montserrat" panose="00000500000000000000" pitchFamily="2" charset="0"/>
                <a:ea typeface="Aptos" panose="020B0004020202020204" pitchFamily="34" charset="0"/>
                <a:cs typeface="Times New Roman" panose="02020603050405020304" pitchFamily="18" charset="0"/>
              </a:rPr>
              <a:t>VTE Surveillance</a:t>
            </a:r>
            <a:endParaRPr lang="en-US" b="1" dirty="0">
              <a:latin typeface="Montserrat" panose="00000500000000000000" pitchFamily="2" charset="0"/>
            </a:endParaRPr>
          </a:p>
        </p:txBody>
      </p:sp>
      <p:sp>
        <p:nvSpPr>
          <p:cNvPr id="3" name="Content Placeholder 2">
            <a:extLst>
              <a:ext uri="{FF2B5EF4-FFF2-40B4-BE49-F238E27FC236}">
                <a16:creationId xmlns:a16="http://schemas.microsoft.com/office/drawing/2014/main" id="{3AF46271-1541-7041-EA2A-FB74A404D4CA}"/>
              </a:ext>
            </a:extLst>
          </p:cNvPr>
          <p:cNvSpPr>
            <a:spLocks noGrp="1"/>
          </p:cNvSpPr>
          <p:nvPr>
            <p:ph idx="1"/>
          </p:nvPr>
        </p:nvSpPr>
        <p:spPr>
          <a:xfrm>
            <a:off x="838200" y="1558925"/>
            <a:ext cx="10515600" cy="4351338"/>
          </a:xfrm>
        </p:spPr>
        <p:txBody>
          <a:bodyPr>
            <a:normAutofit/>
          </a:bodyPr>
          <a:lstStyle/>
          <a:p>
            <a:pPr marL="0" marR="0" indent="0">
              <a:lnSpc>
                <a:spcPct val="107000"/>
              </a:lnSpc>
              <a:spcBef>
                <a:spcPts val="0"/>
              </a:spcBef>
              <a:spcAft>
                <a:spcPts val="800"/>
              </a:spcAft>
              <a:buNone/>
            </a:pPr>
            <a:r>
              <a:rPr lang="en-US" sz="2400" kern="100" dirty="0">
                <a:latin typeface="Montserrat" panose="00000500000000000000" pitchFamily="2" charset="0"/>
                <a:ea typeface="Aptos" panose="020B0004020202020204" pitchFamily="34" charset="0"/>
                <a:cs typeface="Times New Roman" panose="02020603050405020304" pitchFamily="18" charset="0"/>
              </a:rPr>
              <a:t>Establishing a </a:t>
            </a: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Florida database is essential to gather annual incidence/prevalence of DVT and PE and associated mortality. This can also help estimate the healthcare burden and cost of VTE.</a:t>
            </a:r>
          </a:p>
          <a:p>
            <a:pPr marL="800100" lvl="1" indent="-342900">
              <a:lnSpc>
                <a:spcPct val="107000"/>
              </a:lnSpc>
              <a:spcBef>
                <a:spcPts val="0"/>
              </a:spcBef>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Need geographic representation of annual rates</a:t>
            </a:r>
          </a:p>
          <a:p>
            <a:pPr marL="800100" lvl="1" indent="-342900">
              <a:lnSpc>
                <a:spcPct val="107000"/>
              </a:lnSpc>
              <a:spcBef>
                <a:spcPts val="0"/>
              </a:spcBef>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Need demographic breakdown </a:t>
            </a:r>
          </a:p>
          <a:p>
            <a:pPr marL="800100" lvl="1" indent="-342900">
              <a:lnSpc>
                <a:spcPct val="107000"/>
              </a:lnSpc>
              <a:spcBef>
                <a:spcPts val="0"/>
              </a:spcBef>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Define groups that are at different risk </a:t>
            </a:r>
          </a:p>
          <a:p>
            <a:pPr marL="800100" lvl="1" indent="-342900">
              <a:lnSpc>
                <a:spcPct val="107000"/>
              </a:lnSpc>
              <a:spcBef>
                <a:spcPts val="0"/>
              </a:spcBef>
              <a:buFont typeface="+mj-lt"/>
              <a:buAutoNum type="arabicPeriod"/>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Be able to detect change over time</a:t>
            </a:r>
          </a:p>
          <a:p>
            <a:endParaRPr lang="en-US" sz="2400" dirty="0">
              <a:latin typeface="Montserrat" panose="00000500000000000000" pitchFamily="2" charset="0"/>
            </a:endParaRPr>
          </a:p>
        </p:txBody>
      </p:sp>
    </p:spTree>
    <p:extLst>
      <p:ext uri="{BB962C8B-B14F-4D97-AF65-F5344CB8AC3E}">
        <p14:creationId xmlns:p14="http://schemas.microsoft.com/office/powerpoint/2010/main" val="2787486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4C706-3441-0EC3-53BA-745B77575A50}"/>
              </a:ext>
            </a:extLst>
          </p:cNvPr>
          <p:cNvSpPr>
            <a:spLocks noGrp="1"/>
          </p:cNvSpPr>
          <p:nvPr>
            <p:ph type="title"/>
          </p:nvPr>
        </p:nvSpPr>
        <p:spPr/>
        <p:txBody>
          <a:bodyPr/>
          <a:lstStyle/>
          <a:p>
            <a:pPr algn="ctr"/>
            <a:r>
              <a:rPr lang="en-US" b="1" kern="100" dirty="0">
                <a:effectLst/>
                <a:latin typeface="Montserrat" panose="00000500000000000000" pitchFamily="2" charset="0"/>
                <a:ea typeface="Aptos" panose="020B0004020202020204" pitchFamily="34" charset="0"/>
                <a:cs typeface="Times New Roman" panose="02020603050405020304" pitchFamily="18" charset="0"/>
              </a:rPr>
              <a:t>Recommendation: Step 1</a:t>
            </a:r>
            <a:endParaRPr lang="en-US" b="1" dirty="0">
              <a:latin typeface="Montserrat" panose="00000500000000000000" pitchFamily="2" charset="0"/>
            </a:endParaRPr>
          </a:p>
        </p:txBody>
      </p:sp>
      <p:sp>
        <p:nvSpPr>
          <p:cNvPr id="3" name="Content Placeholder 2">
            <a:extLst>
              <a:ext uri="{FF2B5EF4-FFF2-40B4-BE49-F238E27FC236}">
                <a16:creationId xmlns:a16="http://schemas.microsoft.com/office/drawing/2014/main" id="{DD7BB553-DC50-96A7-D815-6D6C371B4DEA}"/>
              </a:ext>
            </a:extLst>
          </p:cNvPr>
          <p:cNvSpPr>
            <a:spLocks noGrp="1"/>
          </p:cNvSpPr>
          <p:nvPr>
            <p:ph idx="1"/>
          </p:nvPr>
        </p:nvSpPr>
        <p:spPr>
          <a:xfrm>
            <a:off x="997527" y="1690688"/>
            <a:ext cx="10356273" cy="4351338"/>
          </a:xfrm>
        </p:spPr>
        <p:txBody>
          <a:bodyPr>
            <a:noAutofit/>
          </a:bodyPr>
          <a:lstStyle/>
          <a:p>
            <a:pPr marL="0" marR="0" lvl="0" indent="0">
              <a:lnSpc>
                <a:spcPct val="107000"/>
              </a:lnSpc>
              <a:spcBef>
                <a:spcPts val="0"/>
              </a:spcBef>
              <a:spcAft>
                <a:spcPts val="800"/>
              </a:spcAft>
              <a:buNone/>
            </a:pPr>
            <a:r>
              <a:rPr lang="en-US" sz="2000" kern="100" dirty="0">
                <a:latin typeface="Montserrat" panose="00000500000000000000" pitchFamily="2" charset="0"/>
                <a:ea typeface="Aptos" panose="020B0004020202020204" pitchFamily="34" charset="0"/>
                <a:cs typeface="Times New Roman" panose="02020603050405020304" pitchFamily="18" charset="0"/>
              </a:rPr>
              <a:t>Can</a:t>
            </a:r>
            <a:r>
              <a:rPr lang="en-US" sz="2000" kern="100" dirty="0">
                <a:effectLst/>
                <a:latin typeface="Montserrat" panose="00000500000000000000" pitchFamily="2" charset="0"/>
                <a:ea typeface="Aptos" panose="020B0004020202020204" pitchFamily="34" charset="0"/>
                <a:cs typeface="Times New Roman" panose="02020603050405020304" pitchFamily="18" charset="0"/>
              </a:rPr>
              <a:t> DOH obtain age-adjusted annual rates of DVT, PE, and combined (VTE) throughout Florida? Other data to request: </a:t>
            </a:r>
          </a:p>
          <a:p>
            <a:pPr marL="461963">
              <a:lnSpc>
                <a:spcPct val="107000"/>
              </a:lnSpc>
              <a:spcBef>
                <a:spcPts val="0"/>
              </a:spcBef>
              <a:spcAft>
                <a:spcPts val="800"/>
              </a:spcAft>
            </a:pPr>
            <a:r>
              <a:rPr lang="en-US" sz="2000" kern="100" dirty="0">
                <a:latin typeface="Montserrat" panose="00000500000000000000" pitchFamily="2" charset="0"/>
                <a:ea typeface="Aptos" panose="020B0004020202020204" pitchFamily="34" charset="0"/>
                <a:cs typeface="Times New Roman" panose="02020603050405020304" pitchFamily="18" charset="0"/>
              </a:rPr>
              <a:t>A</a:t>
            </a:r>
            <a:r>
              <a:rPr lang="en-US" sz="2000" kern="100" dirty="0">
                <a:effectLst/>
                <a:latin typeface="Montserrat" panose="00000500000000000000" pitchFamily="2" charset="0"/>
                <a:ea typeface="Aptos" panose="020B0004020202020204" pitchFamily="34" charset="0"/>
                <a:cs typeface="Times New Roman" panose="02020603050405020304" pitchFamily="18" charset="0"/>
              </a:rPr>
              <a:t>nnual rates of ER visits, hospitalizations, mortality </a:t>
            </a:r>
          </a:p>
          <a:p>
            <a:pPr marL="461963">
              <a:lnSpc>
                <a:spcPct val="107000"/>
              </a:lnSpc>
              <a:spcBef>
                <a:spcPts val="0"/>
              </a:spcBef>
              <a:spcAft>
                <a:spcPts val="800"/>
              </a:spcAft>
            </a:pPr>
            <a:r>
              <a:rPr lang="en-US" sz="2000" kern="100" dirty="0">
                <a:effectLst/>
                <a:latin typeface="Montserrat" panose="00000500000000000000" pitchFamily="2" charset="0"/>
                <a:ea typeface="Aptos" panose="020B0004020202020204" pitchFamily="34" charset="0"/>
                <a:cs typeface="Times New Roman" panose="02020603050405020304" pitchFamily="18" charset="0"/>
              </a:rPr>
              <a:t>Breakdown data to four age groups (0-12, 13-39, 40-64, 65+)</a:t>
            </a:r>
          </a:p>
          <a:p>
            <a:pPr marL="461963">
              <a:lnSpc>
                <a:spcPct val="107000"/>
              </a:lnSpc>
              <a:spcBef>
                <a:spcPts val="0"/>
              </a:spcBef>
              <a:spcAft>
                <a:spcPts val="800"/>
              </a:spcAft>
            </a:pPr>
            <a:r>
              <a:rPr lang="en-US" sz="2000" kern="100" dirty="0">
                <a:effectLst/>
                <a:latin typeface="Montserrat" panose="00000500000000000000" pitchFamily="2" charset="0"/>
                <a:ea typeface="Aptos" panose="020B0004020202020204" pitchFamily="34" charset="0"/>
                <a:cs typeface="Times New Roman" panose="02020603050405020304" pitchFamily="18" charset="0"/>
              </a:rPr>
              <a:t>Breakdown by location/county (heat map of Florida), sex, demographics, race/ethnicity</a:t>
            </a:r>
          </a:p>
          <a:p>
            <a:pPr marL="461963">
              <a:lnSpc>
                <a:spcPct val="107000"/>
              </a:lnSpc>
              <a:spcBef>
                <a:spcPts val="0"/>
              </a:spcBef>
              <a:spcAft>
                <a:spcPts val="800"/>
              </a:spcAft>
            </a:pPr>
            <a:r>
              <a:rPr lang="en-US" sz="2000" kern="100" dirty="0">
                <a:effectLst/>
                <a:latin typeface="Montserrat" panose="00000500000000000000" pitchFamily="2" charset="0"/>
                <a:ea typeface="Aptos" panose="020B0004020202020204" pitchFamily="34" charset="0"/>
                <a:cs typeface="Times New Roman" panose="02020603050405020304" pitchFamily="18" charset="0"/>
              </a:rPr>
              <a:t>Incidence of VTE from all hospital discharges</a:t>
            </a:r>
          </a:p>
          <a:p>
            <a:pPr marL="461963">
              <a:lnSpc>
                <a:spcPct val="107000"/>
              </a:lnSpc>
              <a:spcBef>
                <a:spcPts val="0"/>
              </a:spcBef>
              <a:spcAft>
                <a:spcPts val="800"/>
              </a:spcAft>
            </a:pPr>
            <a:r>
              <a:rPr lang="en-US" sz="2000" kern="100" dirty="0">
                <a:effectLst/>
                <a:latin typeface="Montserrat" panose="00000500000000000000" pitchFamily="2" charset="0"/>
                <a:ea typeface="Aptos" panose="020B0004020202020204" pitchFamily="34" charset="0"/>
                <a:cs typeface="Times New Roman" panose="02020603050405020304" pitchFamily="18" charset="0"/>
              </a:rPr>
              <a:t>Data on incidence from hospitals, long-term health facilities, free-standing ambulatory surgical centers, emergency departments</a:t>
            </a:r>
          </a:p>
          <a:p>
            <a:pPr marL="461963">
              <a:lnSpc>
                <a:spcPct val="107000"/>
              </a:lnSpc>
              <a:spcBef>
                <a:spcPts val="0"/>
              </a:spcBef>
              <a:spcAft>
                <a:spcPts val="800"/>
              </a:spcAft>
            </a:pPr>
            <a:r>
              <a:rPr lang="en-US" sz="2000" kern="100" dirty="0">
                <a:effectLst/>
                <a:latin typeface="Montserrat" panose="00000500000000000000" pitchFamily="2" charset="0"/>
                <a:ea typeface="Aptos" panose="020B0004020202020204" pitchFamily="34" charset="0"/>
                <a:cs typeface="Times New Roman" panose="02020603050405020304" pitchFamily="18" charset="0"/>
              </a:rPr>
              <a:t>Determine cost of hospitalizations, rate of chronic complications (can provide ICD-10 codes)</a:t>
            </a:r>
          </a:p>
          <a:p>
            <a:endParaRPr lang="en-US" sz="2000" dirty="0">
              <a:latin typeface="Montserrat" panose="00000500000000000000" pitchFamily="2" charset="0"/>
            </a:endParaRPr>
          </a:p>
        </p:txBody>
      </p:sp>
    </p:spTree>
    <p:extLst>
      <p:ext uri="{BB962C8B-B14F-4D97-AF65-F5344CB8AC3E}">
        <p14:creationId xmlns:p14="http://schemas.microsoft.com/office/powerpoint/2010/main" val="3141625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828A7-5A41-FC0D-C567-E27486243182}"/>
              </a:ext>
            </a:extLst>
          </p:cNvPr>
          <p:cNvSpPr>
            <a:spLocks noGrp="1"/>
          </p:cNvSpPr>
          <p:nvPr>
            <p:ph type="title"/>
          </p:nvPr>
        </p:nvSpPr>
        <p:spPr/>
        <p:txBody>
          <a:bodyPr/>
          <a:lstStyle/>
          <a:p>
            <a:pPr algn="ctr"/>
            <a:r>
              <a:rPr lang="en-US" b="1" kern="100" dirty="0">
                <a:effectLst/>
                <a:latin typeface="Montserrat" panose="00000500000000000000" pitchFamily="2" charset="0"/>
                <a:ea typeface="Aptos" panose="020B0004020202020204" pitchFamily="34" charset="0"/>
                <a:cs typeface="Times New Roman" panose="02020603050405020304" pitchFamily="18" charset="0"/>
              </a:rPr>
              <a:t>Recommendation: Step 2</a:t>
            </a:r>
            <a:endParaRPr lang="en-US" b="1" dirty="0">
              <a:latin typeface="Montserrat" panose="00000500000000000000" pitchFamily="2" charset="0"/>
            </a:endParaRPr>
          </a:p>
        </p:txBody>
      </p:sp>
      <p:sp>
        <p:nvSpPr>
          <p:cNvPr id="3" name="Content Placeholder 2">
            <a:extLst>
              <a:ext uri="{FF2B5EF4-FFF2-40B4-BE49-F238E27FC236}">
                <a16:creationId xmlns:a16="http://schemas.microsoft.com/office/drawing/2014/main" id="{B4D42BB2-2AB1-ADDC-253F-A7094DF4B812}"/>
              </a:ext>
            </a:extLst>
          </p:cNvPr>
          <p:cNvSpPr>
            <a:spLocks noGrp="1"/>
          </p:cNvSpPr>
          <p:nvPr>
            <p:ph idx="1"/>
          </p:nvPr>
        </p:nvSpPr>
        <p:spPr/>
        <p:txBody>
          <a:bodyPr>
            <a:normAutofit/>
          </a:bodyPr>
          <a:lstStyle/>
          <a:p>
            <a:pPr marR="0" indent="0">
              <a:lnSpc>
                <a:spcPct val="107000"/>
              </a:lnSpc>
              <a:spcBef>
                <a:spcPts val="0"/>
              </a:spcBef>
              <a:spcAft>
                <a:spcPts val="0"/>
              </a:spcAft>
              <a:buNone/>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Data collection as Quality measures – website reporting of VTE by hospital systems</a:t>
            </a:r>
          </a:p>
          <a:p>
            <a:pPr marL="0" marR="0" indent="0">
              <a:lnSpc>
                <a:spcPct val="107000"/>
              </a:lnSpc>
              <a:spcBef>
                <a:spcPts val="0"/>
              </a:spcBef>
              <a:spcAft>
                <a:spcPts val="800"/>
              </a:spcAft>
              <a:buNone/>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latin typeface="Montserrat" panose="00000500000000000000" pitchFamily="2" charset="0"/>
                <a:ea typeface="Aptos" panose="020B0004020202020204" pitchFamily="34" charset="0"/>
                <a:cs typeface="Times New Roman" panose="02020603050405020304" pitchFamily="18" charset="0"/>
              </a:rPr>
              <a:t>    </a:t>
            </a:r>
            <a:endParaRPr lang="en-US" sz="2400" dirty="0">
              <a:latin typeface="Montserrat" panose="00000500000000000000" pitchFamily="2" charset="0"/>
            </a:endParaRPr>
          </a:p>
        </p:txBody>
      </p:sp>
    </p:spTree>
    <p:extLst>
      <p:ext uri="{BB962C8B-B14F-4D97-AF65-F5344CB8AC3E}">
        <p14:creationId xmlns:p14="http://schemas.microsoft.com/office/powerpoint/2010/main" val="2598257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828A7-5A41-FC0D-C567-E27486243182}"/>
              </a:ext>
            </a:extLst>
          </p:cNvPr>
          <p:cNvSpPr>
            <a:spLocks noGrp="1"/>
          </p:cNvSpPr>
          <p:nvPr>
            <p:ph type="title"/>
          </p:nvPr>
        </p:nvSpPr>
        <p:spPr/>
        <p:txBody>
          <a:bodyPr/>
          <a:lstStyle/>
          <a:p>
            <a:pPr algn="ctr"/>
            <a:r>
              <a:rPr lang="en-US" b="1" kern="100" dirty="0">
                <a:effectLst/>
                <a:latin typeface="Montserrat" panose="00000500000000000000" pitchFamily="2" charset="0"/>
                <a:ea typeface="Aptos" panose="020B0004020202020204" pitchFamily="34" charset="0"/>
                <a:cs typeface="Times New Roman" panose="02020603050405020304" pitchFamily="18" charset="0"/>
              </a:rPr>
              <a:t>Recommendation: Steps 3</a:t>
            </a:r>
            <a:endParaRPr lang="en-US" b="1" dirty="0">
              <a:latin typeface="Montserrat" panose="00000500000000000000" pitchFamily="2" charset="0"/>
            </a:endParaRPr>
          </a:p>
        </p:txBody>
      </p:sp>
      <p:sp>
        <p:nvSpPr>
          <p:cNvPr id="3" name="Content Placeholder 2">
            <a:extLst>
              <a:ext uri="{FF2B5EF4-FFF2-40B4-BE49-F238E27FC236}">
                <a16:creationId xmlns:a16="http://schemas.microsoft.com/office/drawing/2014/main" id="{B4D42BB2-2AB1-ADDC-253F-A7094DF4B812}"/>
              </a:ext>
            </a:extLst>
          </p:cNvPr>
          <p:cNvSpPr>
            <a:spLocks noGrp="1"/>
          </p:cNvSpPr>
          <p:nvPr>
            <p:ph idx="1"/>
          </p:nvPr>
        </p:nvSpPr>
        <p:spPr/>
        <p:txBody>
          <a:bodyPr>
            <a:normAutofit/>
          </a:bodyPr>
          <a:lstStyle/>
          <a:p>
            <a:pPr marR="0" indent="0">
              <a:lnSpc>
                <a:spcPct val="107000"/>
              </a:lnSpc>
              <a:spcBef>
                <a:spcPts val="0"/>
              </a:spcBef>
              <a:spcAft>
                <a:spcPts val="0"/>
              </a:spcAft>
              <a:buNone/>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Establish a Florida VTE registry</a:t>
            </a:r>
          </a:p>
          <a:p>
            <a:pPr marL="0" marR="0" indent="0">
              <a:lnSpc>
                <a:spcPct val="107000"/>
              </a:lnSpc>
              <a:spcBef>
                <a:spcPts val="0"/>
              </a:spcBef>
              <a:spcAft>
                <a:spcPts val="800"/>
              </a:spcAft>
              <a:buNone/>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latin typeface="Montserrat" panose="00000500000000000000" pitchFamily="2" charset="0"/>
                <a:ea typeface="Aptos" panose="020B0004020202020204" pitchFamily="34" charset="0"/>
                <a:cs typeface="Times New Roman" panose="02020603050405020304" pitchFamily="18" charset="0"/>
              </a:rPr>
              <a:t>    </a:t>
            </a:r>
            <a:endParaRPr lang="en-US" sz="2400" dirty="0">
              <a:latin typeface="Montserrat" panose="00000500000000000000" pitchFamily="2" charset="0"/>
            </a:endParaRPr>
          </a:p>
        </p:txBody>
      </p:sp>
    </p:spTree>
    <p:extLst>
      <p:ext uri="{BB962C8B-B14F-4D97-AF65-F5344CB8AC3E}">
        <p14:creationId xmlns:p14="http://schemas.microsoft.com/office/powerpoint/2010/main" val="212317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26D57-324D-E927-7018-EE52BC628F90}"/>
              </a:ext>
            </a:extLst>
          </p:cNvPr>
          <p:cNvSpPr>
            <a:spLocks noGrp="1"/>
          </p:cNvSpPr>
          <p:nvPr>
            <p:ph type="title"/>
          </p:nvPr>
        </p:nvSpPr>
        <p:spPr/>
        <p:txBody>
          <a:bodyPr/>
          <a:lstStyle/>
          <a:p>
            <a:pPr algn="ctr"/>
            <a:r>
              <a:rPr lang="en-US" b="1" dirty="0">
                <a:latin typeface="Montserrat" panose="00000500000000000000" pitchFamily="2" charset="0"/>
              </a:rPr>
              <a:t>Reporting Discussion</a:t>
            </a:r>
          </a:p>
        </p:txBody>
      </p:sp>
      <p:sp>
        <p:nvSpPr>
          <p:cNvPr id="3" name="Content Placeholder 2">
            <a:extLst>
              <a:ext uri="{FF2B5EF4-FFF2-40B4-BE49-F238E27FC236}">
                <a16:creationId xmlns:a16="http://schemas.microsoft.com/office/drawing/2014/main" id="{1E63E5A6-8949-EA6F-41FD-4D53A01545C8}"/>
              </a:ext>
            </a:extLst>
          </p:cNvPr>
          <p:cNvSpPr>
            <a:spLocks noGrp="1"/>
          </p:cNvSpPr>
          <p:nvPr>
            <p:ph idx="1"/>
          </p:nvPr>
        </p:nvSpPr>
        <p:spPr/>
        <p:txBody>
          <a:bodyPr>
            <a:noAutofit/>
          </a:bodyPr>
          <a:lstStyle/>
          <a:p>
            <a:pPr marL="0" indent="0">
              <a:buNone/>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1.   The annual reporting of statewide incidence of DVT and PE by the Department of Health.</a:t>
            </a:r>
          </a:p>
          <a:p>
            <a:pPr marL="0" indent="0">
              <a:buNone/>
            </a:pPr>
            <a:endParaRPr lang="en-US" sz="2400" kern="100" dirty="0">
              <a:effectLst/>
              <a:latin typeface="Montserrat" panose="00000500000000000000" pitchFamily="2" charset="0"/>
              <a:ea typeface="Aptos" panose="020B0004020202020204" pitchFamily="34" charset="0"/>
              <a:cs typeface="Times New Roman" panose="02020603050405020304" pitchFamily="18" charset="0"/>
            </a:endParaRPr>
          </a:p>
          <a:p>
            <a:pPr marL="0" indent="0">
              <a:buNone/>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2.  The establishment of a statewide DVT and PE registry program to ensure all VTE reports are maintained. </a:t>
            </a:r>
            <a:r>
              <a:rPr lang="en-US" sz="2400" kern="100" dirty="0">
                <a:latin typeface="Montserrat" panose="00000500000000000000" pitchFamily="2" charset="0"/>
                <a:ea typeface="Aptos" panose="020B0004020202020204" pitchFamily="34" charset="0"/>
                <a:cs typeface="Times New Roman" panose="02020603050405020304" pitchFamily="18" charset="0"/>
              </a:rPr>
              <a:t>Registry should</a:t>
            </a: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 also be available for patient care use or research study for the purpose of reducing morbidity and mortality.</a:t>
            </a:r>
            <a:endParaRPr lang="en-US" sz="2400" kern="100" dirty="0">
              <a:latin typeface="Montserrat" panose="00000500000000000000" pitchFamily="2" charset="0"/>
              <a:ea typeface="Aptos" panose="020B0004020202020204" pitchFamily="34" charset="0"/>
              <a:cs typeface="Times New Roman" panose="02020603050405020304" pitchFamily="18" charset="0"/>
            </a:endParaRPr>
          </a:p>
          <a:p>
            <a:pPr marL="461963" indent="0">
              <a:buNone/>
            </a:pPr>
            <a:r>
              <a:rPr lang="en-US" sz="2000" i="1" kern="100" dirty="0">
                <a:effectLst/>
                <a:latin typeface="Montserrat" panose="00000500000000000000" pitchFamily="2" charset="0"/>
                <a:ea typeface="Aptos" panose="020B0004020202020204" pitchFamily="34" charset="0"/>
                <a:cs typeface="Times New Roman" panose="02020603050405020304" pitchFamily="18" charset="0"/>
              </a:rPr>
              <a:t>No liability of any kind or character for damages or other relief shall arise or be enforced against any facility or practitioner by reason of having provided such information or material to the Department of Health. [identical to Section 385.202 Florida Statute]</a:t>
            </a:r>
            <a:endParaRPr lang="en-US" sz="2000" kern="100" dirty="0">
              <a:effectLst/>
              <a:latin typeface="Montserrat" panose="00000500000000000000" pitchFamily="2" charset="0"/>
              <a:ea typeface="Aptos" panose="020B0004020202020204" pitchFamily="34" charset="0"/>
              <a:cs typeface="Times New Roman" panose="02020603050405020304" pitchFamily="18" charset="0"/>
            </a:endParaRPr>
          </a:p>
          <a:p>
            <a:pPr marL="0" indent="0">
              <a:buNone/>
            </a:pPr>
            <a:endParaRPr lang="en-US" sz="2400" kern="100" dirty="0">
              <a:effectLst/>
              <a:latin typeface="Montserrat" panose="00000500000000000000" pitchFamily="2" charset="0"/>
              <a:ea typeface="Aptos" panose="020B0004020202020204" pitchFamily="34" charset="0"/>
              <a:cs typeface="Times New Roman" panose="02020603050405020304" pitchFamily="18" charset="0"/>
            </a:endParaRPr>
          </a:p>
          <a:p>
            <a:endParaRPr lang="en-US" sz="2400" kern="100" dirty="0">
              <a:effectLst/>
              <a:latin typeface="Montserrat" panose="00000500000000000000" pitchFamily="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1799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E6F87-D584-5016-9CF1-3D40E0402897}"/>
              </a:ext>
            </a:extLst>
          </p:cNvPr>
          <p:cNvSpPr>
            <a:spLocks noGrp="1"/>
          </p:cNvSpPr>
          <p:nvPr>
            <p:ph type="title"/>
          </p:nvPr>
        </p:nvSpPr>
        <p:spPr/>
        <p:txBody>
          <a:bodyPr/>
          <a:lstStyle/>
          <a:p>
            <a:pPr algn="ctr"/>
            <a:r>
              <a:rPr lang="en-US" b="1" dirty="0">
                <a:latin typeface="Montserrat" panose="00000500000000000000" pitchFamily="2" charset="0"/>
              </a:rPr>
              <a:t>Registry Ideas</a:t>
            </a:r>
          </a:p>
        </p:txBody>
      </p:sp>
      <p:sp>
        <p:nvSpPr>
          <p:cNvPr id="3" name="Content Placeholder 2">
            <a:extLst>
              <a:ext uri="{FF2B5EF4-FFF2-40B4-BE49-F238E27FC236}">
                <a16:creationId xmlns:a16="http://schemas.microsoft.com/office/drawing/2014/main" id="{D45627F1-4453-016C-E1C7-B58CB065F94C}"/>
              </a:ext>
            </a:extLst>
          </p:cNvPr>
          <p:cNvSpPr>
            <a:spLocks noGrp="1"/>
          </p:cNvSpPr>
          <p:nvPr>
            <p:ph idx="1"/>
          </p:nvPr>
        </p:nvSpPr>
        <p:spPr/>
        <p:txBody>
          <a:bodyPr>
            <a:noAutofit/>
          </a:bodyPr>
          <a:lstStyle/>
          <a:p>
            <a:pPr marL="457200" indent="-457200">
              <a:lnSpc>
                <a:spcPct val="107000"/>
              </a:lnSpc>
              <a:spcBef>
                <a:spcPts val="0"/>
              </a:spcBef>
              <a:buFont typeface="+mj-lt"/>
              <a:buAutoNum type="arabicPeriod"/>
            </a:pP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Every facility to report to DOH (</a:t>
            </a:r>
            <a:r>
              <a:rPr lang="en-US" sz="2100" kern="100" dirty="0">
                <a:latin typeface="Montserrat" panose="00000500000000000000" pitchFamily="2" charset="0"/>
                <a:ea typeface="Aptos" panose="020B0004020202020204" pitchFamily="34" charset="0"/>
                <a:cs typeface="Times New Roman" panose="02020603050405020304" pitchFamily="18" charset="0"/>
              </a:rPr>
              <a:t>Should </a:t>
            </a: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we request the creation of a Data system similar to the Florida Cancer Data </a:t>
            </a:r>
            <a:r>
              <a:rPr lang="en-US" sz="2100" kern="100" dirty="0">
                <a:latin typeface="Montserrat" panose="00000500000000000000" pitchFamily="2" charset="0"/>
                <a:ea typeface="Aptos" panose="020B0004020202020204" pitchFamily="34" charset="0"/>
                <a:cs typeface="Times New Roman" panose="02020603050405020304" pitchFamily="18" charset="0"/>
              </a:rPr>
              <a:t>S</a:t>
            </a: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ystem (FCDS))</a:t>
            </a:r>
          </a:p>
          <a:p>
            <a:pPr marL="457200" indent="-457200">
              <a:lnSpc>
                <a:spcPct val="107000"/>
              </a:lnSpc>
              <a:spcBef>
                <a:spcPts val="0"/>
              </a:spcBef>
              <a:buFont typeface="+mj-lt"/>
              <a:buAutoNum type="arabicPeriod"/>
            </a:pPr>
            <a:endParaRPr lang="en-US" sz="2100" kern="100" dirty="0">
              <a:latin typeface="Montserrat" panose="00000500000000000000" pitchFamily="2" charset="0"/>
              <a:ea typeface="Aptos" panose="020B0004020202020204" pitchFamily="34" charset="0"/>
              <a:cs typeface="Times New Roman" panose="02020603050405020304" pitchFamily="18" charset="0"/>
            </a:endParaRPr>
          </a:p>
          <a:p>
            <a:pPr marL="457200" indent="-457200">
              <a:lnSpc>
                <a:spcPct val="107000"/>
              </a:lnSpc>
              <a:spcBef>
                <a:spcPts val="0"/>
              </a:spcBef>
              <a:buFont typeface="+mj-lt"/>
              <a:buAutoNum type="arabicPeriod"/>
            </a:pPr>
            <a:r>
              <a:rPr lang="en-US" sz="2100" kern="100" dirty="0">
                <a:latin typeface="Montserrat" panose="00000500000000000000" pitchFamily="2" charset="0"/>
                <a:ea typeface="Aptos" panose="020B0004020202020204" pitchFamily="34" charset="0"/>
                <a:cs typeface="Times New Roman" panose="02020603050405020304" pitchFamily="18" charset="0"/>
              </a:rPr>
              <a:t>Type of data to collect</a:t>
            </a:r>
          </a:p>
          <a:p>
            <a:pPr marL="457200" indent="-457200">
              <a:lnSpc>
                <a:spcPct val="107000"/>
              </a:lnSpc>
              <a:spcBef>
                <a:spcPts val="0"/>
              </a:spcBef>
              <a:buFont typeface="+mj-lt"/>
              <a:buAutoNum type="arabicPeriod"/>
            </a:pPr>
            <a:endParaRPr lang="en-US" sz="2100" kern="100" dirty="0">
              <a:effectLst/>
              <a:latin typeface="Montserrat" panose="00000500000000000000" pitchFamily="2" charset="0"/>
              <a:ea typeface="Aptos" panose="020B0004020202020204" pitchFamily="34" charset="0"/>
              <a:cs typeface="Times New Roman" panose="02020603050405020304" pitchFamily="18" charset="0"/>
            </a:endParaRPr>
          </a:p>
          <a:p>
            <a:pPr marL="457200" indent="-457200">
              <a:lnSpc>
                <a:spcPct val="107000"/>
              </a:lnSpc>
              <a:spcBef>
                <a:spcPts val="0"/>
              </a:spcBef>
              <a:buFont typeface="+mj-lt"/>
              <a:buAutoNum type="arabicPeriod"/>
            </a:pPr>
            <a:r>
              <a:rPr lang="en-US" sz="2100" kern="100" dirty="0">
                <a:latin typeface="Montserrat" panose="00000500000000000000" pitchFamily="2" charset="0"/>
                <a:ea typeface="Aptos" panose="020B0004020202020204" pitchFamily="34" charset="0"/>
                <a:cs typeface="Times New Roman" panose="02020603050405020304" pitchFamily="18" charset="0"/>
              </a:rPr>
              <a:t>Frequency of reporting of registry</a:t>
            </a: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 For much larger centers more frequentl</a:t>
            </a:r>
            <a:r>
              <a:rPr lang="en-US" sz="2100" kern="100" dirty="0">
                <a:latin typeface="Montserrat" panose="00000500000000000000" pitchFamily="2" charset="0"/>
                <a:ea typeface="Aptos" panose="020B0004020202020204" pitchFamily="34" charset="0"/>
                <a:cs typeface="Times New Roman" panose="02020603050405020304" pitchFamily="18" charset="0"/>
              </a:rPr>
              <a:t>y than smaller centers, but all within certain time frame (3 months of diagnosis) </a:t>
            </a:r>
            <a:endParaRPr lang="en-US" sz="2100" kern="100" dirty="0">
              <a:effectLst/>
              <a:latin typeface="Montserrat" panose="00000500000000000000" pitchFamily="2" charset="0"/>
              <a:ea typeface="Aptos" panose="020B0004020202020204" pitchFamily="34" charset="0"/>
              <a:cs typeface="Times New Roman" panose="02020603050405020304" pitchFamily="18" charset="0"/>
            </a:endParaRPr>
          </a:p>
          <a:p>
            <a:pPr marL="0" indent="0">
              <a:buNone/>
            </a:pPr>
            <a:endParaRPr lang="en-US" sz="2100" dirty="0">
              <a:latin typeface="Montserrat" panose="00000500000000000000" pitchFamily="2" charset="0"/>
            </a:endParaRPr>
          </a:p>
        </p:txBody>
      </p:sp>
    </p:spTree>
    <p:extLst>
      <p:ext uri="{BB962C8B-B14F-4D97-AF65-F5344CB8AC3E}">
        <p14:creationId xmlns:p14="http://schemas.microsoft.com/office/powerpoint/2010/main" val="2977877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E6F87-D584-5016-9CF1-3D40E0402897}"/>
              </a:ext>
            </a:extLst>
          </p:cNvPr>
          <p:cNvSpPr>
            <a:spLocks noGrp="1"/>
          </p:cNvSpPr>
          <p:nvPr>
            <p:ph type="title"/>
          </p:nvPr>
        </p:nvSpPr>
        <p:spPr>
          <a:xfrm>
            <a:off x="838200" y="365125"/>
            <a:ext cx="10515600" cy="1048039"/>
          </a:xfrm>
        </p:spPr>
        <p:txBody>
          <a:bodyPr/>
          <a:lstStyle/>
          <a:p>
            <a:pPr algn="ctr"/>
            <a:r>
              <a:rPr lang="en-US" b="1" dirty="0">
                <a:latin typeface="Montserrat" panose="00000500000000000000" pitchFamily="2" charset="0"/>
              </a:rPr>
              <a:t>Registry Ideas Continued</a:t>
            </a:r>
          </a:p>
        </p:txBody>
      </p:sp>
      <p:sp>
        <p:nvSpPr>
          <p:cNvPr id="3" name="Content Placeholder 2">
            <a:extLst>
              <a:ext uri="{FF2B5EF4-FFF2-40B4-BE49-F238E27FC236}">
                <a16:creationId xmlns:a16="http://schemas.microsoft.com/office/drawing/2014/main" id="{D45627F1-4453-016C-E1C7-B58CB065F94C}"/>
              </a:ext>
            </a:extLst>
          </p:cNvPr>
          <p:cNvSpPr>
            <a:spLocks noGrp="1"/>
          </p:cNvSpPr>
          <p:nvPr>
            <p:ph idx="1"/>
          </p:nvPr>
        </p:nvSpPr>
        <p:spPr>
          <a:xfrm>
            <a:off x="838200" y="1611870"/>
            <a:ext cx="10515600" cy="4351338"/>
          </a:xfrm>
        </p:spPr>
        <p:txBody>
          <a:bodyPr>
            <a:noAutofit/>
          </a:bodyPr>
          <a:lstStyle/>
          <a:p>
            <a:pPr marL="457200" indent="-457200">
              <a:lnSpc>
                <a:spcPct val="107000"/>
              </a:lnSpc>
              <a:spcBef>
                <a:spcPts val="0"/>
              </a:spcBef>
              <a:buFont typeface="+mj-lt"/>
              <a:buAutoNum type="arabicPeriod" startAt="4"/>
            </a:pPr>
            <a:r>
              <a:rPr lang="en-US" sz="2100" kern="100" dirty="0">
                <a:latin typeface="Montserrat" panose="00000500000000000000" pitchFamily="2" charset="0"/>
                <a:ea typeface="Aptos" panose="020B0004020202020204" pitchFamily="34" charset="0"/>
                <a:cs typeface="Times New Roman" panose="02020603050405020304" pitchFamily="18" charset="0"/>
              </a:rPr>
              <a:t>D</a:t>
            </a: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eath certificate cases – mortality follow-back – to identify VTE-related deaths </a:t>
            </a:r>
            <a:endParaRPr lang="en-US" sz="2100" kern="100" dirty="0">
              <a:latin typeface="Montserrat" panose="00000500000000000000" pitchFamily="2" charset="0"/>
              <a:ea typeface="Aptos" panose="020B0004020202020204" pitchFamily="34" charset="0"/>
              <a:cs typeface="Times New Roman" panose="02020603050405020304" pitchFamily="18" charset="0"/>
            </a:endParaRPr>
          </a:p>
          <a:p>
            <a:pPr marL="457200" indent="-457200">
              <a:lnSpc>
                <a:spcPct val="107000"/>
              </a:lnSpc>
              <a:spcBef>
                <a:spcPts val="0"/>
              </a:spcBef>
              <a:buFont typeface="+mj-lt"/>
              <a:buAutoNum type="arabicPeriod" startAt="4"/>
            </a:pPr>
            <a:endParaRPr lang="en-US" sz="2100" kern="100" dirty="0">
              <a:effectLst/>
              <a:latin typeface="Montserrat" panose="00000500000000000000" pitchFamily="2" charset="0"/>
              <a:ea typeface="Aptos" panose="020B0004020202020204" pitchFamily="34" charset="0"/>
              <a:cs typeface="Times New Roman" panose="02020603050405020304" pitchFamily="18" charset="0"/>
            </a:endParaRPr>
          </a:p>
          <a:p>
            <a:pPr marL="457200" indent="-457200">
              <a:lnSpc>
                <a:spcPct val="107000"/>
              </a:lnSpc>
              <a:spcBef>
                <a:spcPts val="0"/>
              </a:spcBef>
              <a:buFont typeface="+mj-lt"/>
              <a:buAutoNum type="arabicPeriod" startAt="4"/>
            </a:pPr>
            <a:r>
              <a:rPr lang="en-US" sz="2100" kern="100" dirty="0">
                <a:latin typeface="Montserrat" panose="00000500000000000000" pitchFamily="2" charset="0"/>
                <a:ea typeface="Aptos" panose="020B0004020202020204" pitchFamily="34" charset="0"/>
                <a:cs typeface="Times New Roman" panose="02020603050405020304" pitchFamily="18" charset="0"/>
              </a:rPr>
              <a:t>H</a:t>
            </a: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ospital discharge data showing a diagnosis of VTE (primary or secondary diagnosis) – usually reported to AHCA</a:t>
            </a:r>
          </a:p>
          <a:p>
            <a:pPr marL="457200" indent="-457200">
              <a:lnSpc>
                <a:spcPct val="107000"/>
              </a:lnSpc>
              <a:spcBef>
                <a:spcPts val="0"/>
              </a:spcBef>
              <a:buFont typeface="+mj-lt"/>
              <a:buAutoNum type="arabicPeriod" startAt="4"/>
            </a:pPr>
            <a:endParaRPr lang="en-US" sz="2100" kern="100" dirty="0">
              <a:effectLst/>
              <a:latin typeface="Montserrat" panose="00000500000000000000" pitchFamily="2" charset="0"/>
              <a:ea typeface="Aptos" panose="020B0004020202020204" pitchFamily="34" charset="0"/>
              <a:cs typeface="Times New Roman" panose="02020603050405020304" pitchFamily="18" charset="0"/>
            </a:endParaRPr>
          </a:p>
          <a:p>
            <a:pPr marL="457200" indent="-457200">
              <a:lnSpc>
                <a:spcPct val="107000"/>
              </a:lnSpc>
              <a:spcBef>
                <a:spcPts val="0"/>
              </a:spcBef>
              <a:buFont typeface="+mj-lt"/>
              <a:buAutoNum type="arabicPeriod" startAt="4"/>
            </a:pP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Th</a:t>
            </a:r>
            <a:r>
              <a:rPr lang="en-US" sz="2100" kern="100" dirty="0">
                <a:latin typeface="Montserrat" panose="00000500000000000000" pitchFamily="2" charset="0"/>
                <a:ea typeface="Aptos" panose="020B0004020202020204" pitchFamily="34" charset="0"/>
                <a:cs typeface="Times New Roman" panose="02020603050405020304" pitchFamily="18" charset="0"/>
              </a:rPr>
              <a:t>e </a:t>
            </a: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establishment and support of VTE or PERT centers and PE/DVT clinics can also aid in capturing and reporting cases</a:t>
            </a:r>
          </a:p>
          <a:p>
            <a:pPr marL="457200" indent="-457200">
              <a:lnSpc>
                <a:spcPct val="107000"/>
              </a:lnSpc>
              <a:spcBef>
                <a:spcPts val="0"/>
              </a:spcBef>
              <a:buFont typeface="+mj-lt"/>
              <a:buAutoNum type="arabicPeriod" startAt="4"/>
            </a:pPr>
            <a:endParaRPr lang="en-US" sz="2100" kern="100" dirty="0">
              <a:effectLst/>
              <a:latin typeface="Montserrat" panose="00000500000000000000" pitchFamily="2" charset="0"/>
              <a:ea typeface="Aptos" panose="020B0004020202020204" pitchFamily="34" charset="0"/>
              <a:cs typeface="Times New Roman" panose="02020603050405020304" pitchFamily="18" charset="0"/>
            </a:endParaRPr>
          </a:p>
          <a:p>
            <a:pPr marL="457200" indent="-457200">
              <a:lnSpc>
                <a:spcPct val="107000"/>
              </a:lnSpc>
              <a:spcBef>
                <a:spcPts val="0"/>
              </a:spcBef>
              <a:buFont typeface="+mj-lt"/>
              <a:buAutoNum type="arabicPeriod" startAt="4"/>
            </a:pPr>
            <a:r>
              <a:rPr lang="en-US" sz="2100" kern="100" dirty="0">
                <a:latin typeface="Montserrat" panose="00000500000000000000" pitchFamily="2" charset="0"/>
                <a:ea typeface="Aptos" panose="020B0004020202020204" pitchFamily="34" charset="0"/>
                <a:cs typeface="Times New Roman" panose="02020603050405020304" pitchFamily="18" charset="0"/>
              </a:rPr>
              <a:t>Re</a:t>
            </a:r>
            <a:r>
              <a:rPr lang="en-US" sz="2100" kern="100" dirty="0">
                <a:effectLst/>
                <a:latin typeface="Montserrat" panose="00000500000000000000" pitchFamily="2" charset="0"/>
                <a:ea typeface="Aptos" panose="020B0004020202020204" pitchFamily="34" charset="0"/>
                <a:cs typeface="Times New Roman" panose="02020603050405020304" pitchFamily="18" charset="0"/>
              </a:rPr>
              <a:t>porting of chronic complications of VTE</a:t>
            </a:r>
            <a:endParaRPr lang="en-US" sz="2100" dirty="0">
              <a:latin typeface="Montserrat" panose="00000500000000000000" pitchFamily="2" charset="0"/>
            </a:endParaRPr>
          </a:p>
        </p:txBody>
      </p:sp>
    </p:spTree>
    <p:extLst>
      <p:ext uri="{BB962C8B-B14F-4D97-AF65-F5344CB8AC3E}">
        <p14:creationId xmlns:p14="http://schemas.microsoft.com/office/powerpoint/2010/main" val="128834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34B0-5B01-8FF8-65C5-12B0288588E1}"/>
              </a:ext>
            </a:extLst>
          </p:cNvPr>
          <p:cNvSpPr>
            <a:spLocks noGrp="1"/>
          </p:cNvSpPr>
          <p:nvPr>
            <p:ph type="title"/>
          </p:nvPr>
        </p:nvSpPr>
        <p:spPr/>
        <p:txBody>
          <a:bodyPr/>
          <a:lstStyle/>
          <a:p>
            <a:pPr algn="ctr"/>
            <a:r>
              <a:rPr lang="en-US" b="1" dirty="0">
                <a:latin typeface="Montserrat" panose="00000500000000000000" pitchFamily="2" charset="0"/>
              </a:rPr>
              <a:t>Additional Recommendation</a:t>
            </a:r>
          </a:p>
        </p:txBody>
      </p:sp>
      <p:sp>
        <p:nvSpPr>
          <p:cNvPr id="3" name="Content Placeholder 2">
            <a:extLst>
              <a:ext uri="{FF2B5EF4-FFF2-40B4-BE49-F238E27FC236}">
                <a16:creationId xmlns:a16="http://schemas.microsoft.com/office/drawing/2014/main" id="{A4B98528-BE9D-E9A3-C1AC-B4D3CD40CA55}"/>
              </a:ext>
            </a:extLst>
          </p:cNvPr>
          <p:cNvSpPr>
            <a:spLocks noGrp="1"/>
          </p:cNvSpPr>
          <p:nvPr>
            <p:ph idx="1"/>
          </p:nvPr>
        </p:nvSpPr>
        <p:spPr/>
        <p:txBody>
          <a:bodyPr>
            <a:normAutofit/>
          </a:bodyPr>
          <a:lstStyle/>
          <a:p>
            <a:pPr marL="0" marR="0" lvl="0" indent="0">
              <a:lnSpc>
                <a:spcPct val="107000"/>
              </a:lnSpc>
              <a:spcBef>
                <a:spcPts val="0"/>
              </a:spcBef>
              <a:spcAft>
                <a:spcPts val="0"/>
              </a:spcAft>
              <a:buNone/>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Support the formation and designation of VTE clinical expert centers in Florida</a:t>
            </a:r>
            <a:endParaRPr lang="en-US" sz="2400" kern="100" dirty="0">
              <a:latin typeface="Montserrat" panose="00000500000000000000" pitchFamily="2" charset="0"/>
              <a:ea typeface="Aptos" panose="020B0004020202020204" pitchFamily="34" charset="0"/>
              <a:cs typeface="Times New Roman" panose="02020603050405020304" pitchFamily="18" charset="0"/>
            </a:endParaRPr>
          </a:p>
          <a:p>
            <a:pPr marL="461963">
              <a:lnSpc>
                <a:spcPct val="107000"/>
              </a:lnSpc>
              <a:spcBef>
                <a:spcPts val="0"/>
              </a:spcBef>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This would entail the presence of multidisciplinary care to DVT/PE</a:t>
            </a:r>
          </a:p>
          <a:p>
            <a:pPr marL="461963">
              <a:lnSpc>
                <a:spcPct val="107000"/>
              </a:lnSpc>
              <a:spcBef>
                <a:spcPts val="0"/>
              </a:spcBef>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The presence of PERT at the centers</a:t>
            </a:r>
          </a:p>
          <a:p>
            <a:pPr marL="461963">
              <a:lnSpc>
                <a:spcPct val="107000"/>
              </a:lnSpc>
              <a:spcBef>
                <a:spcPts val="0"/>
              </a:spcBef>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Post-PE follow-up </a:t>
            </a:r>
          </a:p>
          <a:p>
            <a:pPr marL="461963">
              <a:lnSpc>
                <a:spcPct val="107000"/>
              </a:lnSpc>
              <a:spcBef>
                <a:spcPts val="0"/>
              </a:spcBef>
            </a:pPr>
            <a:r>
              <a:rPr lang="en-US" sz="2400" kern="100" dirty="0">
                <a:effectLst/>
                <a:latin typeface="Montserrat" panose="00000500000000000000" pitchFamily="2" charset="0"/>
                <a:ea typeface="Aptos" panose="020B0004020202020204" pitchFamily="34" charset="0"/>
                <a:cs typeface="Times New Roman" panose="02020603050405020304" pitchFamily="18" charset="0"/>
              </a:rPr>
              <a:t>Chronic VTE management (chronic DVT, CTED, CTEPH management) </a:t>
            </a:r>
          </a:p>
          <a:p>
            <a:pPr marL="461963">
              <a:lnSpc>
                <a:spcPct val="107000"/>
              </a:lnSpc>
              <a:spcBef>
                <a:spcPts val="0"/>
              </a:spcBef>
            </a:pPr>
            <a:r>
              <a:rPr lang="en-US" sz="2400" u="sng" kern="100" dirty="0">
                <a:effectLst/>
                <a:latin typeface="Montserrat" panose="00000500000000000000" pitchFamily="2" charset="0"/>
                <a:ea typeface="Aptos" panose="020B0004020202020204" pitchFamily="34" charset="0"/>
                <a:cs typeface="Times New Roman" panose="02020603050405020304" pitchFamily="18" charset="0"/>
              </a:rPr>
              <a:t>Help improve reporting data to registry </a:t>
            </a:r>
            <a:endParaRPr lang="en-US" sz="2400" kern="100" dirty="0">
              <a:effectLst/>
              <a:latin typeface="Montserrat" panose="00000500000000000000" pitchFamily="2" charset="0"/>
              <a:ea typeface="Aptos" panose="020B0004020202020204" pitchFamily="34" charset="0"/>
              <a:cs typeface="Times New Roman" panose="02020603050405020304" pitchFamily="18" charset="0"/>
            </a:endParaRPr>
          </a:p>
          <a:p>
            <a:pPr marL="0" indent="0">
              <a:buNone/>
            </a:pPr>
            <a:endParaRPr lang="en-US" sz="2400" dirty="0">
              <a:latin typeface="Montserrat" panose="00000500000000000000" pitchFamily="2" charset="0"/>
            </a:endParaRPr>
          </a:p>
        </p:txBody>
      </p:sp>
    </p:spTree>
    <p:extLst>
      <p:ext uri="{BB962C8B-B14F-4D97-AF65-F5344CB8AC3E}">
        <p14:creationId xmlns:p14="http://schemas.microsoft.com/office/powerpoint/2010/main" val="263430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335D19-3CCE-DF73-C761-9EC1426BA7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99FF06-FC6E-FD53-B842-B1EA606ADF01}"/>
              </a:ext>
            </a:extLst>
          </p:cNvPr>
          <p:cNvSpPr>
            <a:spLocks noGrp="1"/>
          </p:cNvSpPr>
          <p:nvPr>
            <p:ph type="ctrTitle"/>
          </p:nvPr>
        </p:nvSpPr>
        <p:spPr>
          <a:xfrm>
            <a:off x="576348" y="3887894"/>
            <a:ext cx="11039302" cy="1649306"/>
          </a:xfrm>
        </p:spPr>
        <p:txBody>
          <a:bodyPr/>
          <a:lstStyle/>
          <a:p>
            <a:r>
              <a:rPr lang="en-US" sz="5400" b="1" dirty="0">
                <a:latin typeface="Montserrat" panose="00000500000000000000" pitchFamily="2" charset="0"/>
              </a:rPr>
              <a:t>Agenda </a:t>
            </a:r>
          </a:p>
        </p:txBody>
      </p:sp>
    </p:spTree>
    <p:extLst>
      <p:ext uri="{BB962C8B-B14F-4D97-AF65-F5344CB8AC3E}">
        <p14:creationId xmlns:p14="http://schemas.microsoft.com/office/powerpoint/2010/main" val="1275895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1698215"/>
          </a:xfrm>
        </p:spPr>
        <p:txBody>
          <a:bodyPr/>
          <a:lstStyle/>
          <a:p>
            <a:r>
              <a:rPr lang="en-US" sz="5400" b="1" dirty="0">
                <a:latin typeface="Montserrat" panose="00000500000000000000" pitchFamily="2" charset="0"/>
              </a:rPr>
              <a:t>Public Comments </a:t>
            </a:r>
          </a:p>
        </p:txBody>
      </p:sp>
    </p:spTree>
    <p:extLst>
      <p:ext uri="{BB962C8B-B14F-4D97-AF65-F5344CB8AC3E}">
        <p14:creationId xmlns:p14="http://schemas.microsoft.com/office/powerpoint/2010/main" val="6706845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1698215"/>
          </a:xfrm>
        </p:spPr>
        <p:txBody>
          <a:bodyPr/>
          <a:lstStyle/>
          <a:p>
            <a:r>
              <a:rPr lang="en-US" sz="5400" b="1" dirty="0">
                <a:latin typeface="Montserrat" panose="00000500000000000000" pitchFamily="2" charset="0"/>
              </a:rPr>
              <a:t>Meeting Summary</a:t>
            </a:r>
          </a:p>
        </p:txBody>
      </p:sp>
    </p:spTree>
    <p:extLst>
      <p:ext uri="{BB962C8B-B14F-4D97-AF65-F5344CB8AC3E}">
        <p14:creationId xmlns:p14="http://schemas.microsoft.com/office/powerpoint/2010/main" val="128935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1698215"/>
          </a:xfrm>
        </p:spPr>
        <p:txBody>
          <a:bodyPr/>
          <a:lstStyle/>
          <a:p>
            <a:r>
              <a:rPr lang="en-US" sz="5400" b="1" dirty="0">
                <a:latin typeface="Montserrat" panose="00000500000000000000" pitchFamily="2" charset="0"/>
              </a:rPr>
              <a:t>Next Steps </a:t>
            </a:r>
          </a:p>
        </p:txBody>
      </p:sp>
    </p:spTree>
    <p:extLst>
      <p:ext uri="{BB962C8B-B14F-4D97-AF65-F5344CB8AC3E}">
        <p14:creationId xmlns:p14="http://schemas.microsoft.com/office/powerpoint/2010/main" val="2560653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1698215"/>
          </a:xfrm>
        </p:spPr>
        <p:txBody>
          <a:bodyPr/>
          <a:lstStyle/>
          <a:p>
            <a:r>
              <a:rPr lang="en-US" sz="5400" b="1" dirty="0">
                <a:latin typeface="Montserrat" panose="00000500000000000000" pitchFamily="2" charset="0"/>
              </a:rPr>
              <a:t>Adjournment  </a:t>
            </a:r>
          </a:p>
        </p:txBody>
      </p:sp>
    </p:spTree>
    <p:extLst>
      <p:ext uri="{BB962C8B-B14F-4D97-AF65-F5344CB8AC3E}">
        <p14:creationId xmlns:p14="http://schemas.microsoft.com/office/powerpoint/2010/main" val="184451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3F0EA18-AD4D-1D8D-4AF6-BB4EA2ADAC2B}"/>
              </a:ext>
            </a:extLst>
          </p:cNvPr>
          <p:cNvPicPr>
            <a:picLocks noChangeAspect="1"/>
          </p:cNvPicPr>
          <p:nvPr/>
        </p:nvPicPr>
        <p:blipFill>
          <a:blip r:embed="rId2"/>
          <a:stretch>
            <a:fillRect/>
          </a:stretch>
        </p:blipFill>
        <p:spPr>
          <a:xfrm>
            <a:off x="3657881" y="331169"/>
            <a:ext cx="4876238" cy="5905394"/>
          </a:xfrm>
          <a:prstGeom prst="rect">
            <a:avLst/>
          </a:prstGeom>
        </p:spPr>
      </p:pic>
    </p:spTree>
    <p:extLst>
      <p:ext uri="{BB962C8B-B14F-4D97-AF65-F5344CB8AC3E}">
        <p14:creationId xmlns:p14="http://schemas.microsoft.com/office/powerpoint/2010/main" val="4134864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1698215"/>
          </a:xfrm>
        </p:spPr>
        <p:txBody>
          <a:bodyPr/>
          <a:lstStyle/>
          <a:p>
            <a:r>
              <a:rPr lang="en-US" sz="5400" b="1" dirty="0">
                <a:latin typeface="Montserrat" panose="00000500000000000000" pitchFamily="2" charset="0"/>
              </a:rPr>
              <a:t>Call to Order, Welcome, and Roll Call</a:t>
            </a:r>
          </a:p>
        </p:txBody>
      </p:sp>
    </p:spTree>
    <p:extLst>
      <p:ext uri="{BB962C8B-B14F-4D97-AF65-F5344CB8AC3E}">
        <p14:creationId xmlns:p14="http://schemas.microsoft.com/office/powerpoint/2010/main" val="1296121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1949885"/>
          </a:xfrm>
        </p:spPr>
        <p:txBody>
          <a:bodyPr/>
          <a:lstStyle/>
          <a:p>
            <a:r>
              <a:rPr lang="en-US" sz="5400" b="1" dirty="0">
                <a:latin typeface="Montserrat" panose="00000500000000000000" pitchFamily="2" charset="0"/>
              </a:rPr>
              <a:t>Action Items and Status Updates </a:t>
            </a:r>
          </a:p>
        </p:txBody>
      </p:sp>
    </p:spTree>
    <p:extLst>
      <p:ext uri="{BB962C8B-B14F-4D97-AF65-F5344CB8AC3E}">
        <p14:creationId xmlns:p14="http://schemas.microsoft.com/office/powerpoint/2010/main" val="3899673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2220080"/>
          </a:xfrm>
        </p:spPr>
        <p:txBody>
          <a:bodyPr/>
          <a:lstStyle/>
          <a:p>
            <a:r>
              <a:rPr lang="en-US" sz="4800" b="1" dirty="0">
                <a:latin typeface="Montserrat" panose="00000500000000000000" pitchFamily="2" charset="0"/>
              </a:rPr>
              <a:t>Summary of Charles Rochester Blood Clot Prevention and Treatment Act</a:t>
            </a:r>
          </a:p>
        </p:txBody>
      </p:sp>
    </p:spTree>
    <p:extLst>
      <p:ext uri="{BB962C8B-B14F-4D97-AF65-F5344CB8AC3E}">
        <p14:creationId xmlns:p14="http://schemas.microsoft.com/office/powerpoint/2010/main" val="2795723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2220080"/>
          </a:xfrm>
        </p:spPr>
        <p:txBody>
          <a:bodyPr/>
          <a:lstStyle/>
          <a:p>
            <a:r>
              <a:rPr lang="en-US" sz="4400" b="1" dirty="0">
                <a:latin typeface="Montserrat" panose="00000500000000000000" pitchFamily="2" charset="0"/>
              </a:rPr>
              <a:t>State Registries Guest Speaker: </a:t>
            </a:r>
            <a:br>
              <a:rPr lang="en-US" sz="4400" b="1" dirty="0">
                <a:latin typeface="Montserrat" panose="00000500000000000000" pitchFamily="2" charset="0"/>
              </a:rPr>
            </a:br>
            <a:r>
              <a:rPr lang="en-US" sz="4400" b="1" dirty="0">
                <a:latin typeface="Montserrat" panose="00000500000000000000" pitchFamily="2" charset="0"/>
              </a:rPr>
              <a:t>Melissa Jordan, Assistant Deputy Secretary of Health, FDOH</a:t>
            </a:r>
          </a:p>
        </p:txBody>
      </p:sp>
    </p:spTree>
    <p:extLst>
      <p:ext uri="{BB962C8B-B14F-4D97-AF65-F5344CB8AC3E}">
        <p14:creationId xmlns:p14="http://schemas.microsoft.com/office/powerpoint/2010/main" val="2803489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2220080"/>
          </a:xfrm>
        </p:spPr>
        <p:txBody>
          <a:bodyPr/>
          <a:lstStyle/>
          <a:p>
            <a:r>
              <a:rPr lang="en-US" sz="4000" b="1" dirty="0">
                <a:latin typeface="Montserrat" panose="00000500000000000000" pitchFamily="2" charset="0"/>
              </a:rPr>
              <a:t>Guest Speaker: </a:t>
            </a:r>
            <a:br>
              <a:rPr lang="en-US" sz="4000" b="1" dirty="0">
                <a:latin typeface="Montserrat" panose="00000500000000000000" pitchFamily="2" charset="0"/>
              </a:rPr>
            </a:br>
            <a:r>
              <a:rPr lang="en-US" sz="4000" b="1" dirty="0">
                <a:latin typeface="Montserrat" panose="00000500000000000000" pitchFamily="2" charset="0"/>
              </a:rPr>
              <a:t>Christopher R. Cogle, M.D.,</a:t>
            </a:r>
            <a:br>
              <a:rPr lang="en-US" sz="4000" b="1" dirty="0">
                <a:latin typeface="Montserrat" panose="00000500000000000000" pitchFamily="2" charset="0"/>
              </a:rPr>
            </a:br>
            <a:r>
              <a:rPr lang="en-US" sz="4000" b="1" dirty="0">
                <a:latin typeface="Montserrat" panose="00000500000000000000" pitchFamily="2" charset="0"/>
              </a:rPr>
              <a:t>CMO for Florida Medicaid</a:t>
            </a:r>
          </a:p>
        </p:txBody>
      </p:sp>
    </p:spTree>
    <p:extLst>
      <p:ext uri="{BB962C8B-B14F-4D97-AF65-F5344CB8AC3E}">
        <p14:creationId xmlns:p14="http://schemas.microsoft.com/office/powerpoint/2010/main" val="88391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3730B-F9C4-855E-FFEF-1D907FC5C231}"/>
              </a:ext>
            </a:extLst>
          </p:cNvPr>
          <p:cNvSpPr>
            <a:spLocks noGrp="1"/>
          </p:cNvSpPr>
          <p:nvPr>
            <p:ph type="ctrTitle"/>
          </p:nvPr>
        </p:nvSpPr>
        <p:spPr>
          <a:xfrm>
            <a:off x="465513" y="3914020"/>
            <a:ext cx="11039302" cy="2220080"/>
          </a:xfrm>
        </p:spPr>
        <p:txBody>
          <a:bodyPr/>
          <a:lstStyle/>
          <a:p>
            <a:r>
              <a:rPr lang="en-US" sz="4800" b="1" dirty="0">
                <a:latin typeface="Montserrat" panose="00000500000000000000" pitchFamily="2" charset="0"/>
              </a:rPr>
              <a:t>BCPEP Workgroup Discussion: </a:t>
            </a:r>
            <a:br>
              <a:rPr lang="en-US" sz="4800" b="1" dirty="0">
                <a:latin typeface="Montserrat" panose="00000500000000000000" pitchFamily="2" charset="0"/>
              </a:rPr>
            </a:br>
            <a:r>
              <a:rPr lang="en-US" sz="4800" b="1" dirty="0">
                <a:latin typeface="Montserrat" panose="00000500000000000000" pitchFamily="2" charset="0"/>
              </a:rPr>
              <a:t>Needs for Surveillance</a:t>
            </a:r>
          </a:p>
        </p:txBody>
      </p:sp>
    </p:spTree>
    <p:extLst>
      <p:ext uri="{BB962C8B-B14F-4D97-AF65-F5344CB8AC3E}">
        <p14:creationId xmlns:p14="http://schemas.microsoft.com/office/powerpoint/2010/main" val="1926806760"/>
      </p:ext>
    </p:extLst>
  </p:cSld>
  <p:clrMapOvr>
    <a:masterClrMapping/>
  </p:clrMapOvr>
</p:sld>
</file>

<file path=ppt/theme/theme1.xml><?xml version="1.0" encoding="utf-8"?>
<a:theme xmlns:a="http://schemas.openxmlformats.org/drawingml/2006/main" name="Office Theme">
  <a:themeElements>
    <a:clrScheme name="AHCA">
      <a:dk1>
        <a:srgbClr val="00205C"/>
      </a:dk1>
      <a:lt1>
        <a:srgbClr val="FFFFFF"/>
      </a:lt1>
      <a:dk2>
        <a:srgbClr val="00205C"/>
      </a:dk2>
      <a:lt2>
        <a:srgbClr val="FFFFFF"/>
      </a:lt2>
      <a:accent1>
        <a:srgbClr val="CD1041"/>
      </a:accent1>
      <a:accent2>
        <a:srgbClr val="004FA2"/>
      </a:accent2>
      <a:accent3>
        <a:srgbClr val="C8C8C8"/>
      </a:accent3>
      <a:accent4>
        <a:srgbClr val="00205C"/>
      </a:accent4>
      <a:accent5>
        <a:srgbClr val="004FA2"/>
      </a:accent5>
      <a:accent6>
        <a:srgbClr val="CD1041"/>
      </a:accent6>
      <a:hlink>
        <a:srgbClr val="C8C8C8"/>
      </a:hlink>
      <a:folHlink>
        <a:srgbClr val="004FA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D16AAE1-BF05-4DFB-99BF-A7C71BFE440F}" vid="{3DC09D3A-19CE-4E7E-8B6A-3F7C0B898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PersistId xmlns="de03dd48-6c4b-47a9-99c6-d8657290bad1" xsi:nil="true"/>
    <_dlc_DocId xmlns="de03dd48-6c4b-47a9-99c6-d8657290bad1">AHCA2017-1050484017-46</_dlc_DocId>
    <_dlc_DocIdUrl xmlns="de03dd48-6c4b-47a9-99c6-d8657290bad1">
      <Url>https://portal.ahca.myflorida.com/mmd/_layouts/15/DocIdRedir.aspx?ID=AHCA2017-1050484017-46</Url>
      <Description>AHCA2017-1050484017-46</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A07FC50278E654787415EF7B04B8638" ma:contentTypeVersion="19" ma:contentTypeDescription="Create a new document." ma:contentTypeScope="" ma:versionID="63049bb6d2938d878323b031a76db6a9">
  <xsd:schema xmlns:xsd="http://www.w3.org/2001/XMLSchema" xmlns:xs="http://www.w3.org/2001/XMLSchema" xmlns:p="http://schemas.microsoft.com/office/2006/metadata/properties" xmlns:ns2="de03dd48-6c4b-47a9-99c6-d8657290bad1" targetNamespace="http://schemas.microsoft.com/office/2006/metadata/properties" ma:root="true" ma:fieldsID="da7bf442b7fc8f23154ead864fb542ef" ns2:_="">
    <xsd:import namespace="de03dd48-6c4b-47a9-99c6-d8657290bad1"/>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03dd48-6c4b-47a9-99c6-d8657290bad1"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fals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50FA598-6F66-4AA1-B2BD-180E1B3BF00B}">
  <ds:schemaRefs>
    <ds:schemaRef ds:uri="http://schemas.microsoft.com/sharepoint/v3/contenttype/forms"/>
  </ds:schemaRefs>
</ds:datastoreItem>
</file>

<file path=customXml/itemProps2.xml><?xml version="1.0" encoding="utf-8"?>
<ds:datastoreItem xmlns:ds="http://schemas.openxmlformats.org/officeDocument/2006/customXml" ds:itemID="{C33314D0-824E-4ED9-86DC-B2AE60A58643}">
  <ds:schemaRefs>
    <ds:schemaRef ds:uri="http://purl.org/dc/terms/"/>
    <ds:schemaRef ds:uri="http://purl.org/dc/elements/1.1/"/>
    <ds:schemaRef ds:uri="http://schemas.microsoft.com/office/2006/documentManagement/types"/>
    <ds:schemaRef ds:uri="http://schemas.microsoft.com/office/2006/metadata/properties"/>
    <ds:schemaRef ds:uri="de03dd48-6c4b-47a9-99c6-d8657290bad1"/>
    <ds:schemaRef ds:uri="http://schemas.microsoft.com/office/infopath/2007/PartnerControls"/>
    <ds:schemaRef ds:uri="http://www.w3.org/XML/1998/namespace"/>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C6DB9C77-05FE-4AA3-A76D-064F7C6D29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03dd48-6c4b-47a9-99c6-d8657290ba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0FA1EDA-BC57-4B9D-9A17-BB31C13A11A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AHCA Powerpoint Template 2022</Template>
  <TotalTime>9324</TotalTime>
  <Words>754</Words>
  <Application>Microsoft Office PowerPoint</Application>
  <PresentationFormat>Widescreen</PresentationFormat>
  <Paragraphs>80</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Montserrat</vt:lpstr>
      <vt:lpstr>Oswald Medium</vt:lpstr>
      <vt:lpstr>Office Theme</vt:lpstr>
      <vt:lpstr>Blood Clot and Pulmonary Embolism Policy (BCPEP)</vt:lpstr>
      <vt:lpstr>Agenda </vt:lpstr>
      <vt:lpstr>PowerPoint Presentation</vt:lpstr>
      <vt:lpstr>Call to Order, Welcome, and Roll Call</vt:lpstr>
      <vt:lpstr>Action Items and Status Updates </vt:lpstr>
      <vt:lpstr>Summary of Charles Rochester Blood Clot Prevention and Treatment Act</vt:lpstr>
      <vt:lpstr>State Registries Guest Speaker:  Melissa Jordan, Assistant Deputy Secretary of Health, FDOH</vt:lpstr>
      <vt:lpstr>Guest Speaker:  Christopher R. Cogle, M.D., CMO for Florida Medicaid</vt:lpstr>
      <vt:lpstr>BCPEP Workgroup Discussion:  Needs for Surveillance</vt:lpstr>
      <vt:lpstr>VTE Statistics</vt:lpstr>
      <vt:lpstr>Need For Surveillance</vt:lpstr>
      <vt:lpstr>VTE Surveillance</vt:lpstr>
      <vt:lpstr>Recommendation: Step 1</vt:lpstr>
      <vt:lpstr>Recommendation: Step 2</vt:lpstr>
      <vt:lpstr>Recommendation: Steps 3</vt:lpstr>
      <vt:lpstr>Reporting Discussion</vt:lpstr>
      <vt:lpstr>Registry Ideas</vt:lpstr>
      <vt:lpstr>Registry Ideas Continued</vt:lpstr>
      <vt:lpstr>Additional Recommendation</vt:lpstr>
      <vt:lpstr>Public Comments </vt:lpstr>
      <vt:lpstr>Meeting Summary</vt:lpstr>
      <vt:lpstr>Next Steps </vt:lpstr>
      <vt:lpstr>Adjournment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Slautterback, Corinne</dc:creator>
  <cp:lastModifiedBy>Ali Ataya</cp:lastModifiedBy>
  <cp:revision>37</cp:revision>
  <dcterms:created xsi:type="dcterms:W3CDTF">2023-01-23T19:31:18Z</dcterms:created>
  <dcterms:modified xsi:type="dcterms:W3CDTF">2024-04-11T01:18:00Z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0x0101004A07FC50278E654787415EF7B04B8638</vt:lpwstr>
  </property>
  <property fmtid="{D5CDD505-2E9C-101B-9397-08002B2CF9AE}" pid="3" name="_dlc_DocIdItemGuid">
    <vt:lpwstr>dd2cf53c-284d-4b72-8cdd-84e9be4b45fe</vt:lpwstr>
  </property>
</Properties>
</file>