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63" r:id="rId6"/>
  </p:sldMasterIdLst>
  <p:notesMasterIdLst>
    <p:notesMasterId r:id="rId38"/>
  </p:notesMasterIdLst>
  <p:sldIdLst>
    <p:sldId id="257" r:id="rId7"/>
    <p:sldId id="271" r:id="rId8"/>
    <p:sldId id="270" r:id="rId9"/>
    <p:sldId id="273" r:id="rId10"/>
    <p:sldId id="274" r:id="rId11"/>
    <p:sldId id="275" r:id="rId12"/>
    <p:sldId id="276" r:id="rId13"/>
    <p:sldId id="277" r:id="rId14"/>
    <p:sldId id="278" r:id="rId15"/>
    <p:sldId id="279" r:id="rId16"/>
    <p:sldId id="282" r:id="rId17"/>
    <p:sldId id="281" r:id="rId18"/>
    <p:sldId id="283" r:id="rId19"/>
    <p:sldId id="284" r:id="rId20"/>
    <p:sldId id="285" r:id="rId21"/>
    <p:sldId id="286" r:id="rId22"/>
    <p:sldId id="272" r:id="rId23"/>
    <p:sldId id="292" r:id="rId24"/>
    <p:sldId id="258" r:id="rId25"/>
    <p:sldId id="267" r:id="rId26"/>
    <p:sldId id="259" r:id="rId27"/>
    <p:sldId id="268" r:id="rId28"/>
    <p:sldId id="269" r:id="rId29"/>
    <p:sldId id="264" r:id="rId30"/>
    <p:sldId id="260" r:id="rId31"/>
    <p:sldId id="261" r:id="rId32"/>
    <p:sldId id="263" r:id="rId33"/>
    <p:sldId id="287" r:id="rId34"/>
    <p:sldId id="288" r:id="rId35"/>
    <p:sldId id="289" r:id="rId36"/>
    <p:sldId id="290"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10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80551" autoAdjust="0"/>
  </p:normalViewPr>
  <p:slideViewPr>
    <p:cSldViewPr snapToGrid="0">
      <p:cViewPr varScale="1">
        <p:scale>
          <a:sx n="81" d="100"/>
          <a:sy n="81" d="100"/>
        </p:scale>
        <p:origin x="608"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presProps" Target="presProp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ableStyles" Target="tableStyle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2E934-5876-4D6B-A273-63C61A05D2FD}" type="datetimeFigureOut">
              <a:rPr lang="en-US" smtClean="0"/>
              <a:t>2/13/2024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EBED89-312A-4C45-AB5C-628825485B58}" type="slidenum">
              <a:rPr lang="en-US" smtClean="0"/>
              <a:t>‹#›</a:t>
            </a:fld>
            <a:endParaRPr lang="en-US"/>
          </a:p>
        </p:txBody>
      </p:sp>
    </p:spTree>
    <p:extLst>
      <p:ext uri="{BB962C8B-B14F-4D97-AF65-F5344CB8AC3E}">
        <p14:creationId xmlns:p14="http://schemas.microsoft.com/office/powerpoint/2010/main" val="40438051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EBED89-312A-4C45-AB5C-628825485B58}" type="slidenum">
              <a:rPr lang="en-US" smtClean="0"/>
              <a:t>20</a:t>
            </a:fld>
            <a:endParaRPr lang="en-US"/>
          </a:p>
        </p:txBody>
      </p:sp>
    </p:spTree>
    <p:extLst>
      <p:ext uri="{BB962C8B-B14F-4D97-AF65-F5344CB8AC3E}">
        <p14:creationId xmlns:p14="http://schemas.microsoft.com/office/powerpoint/2010/main" val="3032261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latin typeface="Montserrat" panose="00000500000000000000" pitchFamily="2" charset="0"/>
              </a:rPr>
              <a:t>Compliance with VTE prophylaxis of at-risk medical conditions in hospitals is low due to:</a:t>
            </a:r>
          </a:p>
          <a:p>
            <a:r>
              <a:rPr lang="en-US" sz="1200" dirty="0">
                <a:latin typeface="Montserrat" panose="00000500000000000000" pitchFamily="2" charset="0"/>
              </a:rPr>
              <a:t>Need for assessment of VTE risk and to implement measures that patients receive their prophylaxis (education, an opt-out system, etc.)</a:t>
            </a:r>
          </a:p>
          <a:p>
            <a:endParaRPr lang="en-US" sz="1200" dirty="0">
              <a:latin typeface="Montserrat" panose="00000500000000000000" pitchFamily="2" charset="0"/>
            </a:endParaRPr>
          </a:p>
          <a:p>
            <a:endParaRPr lang="en-US" dirty="0"/>
          </a:p>
        </p:txBody>
      </p:sp>
      <p:sp>
        <p:nvSpPr>
          <p:cNvPr id="4" name="Slide Number Placeholder 3"/>
          <p:cNvSpPr>
            <a:spLocks noGrp="1"/>
          </p:cNvSpPr>
          <p:nvPr>
            <p:ph type="sldNum" sz="quarter" idx="5"/>
          </p:nvPr>
        </p:nvSpPr>
        <p:spPr/>
        <p:txBody>
          <a:bodyPr/>
          <a:lstStyle/>
          <a:p>
            <a:fld id="{65EBED89-312A-4C45-AB5C-628825485B58}" type="slidenum">
              <a:rPr lang="en-US" smtClean="0"/>
              <a:t>22</a:t>
            </a:fld>
            <a:endParaRPr lang="en-US"/>
          </a:p>
        </p:txBody>
      </p:sp>
    </p:spTree>
    <p:extLst>
      <p:ext uri="{BB962C8B-B14F-4D97-AF65-F5344CB8AC3E}">
        <p14:creationId xmlns:p14="http://schemas.microsoft.com/office/powerpoint/2010/main" val="3368181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5EBED89-312A-4C45-AB5C-628825485B58}" type="slidenum">
              <a:rPr lang="en-US" smtClean="0"/>
              <a:t>27</a:t>
            </a:fld>
            <a:endParaRPr lang="en-US"/>
          </a:p>
        </p:txBody>
      </p:sp>
    </p:spTree>
    <p:extLst>
      <p:ext uri="{BB962C8B-B14F-4D97-AF65-F5344CB8AC3E}">
        <p14:creationId xmlns:p14="http://schemas.microsoft.com/office/powerpoint/2010/main" val="67224345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6E0691F9-FC2F-C7FF-4578-EA9409712F17}"/>
              </a:ext>
            </a:extLst>
          </p:cNvPr>
          <p:cNvPicPr>
            <a:picLocks noGrp="1" noRot="1" noChangeAspect="1" noMove="1" noResize="1" noEditPoints="1" noAdjustHandles="1" noChangeArrowheads="1" noChangeShapeType="1" noCrop="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6338"/>
          </a:xfrm>
          <a:prstGeom prst="rect">
            <a:avLst/>
          </a:prstGeom>
        </p:spPr>
      </p:pic>
      <p:sp>
        <p:nvSpPr>
          <p:cNvPr id="2" name="Title 1">
            <a:extLst>
              <a:ext uri="{FF2B5EF4-FFF2-40B4-BE49-F238E27FC236}">
                <a16:creationId xmlns:a16="http://schemas.microsoft.com/office/drawing/2014/main" id="{6BFFC6BA-1691-9706-6C77-EFB75E07917C}"/>
              </a:ext>
            </a:extLst>
          </p:cNvPr>
          <p:cNvSpPr>
            <a:spLocks noGrp="1"/>
          </p:cNvSpPr>
          <p:nvPr>
            <p:ph type="ctrTitle" hasCustomPrompt="1"/>
          </p:nvPr>
        </p:nvSpPr>
        <p:spPr>
          <a:xfrm>
            <a:off x="465513" y="3914020"/>
            <a:ext cx="11039302" cy="1047403"/>
          </a:xfrm>
        </p:spPr>
        <p:txBody>
          <a:bodyPr anchor="b">
            <a:noAutofit/>
          </a:bodyPr>
          <a:lstStyle>
            <a:lvl1pPr algn="ctr">
              <a:defRPr sz="6000">
                <a:solidFill>
                  <a:schemeClr val="bg1"/>
                </a:solidFill>
                <a:latin typeface="Oswald Medium" panose="00000600000000000000" pitchFamily="50" charset="0"/>
              </a:defRPr>
            </a:lvl1pPr>
          </a:lstStyle>
          <a:p>
            <a:r>
              <a:rPr lang="en-US" dirty="0"/>
              <a:t>CLICK TO EDIT TITLE</a:t>
            </a:r>
          </a:p>
        </p:txBody>
      </p:sp>
      <p:sp>
        <p:nvSpPr>
          <p:cNvPr id="3" name="Subtitle 2">
            <a:extLst>
              <a:ext uri="{FF2B5EF4-FFF2-40B4-BE49-F238E27FC236}">
                <a16:creationId xmlns:a16="http://schemas.microsoft.com/office/drawing/2014/main" id="{923BFE64-E651-C5CF-C11D-A8AF06BA7526}"/>
              </a:ext>
            </a:extLst>
          </p:cNvPr>
          <p:cNvSpPr>
            <a:spLocks noGrp="1"/>
          </p:cNvSpPr>
          <p:nvPr>
            <p:ph type="subTitle" idx="1" hasCustomPrompt="1"/>
          </p:nvPr>
        </p:nvSpPr>
        <p:spPr>
          <a:xfrm>
            <a:off x="1523999" y="5095700"/>
            <a:ext cx="9144000" cy="511233"/>
          </a:xfrm>
        </p:spPr>
        <p:txBody>
          <a:bodyPr>
            <a:normAutofit/>
          </a:bodyPr>
          <a:lstStyle>
            <a:lvl1pPr marL="0" indent="0" algn="ctr">
              <a:buNone/>
              <a:defRPr sz="2400" b="1" spc="300">
                <a:solidFill>
                  <a:schemeClr val="accent6"/>
                </a:solidFill>
                <a:latin typeface="Montserrat" panose="00000500000000000000" pitchFamily="50"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pic>
        <p:nvPicPr>
          <p:cNvPr id="8" name="Picture 7" descr="Logo&#10;&#10;Description automatically generated">
            <a:extLst>
              <a:ext uri="{FF2B5EF4-FFF2-40B4-BE49-F238E27FC236}">
                <a16:creationId xmlns:a16="http://schemas.microsoft.com/office/drawing/2014/main" id="{AE45B0A9-4D22-3D4A-C4B9-0F75BAF2844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541055" y="603354"/>
            <a:ext cx="3109887" cy="3109887"/>
          </a:xfrm>
          <a:prstGeom prst="rect">
            <a:avLst/>
          </a:prstGeom>
        </p:spPr>
      </p:pic>
      <p:sp>
        <p:nvSpPr>
          <p:cNvPr id="9" name="Rectangle 8">
            <a:extLst>
              <a:ext uri="{FF2B5EF4-FFF2-40B4-BE49-F238E27FC236}">
                <a16:creationId xmlns:a16="http://schemas.microsoft.com/office/drawing/2014/main" id="{B312B6DE-A3AB-36DA-C19C-46D5E52EB08F}"/>
              </a:ext>
            </a:extLst>
          </p:cNvPr>
          <p:cNvSpPr/>
          <p:nvPr userDrawn="1"/>
        </p:nvSpPr>
        <p:spPr>
          <a:xfrm>
            <a:off x="-74816" y="0"/>
            <a:ext cx="12327776"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042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516C18-EF84-041A-D4CF-B8DF67DCD5C6}"/>
              </a:ext>
            </a:extLst>
          </p:cNvPr>
          <p:cNvSpPr>
            <a:spLocks noGrp="1"/>
          </p:cNvSpPr>
          <p:nvPr>
            <p:ph type="dt" sz="half" idx="10"/>
          </p:nvPr>
        </p:nvSpPr>
        <p:spPr/>
        <p:txBody>
          <a:bodyPr/>
          <a:lstStyle/>
          <a:p>
            <a:fld id="{716A9308-4A1B-4E4D-9C5F-B73CEB8F1B3C}" type="datetimeFigureOut">
              <a:rPr lang="en-US" smtClean="0"/>
              <a:t>2/13/2024</a:t>
            </a:fld>
            <a:endParaRPr lang="en-US"/>
          </a:p>
        </p:txBody>
      </p:sp>
      <p:sp>
        <p:nvSpPr>
          <p:cNvPr id="3" name="Footer Placeholder 2">
            <a:extLst>
              <a:ext uri="{FF2B5EF4-FFF2-40B4-BE49-F238E27FC236}">
                <a16:creationId xmlns:a16="http://schemas.microsoft.com/office/drawing/2014/main" id="{2616111C-5549-9185-EE30-444BCECDC7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69D76F5-C01C-C1CF-1F47-55BA85B9225D}"/>
              </a:ext>
            </a:extLst>
          </p:cNvPr>
          <p:cNvSpPr>
            <a:spLocks noGrp="1"/>
          </p:cNvSpPr>
          <p:nvPr>
            <p:ph type="sldNum" sz="quarter" idx="12"/>
          </p:nvPr>
        </p:nvSpPr>
        <p:spPr/>
        <p:txBody>
          <a:bodyPr/>
          <a:lstStyle/>
          <a:p>
            <a:fld id="{51BAB573-3CAA-43E1-B42E-0BCB0A882351}" type="slidenum">
              <a:rPr lang="en-US" smtClean="0"/>
              <a:t>‹#›</a:t>
            </a:fld>
            <a:endParaRPr lang="en-US"/>
          </a:p>
        </p:txBody>
      </p:sp>
    </p:spTree>
    <p:extLst>
      <p:ext uri="{BB962C8B-B14F-4D97-AF65-F5344CB8AC3E}">
        <p14:creationId xmlns:p14="http://schemas.microsoft.com/office/powerpoint/2010/main" val="2061882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AFCDA-D25F-1203-FD76-52AFD4C85ED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2B1E15-AE4B-CE43-F1AF-9A2E1D0B0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FBE89A-864B-A4EB-2277-D083B5A05F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F993E0E-FB69-9C32-CBBD-E7123C67DD17}"/>
              </a:ext>
            </a:extLst>
          </p:cNvPr>
          <p:cNvSpPr>
            <a:spLocks noGrp="1"/>
          </p:cNvSpPr>
          <p:nvPr>
            <p:ph type="dt" sz="half" idx="10"/>
          </p:nvPr>
        </p:nvSpPr>
        <p:spPr/>
        <p:txBody>
          <a:bodyPr/>
          <a:lstStyle/>
          <a:p>
            <a:fld id="{716A9308-4A1B-4E4D-9C5F-B73CEB8F1B3C}" type="datetimeFigureOut">
              <a:rPr lang="en-US" smtClean="0"/>
              <a:t>2/13/2024</a:t>
            </a:fld>
            <a:endParaRPr lang="en-US"/>
          </a:p>
        </p:txBody>
      </p:sp>
      <p:sp>
        <p:nvSpPr>
          <p:cNvPr id="6" name="Footer Placeholder 5">
            <a:extLst>
              <a:ext uri="{FF2B5EF4-FFF2-40B4-BE49-F238E27FC236}">
                <a16:creationId xmlns:a16="http://schemas.microsoft.com/office/drawing/2014/main" id="{96EBD7FF-D2C3-0AFB-7754-F118A9E36B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B0654E-FD5A-8190-2B70-2F4B8450D2A6}"/>
              </a:ext>
            </a:extLst>
          </p:cNvPr>
          <p:cNvSpPr>
            <a:spLocks noGrp="1"/>
          </p:cNvSpPr>
          <p:nvPr>
            <p:ph type="sldNum" sz="quarter" idx="12"/>
          </p:nvPr>
        </p:nvSpPr>
        <p:spPr/>
        <p:txBody>
          <a:bodyPr/>
          <a:lstStyle/>
          <a:p>
            <a:fld id="{51BAB573-3CAA-43E1-B42E-0BCB0A882351}" type="slidenum">
              <a:rPr lang="en-US" smtClean="0"/>
              <a:t>‹#›</a:t>
            </a:fld>
            <a:endParaRPr lang="en-US"/>
          </a:p>
        </p:txBody>
      </p:sp>
    </p:spTree>
    <p:extLst>
      <p:ext uri="{BB962C8B-B14F-4D97-AF65-F5344CB8AC3E}">
        <p14:creationId xmlns:p14="http://schemas.microsoft.com/office/powerpoint/2010/main" val="678915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BA244-376C-A48A-1B49-ED27EDF12B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4CC7C0-E371-D778-E6D5-9380557E54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FB6D92-D0F7-3383-E5C5-23DBCB1444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D3C493-1D30-DF07-AADD-6D75DDF5DD51}"/>
              </a:ext>
            </a:extLst>
          </p:cNvPr>
          <p:cNvSpPr>
            <a:spLocks noGrp="1"/>
          </p:cNvSpPr>
          <p:nvPr>
            <p:ph type="dt" sz="half" idx="10"/>
          </p:nvPr>
        </p:nvSpPr>
        <p:spPr/>
        <p:txBody>
          <a:bodyPr/>
          <a:lstStyle/>
          <a:p>
            <a:fld id="{716A9308-4A1B-4E4D-9C5F-B73CEB8F1B3C}" type="datetimeFigureOut">
              <a:rPr lang="en-US" smtClean="0"/>
              <a:t>2/13/2024</a:t>
            </a:fld>
            <a:endParaRPr lang="en-US"/>
          </a:p>
        </p:txBody>
      </p:sp>
      <p:sp>
        <p:nvSpPr>
          <p:cNvPr id="6" name="Footer Placeholder 5">
            <a:extLst>
              <a:ext uri="{FF2B5EF4-FFF2-40B4-BE49-F238E27FC236}">
                <a16:creationId xmlns:a16="http://schemas.microsoft.com/office/drawing/2014/main" id="{AAA1623E-B34D-D6C5-7DE7-89139B0D9B6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54807F-F41C-9C70-179E-1BFD59C08D58}"/>
              </a:ext>
            </a:extLst>
          </p:cNvPr>
          <p:cNvSpPr>
            <a:spLocks noGrp="1"/>
          </p:cNvSpPr>
          <p:nvPr>
            <p:ph type="sldNum" sz="quarter" idx="12"/>
          </p:nvPr>
        </p:nvSpPr>
        <p:spPr/>
        <p:txBody>
          <a:bodyPr/>
          <a:lstStyle/>
          <a:p>
            <a:fld id="{51BAB573-3CAA-43E1-B42E-0BCB0A882351}" type="slidenum">
              <a:rPr lang="en-US" smtClean="0"/>
              <a:t>‹#›</a:t>
            </a:fld>
            <a:endParaRPr lang="en-US"/>
          </a:p>
        </p:txBody>
      </p:sp>
    </p:spTree>
    <p:extLst>
      <p:ext uri="{BB962C8B-B14F-4D97-AF65-F5344CB8AC3E}">
        <p14:creationId xmlns:p14="http://schemas.microsoft.com/office/powerpoint/2010/main" val="1076553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5E66C-B457-F4FE-AE91-529256FE204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69C168D-BE1A-7B59-BBAA-F75AE529D6D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A2E75B-E321-12F6-F08F-F0BC836CC573}"/>
              </a:ext>
            </a:extLst>
          </p:cNvPr>
          <p:cNvSpPr>
            <a:spLocks noGrp="1"/>
          </p:cNvSpPr>
          <p:nvPr>
            <p:ph type="dt" sz="half" idx="10"/>
          </p:nvPr>
        </p:nvSpPr>
        <p:spPr/>
        <p:txBody>
          <a:bodyPr/>
          <a:lstStyle/>
          <a:p>
            <a:fld id="{716A9308-4A1B-4E4D-9C5F-B73CEB8F1B3C}" type="datetimeFigureOut">
              <a:rPr lang="en-US" smtClean="0"/>
              <a:t>2/13/2024</a:t>
            </a:fld>
            <a:endParaRPr lang="en-US"/>
          </a:p>
        </p:txBody>
      </p:sp>
      <p:sp>
        <p:nvSpPr>
          <p:cNvPr id="5" name="Footer Placeholder 4">
            <a:extLst>
              <a:ext uri="{FF2B5EF4-FFF2-40B4-BE49-F238E27FC236}">
                <a16:creationId xmlns:a16="http://schemas.microsoft.com/office/drawing/2014/main" id="{1A26FBBD-933B-ECDE-0AA5-68F2138E80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815B75-D4D7-0CD9-4BEA-6DE91777478E}"/>
              </a:ext>
            </a:extLst>
          </p:cNvPr>
          <p:cNvSpPr>
            <a:spLocks noGrp="1"/>
          </p:cNvSpPr>
          <p:nvPr>
            <p:ph type="sldNum" sz="quarter" idx="12"/>
          </p:nvPr>
        </p:nvSpPr>
        <p:spPr/>
        <p:txBody>
          <a:bodyPr/>
          <a:lstStyle/>
          <a:p>
            <a:fld id="{51BAB573-3CAA-43E1-B42E-0BCB0A882351}" type="slidenum">
              <a:rPr lang="en-US" smtClean="0"/>
              <a:t>‹#›</a:t>
            </a:fld>
            <a:endParaRPr lang="en-US"/>
          </a:p>
        </p:txBody>
      </p:sp>
    </p:spTree>
    <p:extLst>
      <p:ext uri="{BB962C8B-B14F-4D97-AF65-F5344CB8AC3E}">
        <p14:creationId xmlns:p14="http://schemas.microsoft.com/office/powerpoint/2010/main" val="4430479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D33DA2-CD13-9128-40B1-EC1B1B8E499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093F765-67EF-C04F-CB68-8FB41A6F4E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6755C5-7046-2583-6F43-DC30EAC344CE}"/>
              </a:ext>
            </a:extLst>
          </p:cNvPr>
          <p:cNvSpPr>
            <a:spLocks noGrp="1"/>
          </p:cNvSpPr>
          <p:nvPr>
            <p:ph type="dt" sz="half" idx="10"/>
          </p:nvPr>
        </p:nvSpPr>
        <p:spPr/>
        <p:txBody>
          <a:bodyPr/>
          <a:lstStyle/>
          <a:p>
            <a:fld id="{716A9308-4A1B-4E4D-9C5F-B73CEB8F1B3C}" type="datetimeFigureOut">
              <a:rPr lang="en-US" smtClean="0"/>
              <a:t>2/13/2024</a:t>
            </a:fld>
            <a:endParaRPr lang="en-US"/>
          </a:p>
        </p:txBody>
      </p:sp>
      <p:sp>
        <p:nvSpPr>
          <p:cNvPr id="5" name="Footer Placeholder 4">
            <a:extLst>
              <a:ext uri="{FF2B5EF4-FFF2-40B4-BE49-F238E27FC236}">
                <a16:creationId xmlns:a16="http://schemas.microsoft.com/office/drawing/2014/main" id="{4803B801-5069-BD39-5AC6-4D01409303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0AC32D-18CC-B241-7C18-1F2B5DB92D5C}"/>
              </a:ext>
            </a:extLst>
          </p:cNvPr>
          <p:cNvSpPr>
            <a:spLocks noGrp="1"/>
          </p:cNvSpPr>
          <p:nvPr>
            <p:ph type="sldNum" sz="quarter" idx="12"/>
          </p:nvPr>
        </p:nvSpPr>
        <p:spPr/>
        <p:txBody>
          <a:bodyPr/>
          <a:lstStyle/>
          <a:p>
            <a:fld id="{51BAB573-3CAA-43E1-B42E-0BCB0A882351}" type="slidenum">
              <a:rPr lang="en-US" smtClean="0"/>
              <a:t>‹#›</a:t>
            </a:fld>
            <a:endParaRPr lang="en-US"/>
          </a:p>
        </p:txBody>
      </p:sp>
    </p:spTree>
    <p:extLst>
      <p:ext uri="{BB962C8B-B14F-4D97-AF65-F5344CB8AC3E}">
        <p14:creationId xmlns:p14="http://schemas.microsoft.com/office/powerpoint/2010/main" val="2738369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36CC9-8EC4-836B-D16B-F2070876ACB9}"/>
              </a:ext>
            </a:extLst>
          </p:cNvPr>
          <p:cNvSpPr>
            <a:spLocks noGrp="1"/>
          </p:cNvSpPr>
          <p:nvPr>
            <p:ph type="title" hasCustomPrompt="1"/>
          </p:nvPr>
        </p:nvSpPr>
        <p:spPr/>
        <p:txBody>
          <a:bodyPr/>
          <a:lstStyle>
            <a:lvl1pPr>
              <a:defRPr>
                <a:latin typeface="Oswald Medium" panose="00000600000000000000" pitchFamily="50" charset="0"/>
              </a:defRPr>
            </a:lvl1pPr>
          </a:lstStyle>
          <a:p>
            <a:r>
              <a:rPr lang="en-US" dirty="0"/>
              <a:t>CLICK TO EDIT TITLE</a:t>
            </a:r>
          </a:p>
        </p:txBody>
      </p:sp>
      <p:sp>
        <p:nvSpPr>
          <p:cNvPr id="3" name="Content Placeholder 2">
            <a:extLst>
              <a:ext uri="{FF2B5EF4-FFF2-40B4-BE49-F238E27FC236}">
                <a16:creationId xmlns:a16="http://schemas.microsoft.com/office/drawing/2014/main" id="{86C87AE6-F080-2B7D-7A79-A0C148BE3959}"/>
              </a:ext>
            </a:extLst>
          </p:cNvPr>
          <p:cNvSpPr>
            <a:spLocks noGrp="1"/>
          </p:cNvSpPr>
          <p:nvPr>
            <p:ph idx="1" hasCustomPrompt="1"/>
          </p:nvPr>
        </p:nvSpPr>
        <p:spPr/>
        <p:txBody>
          <a:bodyPr>
            <a:normAutofit/>
          </a:bodyPr>
          <a:lstStyle>
            <a:lvl1pPr>
              <a:defRPr sz="2800">
                <a:latin typeface="Montserrat" panose="00000500000000000000" pitchFamily="50" charset="0"/>
              </a:defRPr>
            </a:lvl1pPr>
            <a:lvl2pPr>
              <a:defRPr sz="2800">
                <a:latin typeface="Montserrat" panose="00000500000000000000" pitchFamily="50" charset="0"/>
              </a:defRPr>
            </a:lvl2pPr>
            <a:lvl3pPr>
              <a:defRPr sz="2800">
                <a:latin typeface="Montserrat" panose="00000500000000000000" pitchFamily="50" charset="0"/>
              </a:defRPr>
            </a:lvl3pPr>
            <a:lvl4pPr>
              <a:defRPr sz="2800">
                <a:latin typeface="Montserrat" panose="00000500000000000000" pitchFamily="50" charset="0"/>
              </a:defRPr>
            </a:lvl4pPr>
            <a:lvl5pPr>
              <a:defRPr sz="2800">
                <a:latin typeface="Montserrat" panose="00000500000000000000" pitchFamily="50" charset="0"/>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EC766A8A-3147-CB7B-807F-002134830EBC}"/>
              </a:ext>
            </a:extLst>
          </p:cNvPr>
          <p:cNvSpPr>
            <a:spLocks noGrp="1"/>
          </p:cNvSpPr>
          <p:nvPr>
            <p:ph type="sldNum" sz="quarter" idx="12"/>
          </p:nvPr>
        </p:nvSpPr>
        <p:spPr/>
        <p:txBody>
          <a:bodyPr/>
          <a:lstStyle/>
          <a:p>
            <a:fld id="{60F95351-F0F3-43AD-BDC1-59D856EBACFB}" type="slidenum">
              <a:rPr lang="en-US" smtClean="0"/>
              <a:t>‹#›</a:t>
            </a:fld>
            <a:endParaRPr lang="en-US"/>
          </a:p>
        </p:txBody>
      </p:sp>
      <p:sp>
        <p:nvSpPr>
          <p:cNvPr id="9" name="Rectangle 8">
            <a:extLst>
              <a:ext uri="{FF2B5EF4-FFF2-40B4-BE49-F238E27FC236}">
                <a16:creationId xmlns:a16="http://schemas.microsoft.com/office/drawing/2014/main" id="{FBA68D12-0178-64DF-6470-71130DF4CF1C}"/>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6886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34A22B77-15C8-85D5-6CCB-3B60756CCAD6}"/>
              </a:ext>
            </a:extLst>
          </p:cNvPr>
          <p:cNvSpPr>
            <a:spLocks noGrp="1"/>
          </p:cNvSpPr>
          <p:nvPr>
            <p:ph type="sldNum" sz="quarter" idx="10"/>
          </p:nvPr>
        </p:nvSpPr>
        <p:spPr/>
        <p:txBody>
          <a:body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940736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AB860-44D9-97CD-A1F0-4976156833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BB3EF0A-199D-3B5F-5E58-2349B06182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F790236-B441-8044-37E2-8CFF5702D3B7}"/>
              </a:ext>
            </a:extLst>
          </p:cNvPr>
          <p:cNvSpPr>
            <a:spLocks noGrp="1"/>
          </p:cNvSpPr>
          <p:nvPr>
            <p:ph type="dt" sz="half" idx="10"/>
          </p:nvPr>
        </p:nvSpPr>
        <p:spPr/>
        <p:txBody>
          <a:bodyPr/>
          <a:lstStyle/>
          <a:p>
            <a:fld id="{716A9308-4A1B-4E4D-9C5F-B73CEB8F1B3C}" type="datetimeFigureOut">
              <a:rPr lang="en-US" smtClean="0"/>
              <a:t>2/13/2024</a:t>
            </a:fld>
            <a:endParaRPr lang="en-US"/>
          </a:p>
        </p:txBody>
      </p:sp>
      <p:sp>
        <p:nvSpPr>
          <p:cNvPr id="5" name="Footer Placeholder 4">
            <a:extLst>
              <a:ext uri="{FF2B5EF4-FFF2-40B4-BE49-F238E27FC236}">
                <a16:creationId xmlns:a16="http://schemas.microsoft.com/office/drawing/2014/main" id="{23835982-EBBB-41E5-807B-0BF17AECAC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80B243-C00C-FB1E-3780-3DB918A42D9C}"/>
              </a:ext>
            </a:extLst>
          </p:cNvPr>
          <p:cNvSpPr>
            <a:spLocks noGrp="1"/>
          </p:cNvSpPr>
          <p:nvPr>
            <p:ph type="sldNum" sz="quarter" idx="12"/>
          </p:nvPr>
        </p:nvSpPr>
        <p:spPr/>
        <p:txBody>
          <a:bodyPr/>
          <a:lstStyle/>
          <a:p>
            <a:fld id="{51BAB573-3CAA-43E1-B42E-0BCB0A882351}" type="slidenum">
              <a:rPr lang="en-US" smtClean="0"/>
              <a:t>‹#›</a:t>
            </a:fld>
            <a:endParaRPr lang="en-US"/>
          </a:p>
        </p:txBody>
      </p:sp>
    </p:spTree>
    <p:extLst>
      <p:ext uri="{BB962C8B-B14F-4D97-AF65-F5344CB8AC3E}">
        <p14:creationId xmlns:p14="http://schemas.microsoft.com/office/powerpoint/2010/main" val="2871895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69BBB-BFA3-F1D2-9016-44FCC52907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285026-7CBB-D067-77CE-56CD79152C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70F1BA-351B-5CAA-04D9-8AC5EF75A870}"/>
              </a:ext>
            </a:extLst>
          </p:cNvPr>
          <p:cNvSpPr>
            <a:spLocks noGrp="1"/>
          </p:cNvSpPr>
          <p:nvPr>
            <p:ph type="dt" sz="half" idx="10"/>
          </p:nvPr>
        </p:nvSpPr>
        <p:spPr/>
        <p:txBody>
          <a:bodyPr/>
          <a:lstStyle/>
          <a:p>
            <a:fld id="{716A9308-4A1B-4E4D-9C5F-B73CEB8F1B3C}" type="datetimeFigureOut">
              <a:rPr lang="en-US" smtClean="0"/>
              <a:t>2/13/2024</a:t>
            </a:fld>
            <a:endParaRPr lang="en-US"/>
          </a:p>
        </p:txBody>
      </p:sp>
      <p:sp>
        <p:nvSpPr>
          <p:cNvPr id="5" name="Footer Placeholder 4">
            <a:extLst>
              <a:ext uri="{FF2B5EF4-FFF2-40B4-BE49-F238E27FC236}">
                <a16:creationId xmlns:a16="http://schemas.microsoft.com/office/drawing/2014/main" id="{F9021497-63D1-869A-DB64-CF5A015780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3D4C56-D6EC-9767-DFB5-B18EC27477B1}"/>
              </a:ext>
            </a:extLst>
          </p:cNvPr>
          <p:cNvSpPr>
            <a:spLocks noGrp="1"/>
          </p:cNvSpPr>
          <p:nvPr>
            <p:ph type="sldNum" sz="quarter" idx="12"/>
          </p:nvPr>
        </p:nvSpPr>
        <p:spPr/>
        <p:txBody>
          <a:bodyPr/>
          <a:lstStyle/>
          <a:p>
            <a:fld id="{51BAB573-3CAA-43E1-B42E-0BCB0A882351}" type="slidenum">
              <a:rPr lang="en-US" smtClean="0"/>
              <a:t>‹#›</a:t>
            </a:fld>
            <a:endParaRPr lang="en-US"/>
          </a:p>
        </p:txBody>
      </p:sp>
    </p:spTree>
    <p:extLst>
      <p:ext uri="{BB962C8B-B14F-4D97-AF65-F5344CB8AC3E}">
        <p14:creationId xmlns:p14="http://schemas.microsoft.com/office/powerpoint/2010/main" val="2198063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CD6A4-0E66-961C-F50E-063FD6F1FF6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B70869-B624-C2A2-0034-C9DAD3C436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6229A8-FD3A-B35C-067F-70A639C928EF}"/>
              </a:ext>
            </a:extLst>
          </p:cNvPr>
          <p:cNvSpPr>
            <a:spLocks noGrp="1"/>
          </p:cNvSpPr>
          <p:nvPr>
            <p:ph type="dt" sz="half" idx="10"/>
          </p:nvPr>
        </p:nvSpPr>
        <p:spPr/>
        <p:txBody>
          <a:bodyPr/>
          <a:lstStyle/>
          <a:p>
            <a:fld id="{716A9308-4A1B-4E4D-9C5F-B73CEB8F1B3C}" type="datetimeFigureOut">
              <a:rPr lang="en-US" smtClean="0"/>
              <a:t>2/13/2024</a:t>
            </a:fld>
            <a:endParaRPr lang="en-US"/>
          </a:p>
        </p:txBody>
      </p:sp>
      <p:sp>
        <p:nvSpPr>
          <p:cNvPr id="5" name="Footer Placeholder 4">
            <a:extLst>
              <a:ext uri="{FF2B5EF4-FFF2-40B4-BE49-F238E27FC236}">
                <a16:creationId xmlns:a16="http://schemas.microsoft.com/office/drawing/2014/main" id="{656D2CEF-1C2F-338C-EE9E-CF4E14E173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01DC44-E961-A003-4CD6-BF0632CBCD24}"/>
              </a:ext>
            </a:extLst>
          </p:cNvPr>
          <p:cNvSpPr>
            <a:spLocks noGrp="1"/>
          </p:cNvSpPr>
          <p:nvPr>
            <p:ph type="sldNum" sz="quarter" idx="12"/>
          </p:nvPr>
        </p:nvSpPr>
        <p:spPr/>
        <p:txBody>
          <a:bodyPr/>
          <a:lstStyle/>
          <a:p>
            <a:fld id="{51BAB573-3CAA-43E1-B42E-0BCB0A882351}" type="slidenum">
              <a:rPr lang="en-US" smtClean="0"/>
              <a:t>‹#›</a:t>
            </a:fld>
            <a:endParaRPr lang="en-US"/>
          </a:p>
        </p:txBody>
      </p:sp>
    </p:spTree>
    <p:extLst>
      <p:ext uri="{BB962C8B-B14F-4D97-AF65-F5344CB8AC3E}">
        <p14:creationId xmlns:p14="http://schemas.microsoft.com/office/powerpoint/2010/main" val="972473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5A7C0-FDFC-444B-42AE-BC38E4DEFF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04B431-BA7C-9B96-EF99-4F24176ABC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B5D9C8-8EC7-3C11-F85B-2930267832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9C0223D-82B6-FE30-A7CC-A7CD8AC3A5FC}"/>
              </a:ext>
            </a:extLst>
          </p:cNvPr>
          <p:cNvSpPr>
            <a:spLocks noGrp="1"/>
          </p:cNvSpPr>
          <p:nvPr>
            <p:ph type="dt" sz="half" idx="10"/>
          </p:nvPr>
        </p:nvSpPr>
        <p:spPr/>
        <p:txBody>
          <a:bodyPr/>
          <a:lstStyle/>
          <a:p>
            <a:fld id="{716A9308-4A1B-4E4D-9C5F-B73CEB8F1B3C}" type="datetimeFigureOut">
              <a:rPr lang="en-US" smtClean="0"/>
              <a:t>2/13/2024</a:t>
            </a:fld>
            <a:endParaRPr lang="en-US"/>
          </a:p>
        </p:txBody>
      </p:sp>
      <p:sp>
        <p:nvSpPr>
          <p:cNvPr id="6" name="Footer Placeholder 5">
            <a:extLst>
              <a:ext uri="{FF2B5EF4-FFF2-40B4-BE49-F238E27FC236}">
                <a16:creationId xmlns:a16="http://schemas.microsoft.com/office/drawing/2014/main" id="{4E277652-BB98-6B76-6E27-1B6D0208AE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EABED8-0DE0-A4BC-7E4D-AD0B36D2E664}"/>
              </a:ext>
            </a:extLst>
          </p:cNvPr>
          <p:cNvSpPr>
            <a:spLocks noGrp="1"/>
          </p:cNvSpPr>
          <p:nvPr>
            <p:ph type="sldNum" sz="quarter" idx="12"/>
          </p:nvPr>
        </p:nvSpPr>
        <p:spPr/>
        <p:txBody>
          <a:bodyPr/>
          <a:lstStyle/>
          <a:p>
            <a:fld id="{51BAB573-3CAA-43E1-B42E-0BCB0A882351}" type="slidenum">
              <a:rPr lang="en-US" smtClean="0"/>
              <a:t>‹#›</a:t>
            </a:fld>
            <a:endParaRPr lang="en-US"/>
          </a:p>
        </p:txBody>
      </p:sp>
    </p:spTree>
    <p:extLst>
      <p:ext uri="{BB962C8B-B14F-4D97-AF65-F5344CB8AC3E}">
        <p14:creationId xmlns:p14="http://schemas.microsoft.com/office/powerpoint/2010/main" val="2390796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746A-5F5B-B6AA-4A2B-1794F621FF6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97D70B5-93B0-8CCC-F9FC-E38C866884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8A72076-B7DC-91F6-7160-DEA02008825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561B1B-9A16-C029-146E-4A4755EFF2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20AD2E-2FF1-8CB9-34F4-6C0C577E571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0C47BF-E655-FA08-1D82-8F015FBF7C53}"/>
              </a:ext>
            </a:extLst>
          </p:cNvPr>
          <p:cNvSpPr>
            <a:spLocks noGrp="1"/>
          </p:cNvSpPr>
          <p:nvPr>
            <p:ph type="dt" sz="half" idx="10"/>
          </p:nvPr>
        </p:nvSpPr>
        <p:spPr/>
        <p:txBody>
          <a:bodyPr/>
          <a:lstStyle/>
          <a:p>
            <a:fld id="{716A9308-4A1B-4E4D-9C5F-B73CEB8F1B3C}" type="datetimeFigureOut">
              <a:rPr lang="en-US" smtClean="0"/>
              <a:t>2/13/2024</a:t>
            </a:fld>
            <a:endParaRPr lang="en-US"/>
          </a:p>
        </p:txBody>
      </p:sp>
      <p:sp>
        <p:nvSpPr>
          <p:cNvPr id="8" name="Footer Placeholder 7">
            <a:extLst>
              <a:ext uri="{FF2B5EF4-FFF2-40B4-BE49-F238E27FC236}">
                <a16:creationId xmlns:a16="http://schemas.microsoft.com/office/drawing/2014/main" id="{C908588D-8C06-3740-70F7-FD2957C117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9F7C8A9-0CFC-1C20-6F31-57F3E84C493C}"/>
              </a:ext>
            </a:extLst>
          </p:cNvPr>
          <p:cNvSpPr>
            <a:spLocks noGrp="1"/>
          </p:cNvSpPr>
          <p:nvPr>
            <p:ph type="sldNum" sz="quarter" idx="12"/>
          </p:nvPr>
        </p:nvSpPr>
        <p:spPr/>
        <p:txBody>
          <a:bodyPr/>
          <a:lstStyle/>
          <a:p>
            <a:fld id="{51BAB573-3CAA-43E1-B42E-0BCB0A882351}" type="slidenum">
              <a:rPr lang="en-US" smtClean="0"/>
              <a:t>‹#›</a:t>
            </a:fld>
            <a:endParaRPr lang="en-US"/>
          </a:p>
        </p:txBody>
      </p:sp>
    </p:spTree>
    <p:extLst>
      <p:ext uri="{BB962C8B-B14F-4D97-AF65-F5344CB8AC3E}">
        <p14:creationId xmlns:p14="http://schemas.microsoft.com/office/powerpoint/2010/main" val="1995267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8F393-31D0-7226-C4F1-5BE450E48D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F598C0-90C4-BCF4-1246-084F9B962031}"/>
              </a:ext>
            </a:extLst>
          </p:cNvPr>
          <p:cNvSpPr>
            <a:spLocks noGrp="1"/>
          </p:cNvSpPr>
          <p:nvPr>
            <p:ph type="dt" sz="half" idx="10"/>
          </p:nvPr>
        </p:nvSpPr>
        <p:spPr/>
        <p:txBody>
          <a:bodyPr/>
          <a:lstStyle/>
          <a:p>
            <a:fld id="{716A9308-4A1B-4E4D-9C5F-B73CEB8F1B3C}" type="datetimeFigureOut">
              <a:rPr lang="en-US" smtClean="0"/>
              <a:t>2/13/2024</a:t>
            </a:fld>
            <a:endParaRPr lang="en-US"/>
          </a:p>
        </p:txBody>
      </p:sp>
      <p:sp>
        <p:nvSpPr>
          <p:cNvPr id="4" name="Footer Placeholder 3">
            <a:extLst>
              <a:ext uri="{FF2B5EF4-FFF2-40B4-BE49-F238E27FC236}">
                <a16:creationId xmlns:a16="http://schemas.microsoft.com/office/drawing/2014/main" id="{87C846D9-180D-44DE-0187-47E82B38F66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32A73D5-DCC4-9E43-38C0-6ED250420BC9}"/>
              </a:ext>
            </a:extLst>
          </p:cNvPr>
          <p:cNvSpPr>
            <a:spLocks noGrp="1"/>
          </p:cNvSpPr>
          <p:nvPr>
            <p:ph type="sldNum" sz="quarter" idx="12"/>
          </p:nvPr>
        </p:nvSpPr>
        <p:spPr/>
        <p:txBody>
          <a:bodyPr/>
          <a:lstStyle/>
          <a:p>
            <a:fld id="{51BAB573-3CAA-43E1-B42E-0BCB0A882351}" type="slidenum">
              <a:rPr lang="en-US" smtClean="0"/>
              <a:t>‹#›</a:t>
            </a:fld>
            <a:endParaRPr lang="en-US"/>
          </a:p>
        </p:txBody>
      </p:sp>
    </p:spTree>
    <p:extLst>
      <p:ext uri="{BB962C8B-B14F-4D97-AF65-F5344CB8AC3E}">
        <p14:creationId xmlns:p14="http://schemas.microsoft.com/office/powerpoint/2010/main" val="423191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726C94-7146-A543-1D8F-0FF32A22A9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title</a:t>
            </a:r>
          </a:p>
        </p:txBody>
      </p:sp>
      <p:sp>
        <p:nvSpPr>
          <p:cNvPr id="3" name="Text Placeholder 2">
            <a:extLst>
              <a:ext uri="{FF2B5EF4-FFF2-40B4-BE49-F238E27FC236}">
                <a16:creationId xmlns:a16="http://schemas.microsoft.com/office/drawing/2014/main" id="{7A6BD9EF-E072-6B35-43E0-A275CA8C8C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a:extLst>
              <a:ext uri="{FF2B5EF4-FFF2-40B4-BE49-F238E27FC236}">
                <a16:creationId xmlns:a16="http://schemas.microsoft.com/office/drawing/2014/main" id="{33AE8477-358B-65EB-FE11-DEA7DEB34B8F}"/>
              </a:ext>
            </a:extLst>
          </p:cNvPr>
          <p:cNvSpPr>
            <a:spLocks noGrp="1" noRot="1" noMove="1" noResize="1" noEditPoints="1" noAdjustHandles="1" noChangeArrowheads="1" noChangeShapeType="1"/>
          </p:cNvSpPr>
          <p:nvPr userDrawn="1"/>
        </p:nvSpPr>
        <p:spPr>
          <a:xfrm>
            <a:off x="-1" y="6356350"/>
            <a:ext cx="12192001" cy="501650"/>
          </a:xfrm>
          <a:prstGeom prst="rect">
            <a:avLst/>
          </a:prstGeom>
          <a:solidFill>
            <a:srgbClr val="182857"/>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pic>
        <p:nvPicPr>
          <p:cNvPr id="8" name="Picture 7" descr="Logo&#10;&#10;Description automatically generated">
            <a:extLst>
              <a:ext uri="{FF2B5EF4-FFF2-40B4-BE49-F238E27FC236}">
                <a16:creationId xmlns:a16="http://schemas.microsoft.com/office/drawing/2014/main" id="{844EFC8D-F0F8-AB12-75BD-97AF0A32DE4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93885" y="5476115"/>
            <a:ext cx="1305255" cy="1305255"/>
          </a:xfrm>
          <a:prstGeom prst="rect">
            <a:avLst/>
          </a:prstGeom>
        </p:spPr>
      </p:pic>
      <p:sp>
        <p:nvSpPr>
          <p:cNvPr id="9" name="Rectangle 8">
            <a:extLst>
              <a:ext uri="{FF2B5EF4-FFF2-40B4-BE49-F238E27FC236}">
                <a16:creationId xmlns:a16="http://schemas.microsoft.com/office/drawing/2014/main" id="{5304F004-6D39-C2EF-2F22-5B96AA08D551}"/>
              </a:ext>
            </a:extLst>
          </p:cNvPr>
          <p:cNvSpPr/>
          <p:nvPr userDrawn="1"/>
        </p:nvSpPr>
        <p:spPr>
          <a:xfrm>
            <a:off x="0" y="0"/>
            <a:ext cx="12192000" cy="124691"/>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 name="Slide Number Placeholder 5">
            <a:extLst>
              <a:ext uri="{FF2B5EF4-FFF2-40B4-BE49-F238E27FC236}">
                <a16:creationId xmlns:a16="http://schemas.microsoft.com/office/drawing/2014/main" id="{8C716190-0D1C-4117-CD30-1E28A7960EBC}"/>
              </a:ext>
            </a:extLst>
          </p:cNvPr>
          <p:cNvSpPr>
            <a:spLocks noGrp="1"/>
          </p:cNvSpPr>
          <p:nvPr>
            <p:ph type="sldNum" sz="quarter" idx="4"/>
          </p:nvPr>
        </p:nvSpPr>
        <p:spPr>
          <a:xfrm>
            <a:off x="9338388" y="6416245"/>
            <a:ext cx="2743200" cy="365125"/>
          </a:xfrm>
          <a:prstGeom prst="rect">
            <a:avLst/>
          </a:prstGeom>
        </p:spPr>
        <p:txBody>
          <a:bodyPr vert="horz" lIns="91440" tIns="45720" rIns="91440" bIns="45720" rtlCol="0" anchor="ctr"/>
          <a:lstStyle>
            <a:lvl1pPr algn="r">
              <a:defRPr sz="1200" b="1">
                <a:solidFill>
                  <a:srgbClr val="CD1041"/>
                </a:solidFill>
                <a:latin typeface="Oswald Medium" panose="00000600000000000000" pitchFamily="2" charset="0"/>
              </a:defRPr>
            </a:lvl1pPr>
          </a:lstStyle>
          <a:p>
            <a:fld id="{5A68C8F6-068F-4EE4-84A9-A78DF482E698}" type="slidenum">
              <a:rPr lang="en-US" smtClean="0"/>
              <a:pPr/>
              <a:t>‹#›</a:t>
            </a:fld>
            <a:endParaRPr lang="en-US" dirty="0"/>
          </a:p>
        </p:txBody>
      </p:sp>
    </p:spTree>
    <p:extLst>
      <p:ext uri="{BB962C8B-B14F-4D97-AF65-F5344CB8AC3E}">
        <p14:creationId xmlns:p14="http://schemas.microsoft.com/office/powerpoint/2010/main" val="21468138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49" r:id="rId3"/>
  </p:sldLayoutIdLst>
  <p:hf hdr="0" ftr="0" dt="0"/>
  <p:txStyles>
    <p:titleStyle>
      <a:lvl1pPr algn="l" defTabSz="914400" rtl="0" eaLnBrk="1" latinLnBrk="0" hangingPunct="1">
        <a:lnSpc>
          <a:spcPct val="90000"/>
        </a:lnSpc>
        <a:spcBef>
          <a:spcPct val="0"/>
        </a:spcBef>
        <a:buNone/>
        <a:defRPr sz="4400" kern="1200">
          <a:solidFill>
            <a:schemeClr val="tx1"/>
          </a:solidFill>
          <a:latin typeface="Oswald Medium" panose="000006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ontserrat" panose="00000500000000000000"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7088EB-2247-B3A0-538C-9457B20AEE2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497ECE-5B8A-E7E0-E8D5-FC41F859ED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4A705B-F351-4411-8F71-8BB2BC6FBA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6A9308-4A1B-4E4D-9C5F-B73CEB8F1B3C}" type="datetimeFigureOut">
              <a:rPr lang="en-US" smtClean="0"/>
              <a:t>2/13/2024</a:t>
            </a:fld>
            <a:endParaRPr lang="en-US"/>
          </a:p>
        </p:txBody>
      </p:sp>
      <p:sp>
        <p:nvSpPr>
          <p:cNvPr id="5" name="Footer Placeholder 4">
            <a:extLst>
              <a:ext uri="{FF2B5EF4-FFF2-40B4-BE49-F238E27FC236}">
                <a16:creationId xmlns:a16="http://schemas.microsoft.com/office/drawing/2014/main" id="{6F3868D4-79AF-BCC6-CE0C-1C333D8DA5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237407-4D21-FE44-BD1D-A9CA859CA9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BAB573-3CAA-43E1-B42E-0BCB0A882351}" type="slidenum">
              <a:rPr lang="en-US" smtClean="0"/>
              <a:t>‹#›</a:t>
            </a:fld>
            <a:endParaRPr lang="en-US"/>
          </a:p>
        </p:txBody>
      </p:sp>
    </p:spTree>
    <p:extLst>
      <p:ext uri="{BB962C8B-B14F-4D97-AF65-F5344CB8AC3E}">
        <p14:creationId xmlns:p14="http://schemas.microsoft.com/office/powerpoint/2010/main" val="3936858307"/>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486D7-DAF1-4CF0-82E3-77E691EDD948}"/>
              </a:ext>
            </a:extLst>
          </p:cNvPr>
          <p:cNvSpPr>
            <a:spLocks noGrp="1"/>
          </p:cNvSpPr>
          <p:nvPr>
            <p:ph type="ctrTitle"/>
          </p:nvPr>
        </p:nvSpPr>
        <p:spPr>
          <a:xfrm>
            <a:off x="576348" y="3887894"/>
            <a:ext cx="11039302" cy="1047403"/>
          </a:xfrm>
        </p:spPr>
        <p:txBody>
          <a:bodyPr/>
          <a:lstStyle/>
          <a:p>
            <a:r>
              <a:rPr lang="en-US" sz="3600" b="1" dirty="0">
                <a:effectLst/>
                <a:latin typeface="Arial" panose="020B0604020202020204" pitchFamily="34" charset="0"/>
                <a:ea typeface="Times New Roman" panose="02020603050405020304" pitchFamily="18" charset="0"/>
              </a:rPr>
              <a:t>Blood Clot and Pulmonary Embolism Policy (BCPEP)</a:t>
            </a:r>
            <a:endParaRPr lang="en-US" sz="3600" dirty="0"/>
          </a:p>
        </p:txBody>
      </p:sp>
      <p:sp>
        <p:nvSpPr>
          <p:cNvPr id="3" name="Subtitle 2">
            <a:extLst>
              <a:ext uri="{FF2B5EF4-FFF2-40B4-BE49-F238E27FC236}">
                <a16:creationId xmlns:a16="http://schemas.microsoft.com/office/drawing/2014/main" id="{1CDCD6B5-D79C-461F-AE5F-CD9E01CA68AE}"/>
              </a:ext>
            </a:extLst>
          </p:cNvPr>
          <p:cNvSpPr>
            <a:spLocks noGrp="1"/>
          </p:cNvSpPr>
          <p:nvPr>
            <p:ph type="subTitle" idx="1"/>
          </p:nvPr>
        </p:nvSpPr>
        <p:spPr>
          <a:xfrm>
            <a:off x="1523998" y="5095700"/>
            <a:ext cx="9174481" cy="776780"/>
          </a:xfrm>
        </p:spPr>
        <p:txBody>
          <a:bodyPr/>
          <a:lstStyle/>
          <a:p>
            <a:r>
              <a:rPr lang="en-US" dirty="0"/>
              <a:t>February 21, 2024</a:t>
            </a:r>
          </a:p>
          <a:p>
            <a:r>
              <a:rPr lang="en-US" sz="1200" dirty="0"/>
              <a:t>(This meeting is being recorded)</a:t>
            </a:r>
          </a:p>
        </p:txBody>
      </p:sp>
    </p:spTree>
    <p:extLst>
      <p:ext uri="{BB962C8B-B14F-4D97-AF65-F5344CB8AC3E}">
        <p14:creationId xmlns:p14="http://schemas.microsoft.com/office/powerpoint/2010/main" val="170329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119513A-890B-35E9-DFC2-D506E9C15BB3}"/>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What Are the Requirements of the Sunshine Law?</a:t>
            </a:r>
          </a:p>
        </p:txBody>
      </p:sp>
      <p:sp>
        <p:nvSpPr>
          <p:cNvPr id="3" name="Content Placeholder 2">
            <a:extLst>
              <a:ext uri="{FF2B5EF4-FFF2-40B4-BE49-F238E27FC236}">
                <a16:creationId xmlns:a16="http://schemas.microsoft.com/office/drawing/2014/main" id="{54386834-5634-12A6-6CF6-2B3C2684567D}"/>
              </a:ext>
            </a:extLst>
          </p:cNvPr>
          <p:cNvSpPr>
            <a:spLocks noGrp="1"/>
          </p:cNvSpPr>
          <p:nvPr>
            <p:ph idx="1"/>
          </p:nvPr>
        </p:nvSpPr>
        <p:spPr>
          <a:xfrm>
            <a:off x="4810259" y="649480"/>
            <a:ext cx="6555347" cy="5546047"/>
          </a:xfrm>
        </p:spPr>
        <p:txBody>
          <a:bodyPr anchor="ctr">
            <a:normAutofit/>
          </a:bodyPr>
          <a:lstStyle/>
          <a:p>
            <a:pPr algn="just"/>
            <a:r>
              <a:rPr lang="en-US" dirty="0"/>
              <a:t>There are 3 basic requirements under the Sunshine Law:</a:t>
            </a:r>
          </a:p>
          <a:p>
            <a:pPr lvl="1" algn="just"/>
            <a:r>
              <a:rPr lang="en-US" sz="2800" dirty="0"/>
              <a:t>A collegial body’s meetings must be open to the public;</a:t>
            </a:r>
          </a:p>
          <a:p>
            <a:pPr lvl="1" algn="just"/>
            <a:r>
              <a:rPr lang="en-US" sz="2800" dirty="0"/>
              <a:t>A collegial body must give the public reasonable notice of its meetings; and</a:t>
            </a:r>
          </a:p>
          <a:p>
            <a:pPr lvl="1" algn="just"/>
            <a:r>
              <a:rPr lang="en-US" sz="2800" dirty="0"/>
              <a:t>A collegial body must keep minutes of its meetings.</a:t>
            </a:r>
          </a:p>
          <a:p>
            <a:pPr lvl="1"/>
            <a:endParaRPr lang="en-US" sz="1600" dirty="0"/>
          </a:p>
        </p:txBody>
      </p:sp>
    </p:spTree>
    <p:extLst>
      <p:ext uri="{BB962C8B-B14F-4D97-AF65-F5344CB8AC3E}">
        <p14:creationId xmlns:p14="http://schemas.microsoft.com/office/powerpoint/2010/main" val="1348726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85125AF-9CBE-C672-B94C-DC2517A89C5A}"/>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What Constitutes a Meeting Under the Sunshine Law?</a:t>
            </a:r>
          </a:p>
        </p:txBody>
      </p:sp>
      <p:sp>
        <p:nvSpPr>
          <p:cNvPr id="3" name="Content Placeholder 2">
            <a:extLst>
              <a:ext uri="{FF2B5EF4-FFF2-40B4-BE49-F238E27FC236}">
                <a16:creationId xmlns:a16="http://schemas.microsoft.com/office/drawing/2014/main" id="{93155934-FB93-FE3C-4023-02AE064814DE}"/>
              </a:ext>
            </a:extLst>
          </p:cNvPr>
          <p:cNvSpPr>
            <a:spLocks noGrp="1"/>
          </p:cNvSpPr>
          <p:nvPr>
            <p:ph idx="1"/>
          </p:nvPr>
        </p:nvSpPr>
        <p:spPr>
          <a:xfrm>
            <a:off x="4810259" y="649480"/>
            <a:ext cx="6555347" cy="5546047"/>
          </a:xfrm>
        </p:spPr>
        <p:txBody>
          <a:bodyPr anchor="ctr">
            <a:normAutofit/>
          </a:bodyPr>
          <a:lstStyle/>
          <a:p>
            <a:pPr algn="just"/>
            <a:r>
              <a:rPr lang="en-US" sz="2000" dirty="0"/>
              <a:t>A “meeting” of a body subject to the Sunshine Law is broadly defined to include any gathering – formal or informal – during which two or more members of the body discuss the official business of the body.  Accordingly, business-related discussions between members of the collegial body may only take place at open, properly-noticed meetings.  Members may not discuss the business of the collegial body with each other through private phone conversations or e-mail discussions.  </a:t>
            </a:r>
          </a:p>
          <a:p>
            <a:pPr algn="just"/>
            <a:r>
              <a:rPr lang="en-US" sz="2000" dirty="0"/>
              <a:t>Members may distribute documents to each other, but they may not discuss or exchange comments on those documents outside of a public meeting.</a:t>
            </a:r>
          </a:p>
          <a:p>
            <a:pPr algn="just"/>
            <a:r>
              <a:rPr lang="en-US" sz="2000" dirty="0"/>
              <a:t>Members may also discuss business with third parties (i.e., non-members of the body), provided the members do not use a third party as a liaison for business-related communication with other members.</a:t>
            </a:r>
          </a:p>
          <a:p>
            <a:pPr algn="just"/>
            <a:endParaRPr lang="en-US" sz="2000" dirty="0"/>
          </a:p>
          <a:p>
            <a:endParaRPr lang="en-US" sz="2000" dirty="0"/>
          </a:p>
        </p:txBody>
      </p:sp>
    </p:spTree>
    <p:extLst>
      <p:ext uri="{BB962C8B-B14F-4D97-AF65-F5344CB8AC3E}">
        <p14:creationId xmlns:p14="http://schemas.microsoft.com/office/powerpoint/2010/main" val="3420363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F000F59-0B7B-654B-E3AB-61065B986330}"/>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Giving Notice of Public Meetings</a:t>
            </a:r>
          </a:p>
        </p:txBody>
      </p:sp>
      <p:sp>
        <p:nvSpPr>
          <p:cNvPr id="3" name="Content Placeholder 2">
            <a:extLst>
              <a:ext uri="{FF2B5EF4-FFF2-40B4-BE49-F238E27FC236}">
                <a16:creationId xmlns:a16="http://schemas.microsoft.com/office/drawing/2014/main" id="{22889275-AB77-DFFB-646F-E6C68E957078}"/>
              </a:ext>
            </a:extLst>
          </p:cNvPr>
          <p:cNvSpPr>
            <a:spLocks noGrp="1"/>
          </p:cNvSpPr>
          <p:nvPr>
            <p:ph idx="1"/>
          </p:nvPr>
        </p:nvSpPr>
        <p:spPr>
          <a:xfrm>
            <a:off x="4810259" y="649480"/>
            <a:ext cx="6555347" cy="5546047"/>
          </a:xfrm>
        </p:spPr>
        <p:txBody>
          <a:bodyPr anchor="ctr">
            <a:normAutofit/>
          </a:bodyPr>
          <a:lstStyle/>
          <a:p>
            <a:pPr algn="just"/>
            <a:r>
              <a:rPr lang="en-US" sz="2400" dirty="0"/>
              <a:t>The requirements for notice of public meetings are found in section 120.525, Florida Statutes.  These requirements are more specific than those of the Sunshine Law and dictate the following:</a:t>
            </a:r>
          </a:p>
          <a:p>
            <a:pPr lvl="1" algn="just"/>
            <a:r>
              <a:rPr lang="en-US" sz="1800" dirty="0"/>
              <a:t>Notice of public meetings, hearings, and workshops shall be by publication in the Florida Administrative Register not less than 7 days before the event.  The notice shall include a statement of the general subject matter to be considered.</a:t>
            </a:r>
          </a:p>
          <a:p>
            <a:pPr lvl="1" algn="just"/>
            <a:r>
              <a:rPr lang="en-US" sz="1800" dirty="0"/>
              <a:t>An agenda shall be prepared in time to ensure that a copy of the agenda may be received at least 7 days before the event by any person in the state who requests a copy and who pays the reasonable cost of the copy.  The agenda shall contain the items to be considered in order of presentation.  After the agenda has been made available, a change shall be made only for good cause, as determined by the person designated to preside, and stated in the record.  Notification of such change shall be at the earliest practicable time.</a:t>
            </a:r>
          </a:p>
          <a:p>
            <a:pPr marL="457200" lvl="1" indent="0" algn="just">
              <a:buNone/>
            </a:pPr>
            <a:endParaRPr lang="en-US" sz="1600" dirty="0"/>
          </a:p>
          <a:p>
            <a:endParaRPr lang="en-US" sz="2000" dirty="0"/>
          </a:p>
        </p:txBody>
      </p:sp>
    </p:spTree>
    <p:extLst>
      <p:ext uri="{BB962C8B-B14F-4D97-AF65-F5344CB8AC3E}">
        <p14:creationId xmlns:p14="http://schemas.microsoft.com/office/powerpoint/2010/main" val="9968866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693120C7-361A-7ACC-4ED3-AC7C83DD7E13}"/>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Public Participation</a:t>
            </a:r>
          </a:p>
        </p:txBody>
      </p:sp>
      <p:sp>
        <p:nvSpPr>
          <p:cNvPr id="3" name="Content Placeholder 2">
            <a:extLst>
              <a:ext uri="{FF2B5EF4-FFF2-40B4-BE49-F238E27FC236}">
                <a16:creationId xmlns:a16="http://schemas.microsoft.com/office/drawing/2014/main" id="{CB0268DB-C19B-33F6-2B5B-B5C27C6BF6F7}"/>
              </a:ext>
            </a:extLst>
          </p:cNvPr>
          <p:cNvSpPr>
            <a:spLocks noGrp="1"/>
          </p:cNvSpPr>
          <p:nvPr>
            <p:ph idx="1"/>
          </p:nvPr>
        </p:nvSpPr>
        <p:spPr>
          <a:xfrm>
            <a:off x="4810259" y="649480"/>
            <a:ext cx="6555347" cy="5546047"/>
          </a:xfrm>
        </p:spPr>
        <p:txBody>
          <a:bodyPr anchor="ctr">
            <a:normAutofit/>
          </a:bodyPr>
          <a:lstStyle/>
          <a:p>
            <a:pPr algn="just"/>
            <a:r>
              <a:rPr lang="en-US" sz="3200" dirty="0"/>
              <a:t>Members of the public must be given a “reasonable opportunity to be heard” on a proposition before a state board or commission.  The board may adopt policies governing this opportunity.  This requirement may be enforced by injunction, and a court may award attorneys fees to the complainant.</a:t>
            </a:r>
          </a:p>
          <a:p>
            <a:endParaRPr lang="en-US" sz="2000" dirty="0"/>
          </a:p>
        </p:txBody>
      </p:sp>
    </p:spTree>
    <p:extLst>
      <p:ext uri="{BB962C8B-B14F-4D97-AF65-F5344CB8AC3E}">
        <p14:creationId xmlns:p14="http://schemas.microsoft.com/office/powerpoint/2010/main" val="5757924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E59DE52-3B31-DADB-60EF-21D85B75402D}"/>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Minutes of Meetings</a:t>
            </a:r>
          </a:p>
        </p:txBody>
      </p:sp>
      <p:sp>
        <p:nvSpPr>
          <p:cNvPr id="3" name="Content Placeholder 2">
            <a:extLst>
              <a:ext uri="{FF2B5EF4-FFF2-40B4-BE49-F238E27FC236}">
                <a16:creationId xmlns:a16="http://schemas.microsoft.com/office/drawing/2014/main" id="{854A51C1-E2F5-3C43-DAD4-58D7341BD150}"/>
              </a:ext>
            </a:extLst>
          </p:cNvPr>
          <p:cNvSpPr>
            <a:spLocks noGrp="1"/>
          </p:cNvSpPr>
          <p:nvPr>
            <p:ph idx="1"/>
          </p:nvPr>
        </p:nvSpPr>
        <p:spPr>
          <a:xfrm>
            <a:off x="4810259" y="649480"/>
            <a:ext cx="6555347" cy="5546047"/>
          </a:xfrm>
        </p:spPr>
        <p:txBody>
          <a:bodyPr anchor="ctr">
            <a:normAutofit/>
          </a:bodyPr>
          <a:lstStyle/>
          <a:p>
            <a:pPr algn="just"/>
            <a:r>
              <a:rPr lang="en-US" sz="3200" dirty="0"/>
              <a:t>Although the Sunshine Law requires the collegial body to record minutes of its meetings, such minutes need not be verbatim transcripts of the proceedings.  A summary or notes of the meeting is sufficient.  It is within the collegial body’s discretion to determine who is responsible for creating the minutes of meetings.</a:t>
            </a:r>
          </a:p>
          <a:p>
            <a:endParaRPr lang="en-US" sz="2000" dirty="0"/>
          </a:p>
        </p:txBody>
      </p:sp>
    </p:spTree>
    <p:extLst>
      <p:ext uri="{BB962C8B-B14F-4D97-AF65-F5344CB8AC3E}">
        <p14:creationId xmlns:p14="http://schemas.microsoft.com/office/powerpoint/2010/main" val="2493813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1EE8C3D-0D64-70D9-4320-A20160637C41}"/>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Sunshine Law and Public Records</a:t>
            </a:r>
          </a:p>
        </p:txBody>
      </p:sp>
      <p:sp>
        <p:nvSpPr>
          <p:cNvPr id="3" name="Content Placeholder 2">
            <a:extLst>
              <a:ext uri="{FF2B5EF4-FFF2-40B4-BE49-F238E27FC236}">
                <a16:creationId xmlns:a16="http://schemas.microsoft.com/office/drawing/2014/main" id="{B78900D2-80B8-89CD-A2C5-A607DC6162F1}"/>
              </a:ext>
            </a:extLst>
          </p:cNvPr>
          <p:cNvSpPr>
            <a:spLocks noGrp="1"/>
          </p:cNvSpPr>
          <p:nvPr>
            <p:ph idx="1"/>
          </p:nvPr>
        </p:nvSpPr>
        <p:spPr>
          <a:xfrm>
            <a:off x="4810259" y="649480"/>
            <a:ext cx="6555347" cy="5546047"/>
          </a:xfrm>
        </p:spPr>
        <p:txBody>
          <a:bodyPr anchor="ctr">
            <a:normAutofit/>
          </a:bodyPr>
          <a:lstStyle/>
          <a:p>
            <a:pPr algn="just"/>
            <a:r>
              <a:rPr lang="en-US" sz="2000" dirty="0"/>
              <a:t>As a general matter, any documents or other materials that are (1) created or received by collegial body members, (2) related to the collegial body’s official business are “public records” which must be made available to the public for inspection and copying.</a:t>
            </a:r>
          </a:p>
          <a:p>
            <a:pPr algn="just"/>
            <a:r>
              <a:rPr lang="en-US" sz="2000" dirty="0"/>
              <a:t>Examples of public records made or received by collegial body members relating to their official business include reports, correspondence (including email and texts), and personal notes.</a:t>
            </a:r>
          </a:p>
          <a:p>
            <a:pPr algn="just"/>
            <a:r>
              <a:rPr lang="en-US" sz="2000" dirty="0"/>
              <a:t>Any confidential information made or received by a collegial body would retain its statutory exemption from disclosure as a public record. Collegial body members should also take care during the public meetings not to discuss information derived from such confidential records.</a:t>
            </a:r>
          </a:p>
          <a:p>
            <a:endParaRPr lang="en-US" sz="2000" dirty="0"/>
          </a:p>
        </p:txBody>
      </p:sp>
    </p:spTree>
    <p:extLst>
      <p:ext uri="{BB962C8B-B14F-4D97-AF65-F5344CB8AC3E}">
        <p14:creationId xmlns:p14="http://schemas.microsoft.com/office/powerpoint/2010/main" val="1883642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7" name="Rectangle 26">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9" name="Rectangle 28">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Rectangle 30">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Freeform: Shape 34">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F43BBB7-50E0-A4E6-4D87-1CFF71944DFA}"/>
              </a:ext>
            </a:extLst>
          </p:cNvPr>
          <p:cNvSpPr>
            <a:spLocks noGrp="1"/>
          </p:cNvSpPr>
          <p:nvPr>
            <p:ph type="title"/>
          </p:nvPr>
        </p:nvSpPr>
        <p:spPr>
          <a:xfrm>
            <a:off x="1314824" y="735106"/>
            <a:ext cx="10053763" cy="2928470"/>
          </a:xfrm>
        </p:spPr>
        <p:txBody>
          <a:bodyPr vert="horz" lIns="91440" tIns="45720" rIns="91440" bIns="45720" rtlCol="0" anchor="b">
            <a:normAutofit/>
          </a:bodyPr>
          <a:lstStyle/>
          <a:p>
            <a:pPr algn="ctr"/>
            <a:r>
              <a:rPr lang="en-US" sz="7200" kern="1200" dirty="0">
                <a:solidFill>
                  <a:srgbClr val="FFFFFF"/>
                </a:solidFill>
                <a:latin typeface="+mj-lt"/>
                <a:ea typeface="+mj-ea"/>
                <a:cs typeface="+mj-cs"/>
              </a:rPr>
              <a:t>QUESTIONS?</a:t>
            </a:r>
          </a:p>
        </p:txBody>
      </p:sp>
    </p:spTree>
    <p:extLst>
      <p:ext uri="{BB962C8B-B14F-4D97-AF65-F5344CB8AC3E}">
        <p14:creationId xmlns:p14="http://schemas.microsoft.com/office/powerpoint/2010/main" val="2547954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4CDE7C-146B-7B66-4387-FBE0E0DB40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D63C1C4-66AA-D4CE-05DE-7DBBB0670AAE}"/>
              </a:ext>
            </a:extLst>
          </p:cNvPr>
          <p:cNvSpPr>
            <a:spLocks noGrp="1"/>
          </p:cNvSpPr>
          <p:nvPr>
            <p:ph type="ctrTitle"/>
          </p:nvPr>
        </p:nvSpPr>
        <p:spPr>
          <a:xfrm>
            <a:off x="576348" y="3887894"/>
            <a:ext cx="11039302" cy="1649306"/>
          </a:xfrm>
        </p:spPr>
        <p:txBody>
          <a:bodyPr/>
          <a:lstStyle/>
          <a:p>
            <a:r>
              <a:rPr lang="en-US" sz="3750" dirty="0"/>
              <a:t>Workgroup Purpose and Discussion </a:t>
            </a:r>
          </a:p>
        </p:txBody>
      </p:sp>
    </p:spTree>
    <p:extLst>
      <p:ext uri="{BB962C8B-B14F-4D97-AF65-F5344CB8AC3E}">
        <p14:creationId xmlns:p14="http://schemas.microsoft.com/office/powerpoint/2010/main" val="2784216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01EFD-3ADF-3BB9-F76C-FEF865EC68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CBE704-35A3-E2C5-76B7-202A234B98A2}"/>
              </a:ext>
            </a:extLst>
          </p:cNvPr>
          <p:cNvSpPr>
            <a:spLocks noGrp="1"/>
          </p:cNvSpPr>
          <p:nvPr>
            <p:ph type="ctrTitle"/>
          </p:nvPr>
        </p:nvSpPr>
        <p:spPr>
          <a:xfrm>
            <a:off x="576348" y="3887894"/>
            <a:ext cx="11039302" cy="1047403"/>
          </a:xfrm>
        </p:spPr>
        <p:txBody>
          <a:bodyPr/>
          <a:lstStyle/>
          <a:p>
            <a:r>
              <a:rPr lang="en-US" sz="3750" dirty="0"/>
              <a:t>Overview on Venous Thromboembolic (VTE) Disease</a:t>
            </a:r>
          </a:p>
        </p:txBody>
      </p:sp>
      <p:sp>
        <p:nvSpPr>
          <p:cNvPr id="3" name="Subtitle 2">
            <a:extLst>
              <a:ext uri="{FF2B5EF4-FFF2-40B4-BE49-F238E27FC236}">
                <a16:creationId xmlns:a16="http://schemas.microsoft.com/office/drawing/2014/main" id="{1FAAD5F2-8852-CE76-969F-81F4DF583C95}"/>
              </a:ext>
            </a:extLst>
          </p:cNvPr>
          <p:cNvSpPr>
            <a:spLocks noGrp="1"/>
          </p:cNvSpPr>
          <p:nvPr>
            <p:ph type="subTitle" idx="1"/>
          </p:nvPr>
        </p:nvSpPr>
        <p:spPr>
          <a:xfrm>
            <a:off x="1523998" y="5095700"/>
            <a:ext cx="9174481" cy="776780"/>
          </a:xfrm>
        </p:spPr>
        <p:txBody>
          <a:bodyPr/>
          <a:lstStyle/>
          <a:p>
            <a:r>
              <a:rPr lang="en-US" dirty="0"/>
              <a:t>February 21, 2024</a:t>
            </a:r>
          </a:p>
        </p:txBody>
      </p:sp>
    </p:spTree>
    <p:extLst>
      <p:ext uri="{BB962C8B-B14F-4D97-AF65-F5344CB8AC3E}">
        <p14:creationId xmlns:p14="http://schemas.microsoft.com/office/powerpoint/2010/main" val="12448181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82727-1650-4257-B284-47F89FB78B23}"/>
              </a:ext>
            </a:extLst>
          </p:cNvPr>
          <p:cNvSpPr>
            <a:spLocks noGrp="1"/>
          </p:cNvSpPr>
          <p:nvPr>
            <p:ph type="title"/>
          </p:nvPr>
        </p:nvSpPr>
        <p:spPr/>
        <p:txBody>
          <a:bodyPr>
            <a:normAutofit/>
          </a:bodyPr>
          <a:lstStyle/>
          <a:p>
            <a:r>
              <a:rPr lang="en-US" sz="4100" dirty="0"/>
              <a:t>Overview</a:t>
            </a:r>
          </a:p>
        </p:txBody>
      </p:sp>
      <p:sp>
        <p:nvSpPr>
          <p:cNvPr id="3" name="Content Placeholder 2">
            <a:extLst>
              <a:ext uri="{FF2B5EF4-FFF2-40B4-BE49-F238E27FC236}">
                <a16:creationId xmlns:a16="http://schemas.microsoft.com/office/drawing/2014/main" id="{06B37AC9-7390-40E0-AD12-B28AB3E00D78}"/>
              </a:ext>
            </a:extLst>
          </p:cNvPr>
          <p:cNvSpPr>
            <a:spLocks noGrp="1"/>
          </p:cNvSpPr>
          <p:nvPr>
            <p:ph idx="1"/>
          </p:nvPr>
        </p:nvSpPr>
        <p:spPr>
          <a:xfrm>
            <a:off x="838200" y="1503408"/>
            <a:ext cx="10515600" cy="4351338"/>
          </a:xfrm>
        </p:spPr>
        <p:txBody>
          <a:bodyPr>
            <a:normAutofit lnSpcReduction="10000"/>
          </a:bodyPr>
          <a:lstStyle/>
          <a:p>
            <a:r>
              <a:rPr lang="en-US" sz="2400" dirty="0"/>
              <a:t>When blood clots develop in the legs, they are termed deep vein thrombosis (DVT)</a:t>
            </a:r>
          </a:p>
          <a:p>
            <a:pPr lvl="1"/>
            <a:r>
              <a:rPr lang="en-US" sz="2400" dirty="0"/>
              <a:t>Symptoms: leg swelling, pain, redness, tenderness to touch</a:t>
            </a:r>
          </a:p>
          <a:p>
            <a:endParaRPr lang="en-US" sz="2400" dirty="0"/>
          </a:p>
          <a:p>
            <a:r>
              <a:rPr lang="en-US" sz="2400" dirty="0"/>
              <a:t>When a blood clot from a DVT breaks off and travels to the lungs, this results in pulmonary embolism (PE)</a:t>
            </a:r>
          </a:p>
          <a:p>
            <a:pPr lvl="1"/>
            <a:r>
              <a:rPr lang="en-US" sz="2400" dirty="0"/>
              <a:t>Symptoms: shortness of breath, chest pain, high heart rate, low oxygen, cardiac arrest</a:t>
            </a:r>
          </a:p>
          <a:p>
            <a:pPr lvl="1"/>
            <a:endParaRPr lang="en-US" sz="2400" dirty="0"/>
          </a:p>
          <a:p>
            <a:r>
              <a:rPr lang="en-US" sz="2400" dirty="0"/>
              <a:t>The spectrum of DVT and PE together are known as venous thromboembolism (VTE). These require immediate recognition and treatment</a:t>
            </a:r>
          </a:p>
          <a:p>
            <a:endParaRPr lang="en-US" sz="2400" dirty="0"/>
          </a:p>
          <a:p>
            <a:endParaRPr lang="en-US" sz="2400" dirty="0"/>
          </a:p>
        </p:txBody>
      </p:sp>
      <p:sp>
        <p:nvSpPr>
          <p:cNvPr id="4" name="Slide Number Placeholder 3">
            <a:extLst>
              <a:ext uri="{FF2B5EF4-FFF2-40B4-BE49-F238E27FC236}">
                <a16:creationId xmlns:a16="http://schemas.microsoft.com/office/drawing/2014/main" id="{F6AAC59E-726F-4BCA-8F9E-C17D6170A131}"/>
              </a:ext>
            </a:extLst>
          </p:cNvPr>
          <p:cNvSpPr>
            <a:spLocks noGrp="1"/>
          </p:cNvSpPr>
          <p:nvPr>
            <p:ph type="sldNum" sz="quarter" idx="12"/>
          </p:nvPr>
        </p:nvSpPr>
        <p:spPr>
          <a:xfrm>
            <a:off x="9318266" y="6427911"/>
            <a:ext cx="2743200" cy="365125"/>
          </a:xfrm>
        </p:spPr>
        <p:txBody>
          <a:bodyPr/>
          <a:lstStyle/>
          <a:p>
            <a:fld id="{60F95351-F0F3-43AD-BDC1-59D856EBACFB}" type="slidenum">
              <a:rPr lang="en-US" smtClean="0"/>
              <a:t>19</a:t>
            </a:fld>
            <a:endParaRPr lang="en-US" dirty="0"/>
          </a:p>
        </p:txBody>
      </p:sp>
    </p:spTree>
    <p:extLst>
      <p:ext uri="{BB962C8B-B14F-4D97-AF65-F5344CB8AC3E}">
        <p14:creationId xmlns:p14="http://schemas.microsoft.com/office/powerpoint/2010/main" val="451705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335D19-3CCE-DF73-C761-9EC1426BA7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99FF06-FC6E-FD53-B842-B1EA606ADF01}"/>
              </a:ext>
            </a:extLst>
          </p:cNvPr>
          <p:cNvSpPr>
            <a:spLocks noGrp="1"/>
          </p:cNvSpPr>
          <p:nvPr>
            <p:ph type="ctrTitle"/>
          </p:nvPr>
        </p:nvSpPr>
        <p:spPr>
          <a:xfrm>
            <a:off x="576348" y="3887894"/>
            <a:ext cx="11039302" cy="1649306"/>
          </a:xfrm>
        </p:spPr>
        <p:txBody>
          <a:bodyPr/>
          <a:lstStyle/>
          <a:p>
            <a:r>
              <a:rPr lang="en-US" sz="3750" dirty="0"/>
              <a:t>Agenda </a:t>
            </a:r>
          </a:p>
        </p:txBody>
      </p:sp>
    </p:spTree>
    <p:extLst>
      <p:ext uri="{BB962C8B-B14F-4D97-AF65-F5344CB8AC3E}">
        <p14:creationId xmlns:p14="http://schemas.microsoft.com/office/powerpoint/2010/main" val="12758955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03604-B11C-3165-1E91-2BFDE23EBDE4}"/>
              </a:ext>
            </a:extLst>
          </p:cNvPr>
          <p:cNvSpPr>
            <a:spLocks noGrp="1"/>
          </p:cNvSpPr>
          <p:nvPr>
            <p:ph type="title"/>
          </p:nvPr>
        </p:nvSpPr>
        <p:spPr/>
        <p:txBody>
          <a:bodyPr/>
          <a:lstStyle/>
          <a:p>
            <a:r>
              <a:rPr lang="en-US" dirty="0"/>
              <a:t>Extent of the problem </a:t>
            </a:r>
          </a:p>
        </p:txBody>
      </p:sp>
      <p:sp>
        <p:nvSpPr>
          <p:cNvPr id="3" name="Content Placeholder 2">
            <a:extLst>
              <a:ext uri="{FF2B5EF4-FFF2-40B4-BE49-F238E27FC236}">
                <a16:creationId xmlns:a16="http://schemas.microsoft.com/office/drawing/2014/main" id="{EB91510D-927D-753C-926A-38A8C645CD53}"/>
              </a:ext>
            </a:extLst>
          </p:cNvPr>
          <p:cNvSpPr>
            <a:spLocks noGrp="1"/>
          </p:cNvSpPr>
          <p:nvPr>
            <p:ph idx="1"/>
          </p:nvPr>
        </p:nvSpPr>
        <p:spPr>
          <a:xfrm>
            <a:off x="838200" y="1457859"/>
            <a:ext cx="10515600" cy="4351338"/>
          </a:xfrm>
        </p:spPr>
        <p:txBody>
          <a:bodyPr>
            <a:normAutofit fontScale="92500" lnSpcReduction="20000"/>
          </a:bodyPr>
          <a:lstStyle/>
          <a:p>
            <a:endParaRPr lang="en-US" sz="2400" dirty="0"/>
          </a:p>
          <a:p>
            <a:pPr lvl="1"/>
            <a:r>
              <a:rPr lang="en-US" sz="2600" dirty="0"/>
              <a:t>900,000 people affected by VTE annually in the US</a:t>
            </a:r>
          </a:p>
          <a:p>
            <a:pPr lvl="1"/>
            <a:endParaRPr lang="en-US" sz="2600" dirty="0"/>
          </a:p>
          <a:p>
            <a:pPr lvl="1"/>
            <a:r>
              <a:rPr lang="en-US" sz="2600" dirty="0"/>
              <a:t>60,000 – 1,000,000 people die each year from VTE</a:t>
            </a:r>
          </a:p>
          <a:p>
            <a:pPr lvl="1"/>
            <a:endParaRPr lang="en-US" sz="2600" dirty="0"/>
          </a:p>
          <a:p>
            <a:pPr lvl="1"/>
            <a:r>
              <a:rPr lang="en-US" sz="2600" dirty="0"/>
              <a:t>VTE may account for 25% of sudden deaths</a:t>
            </a:r>
          </a:p>
          <a:p>
            <a:pPr lvl="1"/>
            <a:endParaRPr lang="en-US" sz="2600" dirty="0"/>
          </a:p>
          <a:p>
            <a:pPr lvl="1"/>
            <a:r>
              <a:rPr lang="en-US" sz="2600" dirty="0"/>
              <a:t>Accounts for 1 in 10 in-hospital deaths</a:t>
            </a:r>
          </a:p>
          <a:p>
            <a:pPr lvl="1"/>
            <a:endParaRPr lang="en-US" sz="2600" dirty="0"/>
          </a:p>
          <a:p>
            <a:pPr lvl="1"/>
            <a:r>
              <a:rPr lang="en-US" sz="2600" dirty="0"/>
              <a:t>Leading case of maternal death during and after pregnancy</a:t>
            </a:r>
          </a:p>
          <a:p>
            <a:pPr lvl="1"/>
            <a:endParaRPr lang="en-US" sz="2600" dirty="0"/>
          </a:p>
          <a:p>
            <a:pPr lvl="1"/>
            <a:r>
              <a:rPr lang="en-US" sz="2600" dirty="0"/>
              <a:t>33% of affected individuals have long-term complications and will have a recurrence within 10 years                            </a:t>
            </a:r>
          </a:p>
          <a:p>
            <a:endParaRPr lang="en-US" dirty="0"/>
          </a:p>
        </p:txBody>
      </p:sp>
      <p:sp>
        <p:nvSpPr>
          <p:cNvPr id="4" name="Slide Number Placeholder 3">
            <a:extLst>
              <a:ext uri="{FF2B5EF4-FFF2-40B4-BE49-F238E27FC236}">
                <a16:creationId xmlns:a16="http://schemas.microsoft.com/office/drawing/2014/main" id="{9CBBEC83-FF5C-84BF-55AD-663D426A9160}"/>
              </a:ext>
            </a:extLst>
          </p:cNvPr>
          <p:cNvSpPr>
            <a:spLocks noGrp="1"/>
          </p:cNvSpPr>
          <p:nvPr>
            <p:ph type="sldNum" sz="quarter" idx="12"/>
          </p:nvPr>
        </p:nvSpPr>
        <p:spPr/>
        <p:txBody>
          <a:bodyPr/>
          <a:lstStyle/>
          <a:p>
            <a:fld id="{60F95351-F0F3-43AD-BDC1-59D856EBACFB}" type="slidenum">
              <a:rPr lang="en-US" smtClean="0"/>
              <a:t>20</a:t>
            </a:fld>
            <a:endParaRPr lang="en-US"/>
          </a:p>
        </p:txBody>
      </p:sp>
      <p:sp>
        <p:nvSpPr>
          <p:cNvPr id="5" name="TextBox 4">
            <a:extLst>
              <a:ext uri="{FF2B5EF4-FFF2-40B4-BE49-F238E27FC236}">
                <a16:creationId xmlns:a16="http://schemas.microsoft.com/office/drawing/2014/main" id="{B8CC5B5E-69DF-FD31-B39A-5E8A02D6EF39}"/>
              </a:ext>
            </a:extLst>
          </p:cNvPr>
          <p:cNvSpPr txBox="1"/>
          <p:nvPr/>
        </p:nvSpPr>
        <p:spPr>
          <a:xfrm>
            <a:off x="8052391" y="6492875"/>
            <a:ext cx="3742660" cy="246221"/>
          </a:xfrm>
          <a:prstGeom prst="rect">
            <a:avLst/>
          </a:prstGeom>
          <a:noFill/>
        </p:spPr>
        <p:txBody>
          <a:bodyPr wrap="square" rtlCol="0">
            <a:spAutoFit/>
          </a:bodyPr>
          <a:lstStyle/>
          <a:p>
            <a:pPr algn="r"/>
            <a:r>
              <a:rPr lang="en-US" sz="1000" dirty="0">
                <a:solidFill>
                  <a:schemeClr val="bg1"/>
                </a:solidFill>
              </a:rPr>
              <a:t>www.cdc.gov/ncbddd/dvt/</a:t>
            </a:r>
          </a:p>
        </p:txBody>
      </p:sp>
    </p:spTree>
    <p:extLst>
      <p:ext uri="{BB962C8B-B14F-4D97-AF65-F5344CB8AC3E}">
        <p14:creationId xmlns:p14="http://schemas.microsoft.com/office/powerpoint/2010/main" val="4366323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73D19-0A18-80E3-2D3F-D8CF73A1B82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BD5A26F-E07A-3F02-7DEE-0C4251D9D0E8}"/>
              </a:ext>
            </a:extLst>
          </p:cNvPr>
          <p:cNvSpPr>
            <a:spLocks noGrp="1"/>
          </p:cNvSpPr>
          <p:nvPr>
            <p:ph type="title"/>
          </p:nvPr>
        </p:nvSpPr>
        <p:spPr/>
        <p:txBody>
          <a:bodyPr>
            <a:normAutofit/>
          </a:bodyPr>
          <a:lstStyle/>
          <a:p>
            <a:r>
              <a:rPr lang="en-US" sz="4100" dirty="0"/>
              <a:t>Risk Factors for VTE Include:</a:t>
            </a:r>
          </a:p>
        </p:txBody>
      </p:sp>
      <p:sp>
        <p:nvSpPr>
          <p:cNvPr id="3" name="Content Placeholder 2">
            <a:extLst>
              <a:ext uri="{FF2B5EF4-FFF2-40B4-BE49-F238E27FC236}">
                <a16:creationId xmlns:a16="http://schemas.microsoft.com/office/drawing/2014/main" id="{CF5B43C0-2C8A-9149-D2E5-28EDD9A52B09}"/>
              </a:ext>
            </a:extLst>
          </p:cNvPr>
          <p:cNvSpPr>
            <a:spLocks noGrp="1"/>
          </p:cNvSpPr>
          <p:nvPr>
            <p:ph idx="1"/>
          </p:nvPr>
        </p:nvSpPr>
        <p:spPr/>
        <p:txBody>
          <a:bodyPr/>
          <a:lstStyle/>
          <a:p>
            <a:endParaRPr lang="en-US" dirty="0"/>
          </a:p>
          <a:p>
            <a:endParaRPr lang="en-US" dirty="0"/>
          </a:p>
        </p:txBody>
      </p:sp>
      <p:sp>
        <p:nvSpPr>
          <p:cNvPr id="4" name="Slide Number Placeholder 3">
            <a:extLst>
              <a:ext uri="{FF2B5EF4-FFF2-40B4-BE49-F238E27FC236}">
                <a16:creationId xmlns:a16="http://schemas.microsoft.com/office/drawing/2014/main" id="{0C892E52-7FD5-0361-F0EA-6E9725D23760}"/>
              </a:ext>
            </a:extLst>
          </p:cNvPr>
          <p:cNvSpPr>
            <a:spLocks noGrp="1"/>
          </p:cNvSpPr>
          <p:nvPr>
            <p:ph type="sldNum" sz="quarter" idx="12"/>
          </p:nvPr>
        </p:nvSpPr>
        <p:spPr>
          <a:xfrm>
            <a:off x="9318266" y="6427911"/>
            <a:ext cx="2743200" cy="365125"/>
          </a:xfrm>
        </p:spPr>
        <p:txBody>
          <a:bodyPr/>
          <a:lstStyle/>
          <a:p>
            <a:fld id="{60F95351-F0F3-43AD-BDC1-59D856EBACFB}" type="slidenum">
              <a:rPr lang="en-US" smtClean="0"/>
              <a:t>21</a:t>
            </a:fld>
            <a:endParaRPr lang="en-US" dirty="0"/>
          </a:p>
        </p:txBody>
      </p:sp>
      <p:graphicFrame>
        <p:nvGraphicFramePr>
          <p:cNvPr id="11" name="Table 10">
            <a:extLst>
              <a:ext uri="{FF2B5EF4-FFF2-40B4-BE49-F238E27FC236}">
                <a16:creationId xmlns:a16="http://schemas.microsoft.com/office/drawing/2014/main" id="{D81F163F-915F-15BA-F21C-6C0ED7587EF6}"/>
              </a:ext>
            </a:extLst>
          </p:cNvPr>
          <p:cNvGraphicFramePr>
            <a:graphicFrameLocks noGrp="1"/>
          </p:cNvGraphicFramePr>
          <p:nvPr>
            <p:extLst>
              <p:ext uri="{D42A27DB-BD31-4B8C-83A1-F6EECF244321}">
                <p14:modId xmlns:p14="http://schemas.microsoft.com/office/powerpoint/2010/main" val="229684291"/>
              </p:ext>
            </p:extLst>
          </p:nvPr>
        </p:nvGraphicFramePr>
        <p:xfrm>
          <a:off x="1132114" y="1690687"/>
          <a:ext cx="10221686" cy="3844221"/>
        </p:xfrm>
        <a:graphic>
          <a:graphicData uri="http://schemas.openxmlformats.org/drawingml/2006/table">
            <a:tbl>
              <a:tblPr firstRow="1" bandRow="1">
                <a:tableStyleId>{22838BEF-8BB2-4498-84A7-C5851F593DF1}</a:tableStyleId>
              </a:tblPr>
              <a:tblGrid>
                <a:gridCol w="5110843">
                  <a:extLst>
                    <a:ext uri="{9D8B030D-6E8A-4147-A177-3AD203B41FA5}">
                      <a16:colId xmlns:a16="http://schemas.microsoft.com/office/drawing/2014/main" val="2062797931"/>
                    </a:ext>
                  </a:extLst>
                </a:gridCol>
                <a:gridCol w="5110843">
                  <a:extLst>
                    <a:ext uri="{9D8B030D-6E8A-4147-A177-3AD203B41FA5}">
                      <a16:colId xmlns:a16="http://schemas.microsoft.com/office/drawing/2014/main" val="1453127602"/>
                    </a:ext>
                  </a:extLst>
                </a:gridCol>
              </a:tblGrid>
              <a:tr h="580367">
                <a:tc>
                  <a:txBody>
                    <a:bodyPr/>
                    <a:lstStyle/>
                    <a:p>
                      <a:r>
                        <a:rPr lang="en-US" sz="2000" b="0" dirty="0">
                          <a:latin typeface="Montserrat" panose="00000500000000000000" pitchFamily="2" charset="0"/>
                        </a:rPr>
                        <a:t>Advancing Age</a:t>
                      </a:r>
                    </a:p>
                  </a:txBody>
                  <a:tcPr anchor="ctr"/>
                </a:tc>
                <a:tc>
                  <a:txBody>
                    <a:bodyPr/>
                    <a:lstStyle/>
                    <a:p>
                      <a:r>
                        <a:rPr lang="en-US" sz="2000" b="0" dirty="0">
                          <a:latin typeface="Montserrat" panose="00000500000000000000" pitchFamily="2" charset="0"/>
                        </a:rPr>
                        <a:t>History of VTE</a:t>
                      </a:r>
                    </a:p>
                  </a:txBody>
                  <a:tcPr anchor="ctr"/>
                </a:tc>
                <a:extLst>
                  <a:ext uri="{0D108BD9-81ED-4DB2-BD59-A6C34878D82A}">
                    <a16:rowId xmlns:a16="http://schemas.microsoft.com/office/drawing/2014/main" val="4280794665"/>
                  </a:ext>
                </a:extLst>
              </a:tr>
              <a:tr h="580367">
                <a:tc>
                  <a:txBody>
                    <a:bodyPr/>
                    <a:lstStyle/>
                    <a:p>
                      <a:r>
                        <a:rPr lang="en-US" sz="2000" dirty="0">
                          <a:latin typeface="Montserrat" panose="00000500000000000000" pitchFamily="2" charset="0"/>
                        </a:rPr>
                        <a:t>Surgery or Trauma Within Last 4 Months </a:t>
                      </a:r>
                    </a:p>
                  </a:txBody>
                  <a:tcPr anchor="ctr"/>
                </a:tc>
                <a:tc>
                  <a:txBody>
                    <a:bodyPr/>
                    <a:lstStyle/>
                    <a:p>
                      <a:r>
                        <a:rPr lang="en-US" sz="2000" dirty="0">
                          <a:latin typeface="Montserrat" panose="00000500000000000000" pitchFamily="2" charset="0"/>
                        </a:rPr>
                        <a:t>Hospitalization or Nursing Home Stay</a:t>
                      </a:r>
                    </a:p>
                  </a:txBody>
                  <a:tcPr anchor="ctr"/>
                </a:tc>
                <a:extLst>
                  <a:ext uri="{0D108BD9-81ED-4DB2-BD59-A6C34878D82A}">
                    <a16:rowId xmlns:a16="http://schemas.microsoft.com/office/drawing/2014/main" val="381825404"/>
                  </a:ext>
                </a:extLst>
              </a:tr>
              <a:tr h="580367">
                <a:tc>
                  <a:txBody>
                    <a:bodyPr/>
                    <a:lstStyle/>
                    <a:p>
                      <a:r>
                        <a:rPr lang="en-US" sz="2000" dirty="0">
                          <a:latin typeface="Montserrat" panose="00000500000000000000" pitchFamily="2" charset="0"/>
                        </a:rPr>
                        <a:t>Active Cancer</a:t>
                      </a:r>
                    </a:p>
                  </a:txBody>
                  <a:tcPr anchor="ctr"/>
                </a:tc>
                <a:tc>
                  <a:txBody>
                    <a:bodyPr/>
                    <a:lstStyle/>
                    <a:p>
                      <a:r>
                        <a:rPr lang="en-US" sz="2000" dirty="0">
                          <a:latin typeface="Montserrat" panose="00000500000000000000" pitchFamily="2" charset="0"/>
                        </a:rPr>
                        <a:t>Spinal Cord Injury or Paralysis of the Leg</a:t>
                      </a:r>
                    </a:p>
                  </a:txBody>
                  <a:tcPr anchor="ctr"/>
                </a:tc>
                <a:extLst>
                  <a:ext uri="{0D108BD9-81ED-4DB2-BD59-A6C34878D82A}">
                    <a16:rowId xmlns:a16="http://schemas.microsoft.com/office/drawing/2014/main" val="2147701588"/>
                  </a:ext>
                </a:extLst>
              </a:tr>
              <a:tr h="580367">
                <a:tc>
                  <a:txBody>
                    <a:bodyPr/>
                    <a:lstStyle/>
                    <a:p>
                      <a:r>
                        <a:rPr lang="en-US" sz="2000" dirty="0">
                          <a:latin typeface="Montserrat" panose="00000500000000000000" pitchFamily="2" charset="0"/>
                        </a:rPr>
                        <a:t>Obesity</a:t>
                      </a:r>
                    </a:p>
                  </a:txBody>
                  <a:tcPr anchor="ctr"/>
                </a:tc>
                <a:tc>
                  <a:txBody>
                    <a:bodyPr/>
                    <a:lstStyle/>
                    <a:p>
                      <a:r>
                        <a:rPr lang="en-US" sz="2000" dirty="0">
                          <a:latin typeface="Montserrat" panose="00000500000000000000" pitchFamily="2" charset="0"/>
                        </a:rPr>
                        <a:t>Venous Catheters or devices</a:t>
                      </a:r>
                    </a:p>
                  </a:txBody>
                  <a:tcPr anchor="ctr"/>
                </a:tc>
                <a:extLst>
                  <a:ext uri="{0D108BD9-81ED-4DB2-BD59-A6C34878D82A}">
                    <a16:rowId xmlns:a16="http://schemas.microsoft.com/office/drawing/2014/main" val="3276596461"/>
                  </a:ext>
                </a:extLst>
              </a:tr>
              <a:tr h="580367">
                <a:tc>
                  <a:txBody>
                    <a:bodyPr/>
                    <a:lstStyle/>
                    <a:p>
                      <a:r>
                        <a:rPr lang="en-US" sz="2000" dirty="0">
                          <a:latin typeface="Montserrat" panose="00000500000000000000" pitchFamily="2" charset="0"/>
                        </a:rPr>
                        <a:t>Chronic Medical Conditions</a:t>
                      </a:r>
                    </a:p>
                  </a:txBody>
                  <a:tcPr anchor="ctr"/>
                </a:tc>
                <a:tc>
                  <a:txBody>
                    <a:bodyPr/>
                    <a:lstStyle/>
                    <a:p>
                      <a:r>
                        <a:rPr lang="en-US" sz="2000" dirty="0">
                          <a:latin typeface="Montserrat" panose="00000500000000000000" pitchFamily="2" charset="0"/>
                        </a:rPr>
                        <a:t>Pregnancy and Postpartum Period</a:t>
                      </a:r>
                    </a:p>
                  </a:txBody>
                  <a:tcPr anchor="ctr"/>
                </a:tc>
                <a:extLst>
                  <a:ext uri="{0D108BD9-81ED-4DB2-BD59-A6C34878D82A}">
                    <a16:rowId xmlns:a16="http://schemas.microsoft.com/office/drawing/2014/main" val="996211391"/>
                  </a:ext>
                </a:extLst>
              </a:tr>
              <a:tr h="580367">
                <a:tc>
                  <a:txBody>
                    <a:bodyPr/>
                    <a:lstStyle/>
                    <a:p>
                      <a:r>
                        <a:rPr lang="en-US" sz="2000" dirty="0">
                          <a:latin typeface="Montserrat" panose="00000500000000000000" pitchFamily="2" charset="0"/>
                        </a:rPr>
                        <a:t>Hormonal Therapy Use (i.e. estrogen contraceptives)</a:t>
                      </a:r>
                    </a:p>
                  </a:txBody>
                  <a:tcPr anchor="ctr"/>
                </a:tc>
                <a:tc>
                  <a:txBody>
                    <a:bodyPr/>
                    <a:lstStyle/>
                    <a:p>
                      <a:r>
                        <a:rPr lang="en-US" sz="2000" dirty="0">
                          <a:latin typeface="Montserrat" panose="00000500000000000000" pitchFamily="2" charset="0"/>
                        </a:rPr>
                        <a:t>Inherited Thrombophilia Disorder</a:t>
                      </a:r>
                    </a:p>
                  </a:txBody>
                  <a:tcPr anchor="ctr"/>
                </a:tc>
                <a:extLst>
                  <a:ext uri="{0D108BD9-81ED-4DB2-BD59-A6C34878D82A}">
                    <a16:rowId xmlns:a16="http://schemas.microsoft.com/office/drawing/2014/main" val="4177403448"/>
                  </a:ext>
                </a:extLst>
              </a:tr>
            </a:tbl>
          </a:graphicData>
        </a:graphic>
      </p:graphicFrame>
    </p:spTree>
    <p:extLst>
      <p:ext uri="{BB962C8B-B14F-4D97-AF65-F5344CB8AC3E}">
        <p14:creationId xmlns:p14="http://schemas.microsoft.com/office/powerpoint/2010/main" val="3191201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E0F6E-C1D8-44B9-BFE5-6DE4792F1648}"/>
              </a:ext>
            </a:extLst>
          </p:cNvPr>
          <p:cNvSpPr>
            <a:spLocks noGrp="1"/>
          </p:cNvSpPr>
          <p:nvPr>
            <p:ph type="title"/>
          </p:nvPr>
        </p:nvSpPr>
        <p:spPr/>
        <p:txBody>
          <a:bodyPr/>
          <a:lstStyle/>
          <a:p>
            <a:r>
              <a:rPr lang="en-US" dirty="0"/>
              <a:t>Assessing patients risk for developing VTE</a:t>
            </a:r>
          </a:p>
        </p:txBody>
      </p:sp>
      <p:sp>
        <p:nvSpPr>
          <p:cNvPr id="3" name="Content Placeholder 2">
            <a:extLst>
              <a:ext uri="{FF2B5EF4-FFF2-40B4-BE49-F238E27FC236}">
                <a16:creationId xmlns:a16="http://schemas.microsoft.com/office/drawing/2014/main" id="{5B69A44C-D370-6175-8DBB-8A9880EE1612}"/>
              </a:ext>
            </a:extLst>
          </p:cNvPr>
          <p:cNvSpPr>
            <a:spLocks noGrp="1"/>
          </p:cNvSpPr>
          <p:nvPr>
            <p:ph idx="1"/>
          </p:nvPr>
        </p:nvSpPr>
        <p:spPr/>
        <p:txBody>
          <a:bodyPr/>
          <a:lstStyle/>
          <a:p>
            <a:pPr marL="514350" indent="-514350">
              <a:buFont typeface="+mj-lt"/>
              <a:buAutoNum type="arabicPeriod"/>
            </a:pPr>
            <a:r>
              <a:rPr lang="en-US" dirty="0"/>
              <a:t>Identify those who may be at risk of blood clots and their need for anticoagulation prophylaxis</a:t>
            </a:r>
          </a:p>
          <a:p>
            <a:pPr marL="514350" indent="-514350">
              <a:buFont typeface="+mj-lt"/>
              <a:buAutoNum type="arabicPeriod"/>
            </a:pPr>
            <a:endParaRPr lang="en-US" sz="2600" dirty="0">
              <a:latin typeface="Montserrat" panose="00000500000000000000" pitchFamily="2" charset="0"/>
            </a:endParaRPr>
          </a:p>
          <a:p>
            <a:pPr marL="514350" indent="-514350">
              <a:buFont typeface="+mj-lt"/>
              <a:buAutoNum type="arabicPeriod"/>
            </a:pPr>
            <a:r>
              <a:rPr lang="en-US" sz="2600" dirty="0">
                <a:latin typeface="Montserrat" panose="00000500000000000000" pitchFamily="2" charset="0"/>
              </a:rPr>
              <a:t>Risk assessment of admitted patients can be calculated by different scoring systems:</a:t>
            </a:r>
          </a:p>
          <a:p>
            <a:pPr lvl="2"/>
            <a:r>
              <a:rPr lang="en-US" sz="2600" dirty="0">
                <a:latin typeface="Montserrat" panose="00000500000000000000" pitchFamily="2" charset="0"/>
              </a:rPr>
              <a:t>Padua Predication Score (PPS) or Geneva Risk Score for VTE for medical patients </a:t>
            </a:r>
          </a:p>
          <a:p>
            <a:pPr lvl="2"/>
            <a:r>
              <a:rPr lang="en-US" sz="2600" dirty="0" err="1">
                <a:latin typeface="Montserrat" panose="00000500000000000000" pitchFamily="2" charset="0"/>
              </a:rPr>
              <a:t>Caprini</a:t>
            </a:r>
            <a:r>
              <a:rPr lang="en-US" sz="2600" dirty="0">
                <a:latin typeface="Montserrat" panose="00000500000000000000" pitchFamily="2" charset="0"/>
              </a:rPr>
              <a:t> Risk Assessment Model (CRAM) for surgical patients</a:t>
            </a:r>
          </a:p>
        </p:txBody>
      </p:sp>
      <p:sp>
        <p:nvSpPr>
          <p:cNvPr id="4" name="Slide Number Placeholder 3">
            <a:extLst>
              <a:ext uri="{FF2B5EF4-FFF2-40B4-BE49-F238E27FC236}">
                <a16:creationId xmlns:a16="http://schemas.microsoft.com/office/drawing/2014/main" id="{674B86F7-3912-9939-0DAD-FE4A782C7B53}"/>
              </a:ext>
            </a:extLst>
          </p:cNvPr>
          <p:cNvSpPr>
            <a:spLocks noGrp="1"/>
          </p:cNvSpPr>
          <p:nvPr>
            <p:ph type="sldNum" sz="quarter" idx="12"/>
          </p:nvPr>
        </p:nvSpPr>
        <p:spPr/>
        <p:txBody>
          <a:bodyPr/>
          <a:lstStyle/>
          <a:p>
            <a:fld id="{60F95351-F0F3-43AD-BDC1-59D856EBACFB}" type="slidenum">
              <a:rPr lang="en-US" smtClean="0"/>
              <a:t>22</a:t>
            </a:fld>
            <a:endParaRPr lang="en-US"/>
          </a:p>
        </p:txBody>
      </p:sp>
    </p:spTree>
    <p:extLst>
      <p:ext uri="{BB962C8B-B14F-4D97-AF65-F5344CB8AC3E}">
        <p14:creationId xmlns:p14="http://schemas.microsoft.com/office/powerpoint/2010/main" val="35942431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E8FC8-0723-C107-CBE2-516BEF6B6C0E}"/>
              </a:ext>
            </a:extLst>
          </p:cNvPr>
          <p:cNvSpPr>
            <a:spLocks noGrp="1"/>
          </p:cNvSpPr>
          <p:nvPr>
            <p:ph type="title"/>
          </p:nvPr>
        </p:nvSpPr>
        <p:spPr/>
        <p:txBody>
          <a:bodyPr/>
          <a:lstStyle/>
          <a:p>
            <a:r>
              <a:rPr lang="en-US" dirty="0"/>
              <a:t>Treatment Algorithm of patients with VTE</a:t>
            </a:r>
          </a:p>
        </p:txBody>
      </p:sp>
      <p:sp>
        <p:nvSpPr>
          <p:cNvPr id="3" name="Content Placeholder 2">
            <a:extLst>
              <a:ext uri="{FF2B5EF4-FFF2-40B4-BE49-F238E27FC236}">
                <a16:creationId xmlns:a16="http://schemas.microsoft.com/office/drawing/2014/main" id="{4D13F39C-372F-2A96-2E38-42D7C4777810}"/>
              </a:ext>
            </a:extLst>
          </p:cNvPr>
          <p:cNvSpPr>
            <a:spLocks noGrp="1"/>
          </p:cNvSpPr>
          <p:nvPr>
            <p:ph idx="1"/>
          </p:nvPr>
        </p:nvSpPr>
        <p:spPr>
          <a:xfrm>
            <a:off x="1313895" y="1577050"/>
            <a:ext cx="10039905" cy="4351338"/>
          </a:xfrm>
        </p:spPr>
        <p:txBody>
          <a:bodyPr>
            <a:normAutofit fontScale="85000" lnSpcReduction="20000"/>
          </a:bodyPr>
          <a:lstStyle/>
          <a:p>
            <a:r>
              <a:rPr lang="en-US" dirty="0"/>
              <a:t>Early identification and treatment is crucial</a:t>
            </a:r>
          </a:p>
          <a:p>
            <a:endParaRPr lang="en-US" dirty="0"/>
          </a:p>
          <a:p>
            <a:r>
              <a:rPr lang="en-US" dirty="0"/>
              <a:t>Ultrasound is used to evaluate DVTs in extremities</a:t>
            </a:r>
          </a:p>
          <a:p>
            <a:endParaRPr lang="en-US" dirty="0"/>
          </a:p>
          <a:p>
            <a:r>
              <a:rPr lang="en-US" dirty="0"/>
              <a:t>Computed Tomography (CT) pulmonary angiography of the lungs is used to detect Pes</a:t>
            </a:r>
          </a:p>
          <a:p>
            <a:endParaRPr lang="en-US" dirty="0"/>
          </a:p>
          <a:p>
            <a:r>
              <a:rPr lang="en-US" dirty="0"/>
              <a:t>Based on clinical stability and other parameters, patient are risk stratified to determine best course of treatment</a:t>
            </a:r>
          </a:p>
          <a:p>
            <a:endParaRPr lang="en-US" dirty="0"/>
          </a:p>
          <a:p>
            <a:r>
              <a:rPr lang="en-US" dirty="0"/>
              <a:t>Some centers have developed PE response teams (PERT) that are activated to rapidly treat these patients</a:t>
            </a:r>
          </a:p>
        </p:txBody>
      </p:sp>
      <p:sp>
        <p:nvSpPr>
          <p:cNvPr id="4" name="Slide Number Placeholder 3">
            <a:extLst>
              <a:ext uri="{FF2B5EF4-FFF2-40B4-BE49-F238E27FC236}">
                <a16:creationId xmlns:a16="http://schemas.microsoft.com/office/drawing/2014/main" id="{60D8A808-C0ED-709A-2B42-4FB0DB489F08}"/>
              </a:ext>
            </a:extLst>
          </p:cNvPr>
          <p:cNvSpPr>
            <a:spLocks noGrp="1"/>
          </p:cNvSpPr>
          <p:nvPr>
            <p:ph type="sldNum" sz="quarter" idx="12"/>
          </p:nvPr>
        </p:nvSpPr>
        <p:spPr/>
        <p:txBody>
          <a:bodyPr/>
          <a:lstStyle/>
          <a:p>
            <a:fld id="{60F95351-F0F3-43AD-BDC1-59D856EBACFB}" type="slidenum">
              <a:rPr lang="en-US" smtClean="0"/>
              <a:t>23</a:t>
            </a:fld>
            <a:endParaRPr lang="en-US"/>
          </a:p>
        </p:txBody>
      </p:sp>
    </p:spTree>
    <p:extLst>
      <p:ext uri="{BB962C8B-B14F-4D97-AF65-F5344CB8AC3E}">
        <p14:creationId xmlns:p14="http://schemas.microsoft.com/office/powerpoint/2010/main" val="28697969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D0ADD7-8A18-F0C8-464A-A0A5EE6A334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E9342D-9139-3F9F-22C9-98B35C884112}"/>
              </a:ext>
            </a:extLst>
          </p:cNvPr>
          <p:cNvSpPr>
            <a:spLocks noGrp="1"/>
          </p:cNvSpPr>
          <p:nvPr>
            <p:ph type="title"/>
          </p:nvPr>
        </p:nvSpPr>
        <p:spPr/>
        <p:txBody>
          <a:bodyPr>
            <a:normAutofit/>
          </a:bodyPr>
          <a:lstStyle/>
          <a:p>
            <a:r>
              <a:rPr lang="en-US" sz="4100" dirty="0"/>
              <a:t>Follow-Up of VTE</a:t>
            </a:r>
          </a:p>
        </p:txBody>
      </p:sp>
      <p:sp>
        <p:nvSpPr>
          <p:cNvPr id="3" name="Content Placeholder 2">
            <a:extLst>
              <a:ext uri="{FF2B5EF4-FFF2-40B4-BE49-F238E27FC236}">
                <a16:creationId xmlns:a16="http://schemas.microsoft.com/office/drawing/2014/main" id="{7FED08DA-DFC4-A410-5D3E-49756B771623}"/>
              </a:ext>
            </a:extLst>
          </p:cNvPr>
          <p:cNvSpPr>
            <a:spLocks noGrp="1"/>
          </p:cNvSpPr>
          <p:nvPr>
            <p:ph idx="1"/>
          </p:nvPr>
        </p:nvSpPr>
        <p:spPr>
          <a:xfrm>
            <a:off x="1092111" y="1750827"/>
            <a:ext cx="10515600" cy="4394791"/>
          </a:xfrm>
        </p:spPr>
        <p:txBody>
          <a:bodyPr>
            <a:noAutofit/>
          </a:bodyPr>
          <a:lstStyle/>
          <a:p>
            <a:pPr marL="0" marR="0" indent="0">
              <a:lnSpc>
                <a:spcPct val="107000"/>
              </a:lnSpc>
              <a:spcBef>
                <a:spcPts val="0"/>
              </a:spcBef>
              <a:spcAft>
                <a:spcPts val="800"/>
              </a:spcAft>
              <a:buNone/>
            </a:pPr>
            <a:r>
              <a:rPr lang="en-US" sz="2400" kern="100" dirty="0">
                <a:effectLst/>
                <a:latin typeface="Montserrat" panose="00000500000000000000" pitchFamily="2" charset="0"/>
                <a:ea typeface="Calibri" panose="020F0502020204030204" pitchFamily="34" charset="0"/>
                <a:cs typeface="Times New Roman" panose="02020603050405020304" pitchFamily="18" charset="0"/>
              </a:rPr>
              <a:t>Important for adequate</a:t>
            </a:r>
            <a:r>
              <a:rPr lang="en-US" sz="2400" kern="100" dirty="0">
                <a:latin typeface="Montserrat" panose="00000500000000000000" pitchFamily="2" charset="0"/>
                <a:ea typeface="Calibri" panose="020F0502020204030204" pitchFamily="34" charset="0"/>
                <a:cs typeface="Times New Roman" panose="02020603050405020304" pitchFamily="18" charset="0"/>
              </a:rPr>
              <a:t> </a:t>
            </a:r>
            <a:r>
              <a:rPr lang="en-US" sz="2400" kern="100" dirty="0">
                <a:effectLst/>
                <a:latin typeface="Montserrat" panose="00000500000000000000" pitchFamily="2" charset="0"/>
                <a:ea typeface="Calibri" panose="020F0502020204030204" pitchFamily="34" charset="0"/>
                <a:cs typeface="Times New Roman" panose="02020603050405020304" pitchFamily="18" charset="0"/>
              </a:rPr>
              <a:t>follow-up of VTE patients:</a:t>
            </a:r>
          </a:p>
          <a:p>
            <a:pPr lvl="1">
              <a:lnSpc>
                <a:spcPct val="107000"/>
              </a:lnSpc>
              <a:spcBef>
                <a:spcPts val="0"/>
              </a:spcBef>
            </a:pPr>
            <a:r>
              <a:rPr lang="en-US" sz="2400" kern="100" dirty="0">
                <a:effectLst/>
                <a:latin typeface="Montserrat" panose="00000500000000000000" pitchFamily="2" charset="0"/>
                <a:ea typeface="Calibri" panose="020F0502020204030204" pitchFamily="34" charset="0"/>
                <a:cs typeface="Times New Roman" panose="02020603050405020304" pitchFamily="18" charset="0"/>
              </a:rPr>
              <a:t>Evaluate cost and access to therapy</a:t>
            </a:r>
          </a:p>
          <a:p>
            <a:pPr lvl="1">
              <a:lnSpc>
                <a:spcPct val="107000"/>
              </a:lnSpc>
              <a:spcBef>
                <a:spcPts val="0"/>
              </a:spcBef>
            </a:pPr>
            <a:r>
              <a:rPr lang="en-US" sz="2400" kern="100" dirty="0">
                <a:latin typeface="Montserrat" panose="00000500000000000000" pitchFamily="2" charset="0"/>
                <a:ea typeface="Calibri" panose="020F0502020204030204" pitchFamily="34" charset="0"/>
                <a:cs typeface="Times New Roman" panose="02020603050405020304" pitchFamily="18" charset="0"/>
              </a:rPr>
              <a:t>Evaluate bleeding</a:t>
            </a:r>
            <a:r>
              <a:rPr lang="en-US" sz="2400" kern="100" dirty="0">
                <a:effectLst/>
                <a:latin typeface="Montserrat" panose="00000500000000000000" pitchFamily="2" charset="0"/>
                <a:ea typeface="Calibri" panose="020F0502020204030204" pitchFamily="34" charset="0"/>
                <a:cs typeface="Times New Roman" panose="02020603050405020304" pitchFamily="18" charset="0"/>
              </a:rPr>
              <a:t> side effects and drug-drug interactions</a:t>
            </a:r>
          </a:p>
          <a:p>
            <a:pPr lvl="1">
              <a:lnSpc>
                <a:spcPct val="107000"/>
              </a:lnSpc>
              <a:spcBef>
                <a:spcPts val="0"/>
              </a:spcBef>
            </a:pPr>
            <a:r>
              <a:rPr lang="en-US" sz="2400" kern="100" dirty="0">
                <a:effectLst/>
                <a:latin typeface="Montserrat" panose="00000500000000000000" pitchFamily="2" charset="0"/>
                <a:ea typeface="Calibri" panose="020F0502020204030204" pitchFamily="34" charset="0"/>
                <a:cs typeface="Times New Roman" panose="02020603050405020304" pitchFamily="18" charset="0"/>
              </a:rPr>
              <a:t>Determine duration of treatment</a:t>
            </a:r>
          </a:p>
          <a:p>
            <a:pPr marR="0" indent="0">
              <a:lnSpc>
                <a:spcPct val="107000"/>
              </a:lnSpc>
              <a:spcBef>
                <a:spcPts val="0"/>
              </a:spcBef>
              <a:spcAft>
                <a:spcPts val="0"/>
              </a:spcAft>
              <a:buNone/>
            </a:pPr>
            <a:endParaRPr lang="en-US" sz="2400" kern="100" dirty="0">
              <a:effectLst/>
              <a:latin typeface="Montserrat" panose="00000500000000000000" pitchFamily="2"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400" kern="100" dirty="0">
                <a:effectLst/>
                <a:latin typeface="Montserrat" panose="00000500000000000000" pitchFamily="2" charset="0"/>
                <a:ea typeface="Calibri" panose="020F0502020204030204" pitchFamily="34" charset="0"/>
                <a:cs typeface="Times New Roman" panose="02020603050405020304" pitchFamily="18" charset="0"/>
              </a:rPr>
              <a:t>Evaluate for chronic complications of VTE:</a:t>
            </a:r>
          </a:p>
          <a:p>
            <a:pPr lvl="1">
              <a:lnSpc>
                <a:spcPct val="107000"/>
              </a:lnSpc>
              <a:spcBef>
                <a:spcPts val="0"/>
              </a:spcBef>
            </a:pPr>
            <a:r>
              <a:rPr lang="en-US" sz="2400" kern="100" dirty="0">
                <a:effectLst/>
                <a:latin typeface="Montserrat" panose="00000500000000000000" pitchFamily="2" charset="0"/>
                <a:ea typeface="Calibri" panose="020F0502020204030204" pitchFamily="34" charset="0"/>
                <a:cs typeface="Times New Roman" panose="02020603050405020304" pitchFamily="18" charset="0"/>
              </a:rPr>
              <a:t>Post-thrombotic syndrome from DVTs</a:t>
            </a:r>
          </a:p>
          <a:p>
            <a:pPr lvl="1">
              <a:lnSpc>
                <a:spcPct val="107000"/>
              </a:lnSpc>
              <a:spcBef>
                <a:spcPts val="0"/>
              </a:spcBef>
            </a:pPr>
            <a:r>
              <a:rPr lang="en-US" sz="2400" kern="100" dirty="0">
                <a:effectLst/>
                <a:latin typeface="Montserrat" panose="00000500000000000000" pitchFamily="2" charset="0"/>
                <a:ea typeface="Calibri" panose="020F0502020204030204" pitchFamily="34" charset="0"/>
                <a:cs typeface="Times New Roman" panose="02020603050405020304" pitchFamily="18" charset="0"/>
              </a:rPr>
              <a:t>Chronic shortness of breath</a:t>
            </a:r>
          </a:p>
          <a:p>
            <a:pPr lvl="1">
              <a:lnSpc>
                <a:spcPct val="107000"/>
              </a:lnSpc>
              <a:spcBef>
                <a:spcPts val="0"/>
              </a:spcBef>
            </a:pPr>
            <a:r>
              <a:rPr lang="en-US" sz="2400" kern="100" dirty="0">
                <a:effectLst/>
                <a:latin typeface="Montserrat" panose="00000500000000000000" pitchFamily="2" charset="0"/>
                <a:ea typeface="Calibri" panose="020F0502020204030204" pitchFamily="34" charset="0"/>
                <a:cs typeface="Times New Roman" panose="02020603050405020304" pitchFamily="18" charset="0"/>
              </a:rPr>
              <a:t>Chronic thromboembolic pulmonary hypertension (CTEPH</a:t>
            </a:r>
            <a:r>
              <a:rPr lang="en-US" sz="2000" kern="100" dirty="0">
                <a:effectLst/>
                <a:latin typeface="Montserrat" panose="00000500000000000000" pitchFamily="2" charset="0"/>
                <a:ea typeface="Calibri" panose="020F0502020204030204" pitchFamily="34" charset="0"/>
                <a:cs typeface="Times New Roman" panose="02020603050405020304" pitchFamily="18" charset="0"/>
              </a:rPr>
              <a:t>)</a:t>
            </a:r>
          </a:p>
        </p:txBody>
      </p:sp>
      <p:sp>
        <p:nvSpPr>
          <p:cNvPr id="4" name="Slide Number Placeholder 3">
            <a:extLst>
              <a:ext uri="{FF2B5EF4-FFF2-40B4-BE49-F238E27FC236}">
                <a16:creationId xmlns:a16="http://schemas.microsoft.com/office/drawing/2014/main" id="{E107AF05-D2F0-965C-4EA3-3E4409AAB74B}"/>
              </a:ext>
            </a:extLst>
          </p:cNvPr>
          <p:cNvSpPr>
            <a:spLocks noGrp="1"/>
          </p:cNvSpPr>
          <p:nvPr>
            <p:ph type="sldNum" sz="quarter" idx="12"/>
          </p:nvPr>
        </p:nvSpPr>
        <p:spPr>
          <a:xfrm>
            <a:off x="9318266" y="6427911"/>
            <a:ext cx="2743200" cy="365125"/>
          </a:xfrm>
        </p:spPr>
        <p:txBody>
          <a:bodyPr/>
          <a:lstStyle/>
          <a:p>
            <a:fld id="{60F95351-F0F3-43AD-BDC1-59D856EBACFB}" type="slidenum">
              <a:rPr lang="en-US" smtClean="0"/>
              <a:t>24</a:t>
            </a:fld>
            <a:endParaRPr lang="en-US" dirty="0"/>
          </a:p>
        </p:txBody>
      </p:sp>
    </p:spTree>
    <p:extLst>
      <p:ext uri="{BB962C8B-B14F-4D97-AF65-F5344CB8AC3E}">
        <p14:creationId xmlns:p14="http://schemas.microsoft.com/office/powerpoint/2010/main" val="28231738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B76384-4A2E-EA31-816F-F20FA243DE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6064C6-E8FC-F3B5-F53D-8F70C1408B36}"/>
              </a:ext>
            </a:extLst>
          </p:cNvPr>
          <p:cNvSpPr>
            <a:spLocks noGrp="1"/>
          </p:cNvSpPr>
          <p:nvPr>
            <p:ph type="title"/>
          </p:nvPr>
        </p:nvSpPr>
        <p:spPr/>
        <p:txBody>
          <a:bodyPr>
            <a:normAutofit/>
          </a:bodyPr>
          <a:lstStyle/>
          <a:p>
            <a:r>
              <a:rPr lang="en-US" sz="4100" dirty="0"/>
              <a:t>Structured Surveillance System</a:t>
            </a:r>
          </a:p>
        </p:txBody>
      </p:sp>
      <p:sp>
        <p:nvSpPr>
          <p:cNvPr id="3" name="Content Placeholder 2">
            <a:extLst>
              <a:ext uri="{FF2B5EF4-FFF2-40B4-BE49-F238E27FC236}">
                <a16:creationId xmlns:a16="http://schemas.microsoft.com/office/drawing/2014/main" id="{A4075276-43C1-6027-5316-FA9810E1BE71}"/>
              </a:ext>
            </a:extLst>
          </p:cNvPr>
          <p:cNvSpPr>
            <a:spLocks noGrp="1"/>
          </p:cNvSpPr>
          <p:nvPr>
            <p:ph idx="1"/>
          </p:nvPr>
        </p:nvSpPr>
        <p:spPr>
          <a:xfrm>
            <a:off x="1021089" y="1642736"/>
            <a:ext cx="10515600" cy="4351338"/>
          </a:xfrm>
        </p:spPr>
        <p:txBody>
          <a:bodyPr>
            <a:normAutofit/>
          </a:bodyPr>
          <a:lstStyle/>
          <a:p>
            <a:r>
              <a:rPr lang="en-US" sz="2400" dirty="0"/>
              <a:t>Currently there is no structured VTE surveillance in the US</a:t>
            </a:r>
          </a:p>
          <a:p>
            <a:endParaRPr lang="en-US" sz="2400" dirty="0"/>
          </a:p>
          <a:p>
            <a:r>
              <a:rPr lang="en-US" sz="2400" dirty="0"/>
              <a:t>Developing a surveillance system includes specifying objectives:</a:t>
            </a:r>
          </a:p>
          <a:p>
            <a:pPr lvl="1"/>
            <a:r>
              <a:rPr lang="en-US" sz="2400" dirty="0"/>
              <a:t>Describe the burden of disease</a:t>
            </a:r>
          </a:p>
          <a:p>
            <a:pPr lvl="1"/>
            <a:r>
              <a:rPr lang="en-US" sz="2400" dirty="0"/>
              <a:t>Identify risk factors</a:t>
            </a:r>
          </a:p>
          <a:p>
            <a:pPr lvl="1"/>
            <a:r>
              <a:rPr lang="en-US" sz="2400" dirty="0"/>
              <a:t>Evaluate impact on the population of prevention and treatment strategies</a:t>
            </a:r>
          </a:p>
          <a:p>
            <a:pPr lvl="1"/>
            <a:r>
              <a:rPr lang="en-US" sz="2400" dirty="0"/>
              <a:t>Detect changes in healthcare practice and impact on the burden of disease</a:t>
            </a:r>
          </a:p>
          <a:p>
            <a:pPr lvl="1"/>
            <a:r>
              <a:rPr lang="en-US" sz="2400" dirty="0"/>
              <a:t>Identify research needs</a:t>
            </a:r>
          </a:p>
          <a:p>
            <a:pPr lvl="1"/>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E69E5E20-B122-FCED-07AC-5A785857774D}"/>
              </a:ext>
            </a:extLst>
          </p:cNvPr>
          <p:cNvSpPr>
            <a:spLocks noGrp="1"/>
          </p:cNvSpPr>
          <p:nvPr>
            <p:ph type="sldNum" sz="quarter" idx="12"/>
          </p:nvPr>
        </p:nvSpPr>
        <p:spPr>
          <a:xfrm>
            <a:off x="9318266" y="6427911"/>
            <a:ext cx="2743200" cy="365125"/>
          </a:xfrm>
        </p:spPr>
        <p:txBody>
          <a:bodyPr/>
          <a:lstStyle/>
          <a:p>
            <a:fld id="{60F95351-F0F3-43AD-BDC1-59D856EBACFB}" type="slidenum">
              <a:rPr lang="en-US" smtClean="0"/>
              <a:t>25</a:t>
            </a:fld>
            <a:endParaRPr lang="en-US" dirty="0"/>
          </a:p>
        </p:txBody>
      </p:sp>
      <p:sp>
        <p:nvSpPr>
          <p:cNvPr id="5" name="TextBox 4">
            <a:extLst>
              <a:ext uri="{FF2B5EF4-FFF2-40B4-BE49-F238E27FC236}">
                <a16:creationId xmlns:a16="http://schemas.microsoft.com/office/drawing/2014/main" id="{0EF0D986-276B-6CB9-8F89-1C27E107147D}"/>
              </a:ext>
            </a:extLst>
          </p:cNvPr>
          <p:cNvSpPr txBox="1"/>
          <p:nvPr/>
        </p:nvSpPr>
        <p:spPr>
          <a:xfrm>
            <a:off x="8052391" y="6492875"/>
            <a:ext cx="3742660" cy="246221"/>
          </a:xfrm>
          <a:prstGeom prst="rect">
            <a:avLst/>
          </a:prstGeom>
          <a:noFill/>
        </p:spPr>
        <p:txBody>
          <a:bodyPr wrap="square" rtlCol="0">
            <a:spAutoFit/>
          </a:bodyPr>
          <a:lstStyle/>
          <a:p>
            <a:pPr algn="r"/>
            <a:r>
              <a:rPr lang="en-US" sz="1000" dirty="0">
                <a:solidFill>
                  <a:schemeClr val="bg1"/>
                </a:solidFill>
              </a:rPr>
              <a:t>www.cdc.gov/</a:t>
            </a:r>
          </a:p>
        </p:txBody>
      </p:sp>
    </p:spTree>
    <p:extLst>
      <p:ext uri="{BB962C8B-B14F-4D97-AF65-F5344CB8AC3E}">
        <p14:creationId xmlns:p14="http://schemas.microsoft.com/office/powerpoint/2010/main" val="17851732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5983EE-4F08-F2CE-EC17-B220A8F457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50CB47-5391-6673-9505-5078B0102996}"/>
              </a:ext>
            </a:extLst>
          </p:cNvPr>
          <p:cNvSpPr>
            <a:spLocks noGrp="1"/>
          </p:cNvSpPr>
          <p:nvPr>
            <p:ph type="title"/>
          </p:nvPr>
        </p:nvSpPr>
        <p:spPr>
          <a:xfrm>
            <a:off x="838200" y="365126"/>
            <a:ext cx="10515600" cy="1137104"/>
          </a:xfrm>
        </p:spPr>
        <p:txBody>
          <a:bodyPr>
            <a:normAutofit/>
          </a:bodyPr>
          <a:lstStyle/>
          <a:p>
            <a:r>
              <a:rPr lang="en-US" sz="4100" dirty="0"/>
              <a:t>Important Steps for Surveillance</a:t>
            </a:r>
          </a:p>
        </p:txBody>
      </p:sp>
      <p:sp>
        <p:nvSpPr>
          <p:cNvPr id="3" name="Content Placeholder 2">
            <a:extLst>
              <a:ext uri="{FF2B5EF4-FFF2-40B4-BE49-F238E27FC236}">
                <a16:creationId xmlns:a16="http://schemas.microsoft.com/office/drawing/2014/main" id="{D9B9DC94-CAC9-4167-58B3-B2EA468BD5B1}"/>
              </a:ext>
            </a:extLst>
          </p:cNvPr>
          <p:cNvSpPr>
            <a:spLocks noGrp="1"/>
          </p:cNvSpPr>
          <p:nvPr>
            <p:ph idx="1"/>
          </p:nvPr>
        </p:nvSpPr>
        <p:spPr>
          <a:xfrm>
            <a:off x="1235033" y="1594883"/>
            <a:ext cx="10301655" cy="4173559"/>
          </a:xfrm>
        </p:spPr>
        <p:txBody>
          <a:bodyPr>
            <a:normAutofit lnSpcReduction="10000"/>
          </a:bodyPr>
          <a:lstStyle/>
          <a:p>
            <a:r>
              <a:rPr lang="en-US" sz="2400" dirty="0"/>
              <a:t>Developing a case definition</a:t>
            </a:r>
          </a:p>
          <a:p>
            <a:endParaRPr lang="en-US" sz="2400" dirty="0"/>
          </a:p>
          <a:p>
            <a:r>
              <a:rPr lang="en-US" sz="2400" dirty="0"/>
              <a:t>Identifying indicators and data sources (</a:t>
            </a:r>
            <a:r>
              <a:rPr lang="en-US" sz="2400" dirty="0" err="1"/>
              <a:t>FloridaOne</a:t>
            </a:r>
            <a:r>
              <a:rPr lang="en-US" sz="2400" dirty="0"/>
              <a:t>, FL DOH, AHCA)</a:t>
            </a:r>
          </a:p>
          <a:p>
            <a:endParaRPr lang="en-US" sz="2400" dirty="0"/>
          </a:p>
          <a:p>
            <a:r>
              <a:rPr lang="en-US" sz="2400" dirty="0"/>
              <a:t>Field testing, Collecting and analyzing data</a:t>
            </a:r>
          </a:p>
          <a:p>
            <a:endParaRPr lang="en-US" sz="2400" dirty="0"/>
          </a:p>
          <a:p>
            <a:r>
              <a:rPr lang="en-US" sz="2400" dirty="0"/>
              <a:t>Disseminating data findings</a:t>
            </a:r>
          </a:p>
          <a:p>
            <a:endParaRPr lang="en-US" sz="2400" dirty="0"/>
          </a:p>
          <a:p>
            <a:r>
              <a:rPr lang="en-US" sz="2400" dirty="0"/>
              <a:t>Evaluating the system and its impact on the health problem</a:t>
            </a:r>
          </a:p>
        </p:txBody>
      </p:sp>
      <p:sp>
        <p:nvSpPr>
          <p:cNvPr id="4" name="Slide Number Placeholder 3">
            <a:extLst>
              <a:ext uri="{FF2B5EF4-FFF2-40B4-BE49-F238E27FC236}">
                <a16:creationId xmlns:a16="http://schemas.microsoft.com/office/drawing/2014/main" id="{DE9099B3-C7BF-C8E8-8075-92E16641FEB3}"/>
              </a:ext>
            </a:extLst>
          </p:cNvPr>
          <p:cNvSpPr>
            <a:spLocks noGrp="1"/>
          </p:cNvSpPr>
          <p:nvPr>
            <p:ph type="sldNum" sz="quarter" idx="12"/>
          </p:nvPr>
        </p:nvSpPr>
        <p:spPr>
          <a:xfrm>
            <a:off x="9318266" y="6427911"/>
            <a:ext cx="2743200" cy="365125"/>
          </a:xfrm>
        </p:spPr>
        <p:txBody>
          <a:bodyPr/>
          <a:lstStyle/>
          <a:p>
            <a:fld id="{60F95351-F0F3-43AD-BDC1-59D856EBACFB}" type="slidenum">
              <a:rPr lang="en-US" smtClean="0"/>
              <a:t>26</a:t>
            </a:fld>
            <a:endParaRPr lang="en-US" dirty="0"/>
          </a:p>
        </p:txBody>
      </p:sp>
      <p:sp>
        <p:nvSpPr>
          <p:cNvPr id="5" name="TextBox 4">
            <a:extLst>
              <a:ext uri="{FF2B5EF4-FFF2-40B4-BE49-F238E27FC236}">
                <a16:creationId xmlns:a16="http://schemas.microsoft.com/office/drawing/2014/main" id="{84351A80-D3A7-7186-EC11-E62BBE75F729}"/>
              </a:ext>
            </a:extLst>
          </p:cNvPr>
          <p:cNvSpPr txBox="1"/>
          <p:nvPr/>
        </p:nvSpPr>
        <p:spPr>
          <a:xfrm>
            <a:off x="8853377" y="6447934"/>
            <a:ext cx="2867609" cy="246221"/>
          </a:xfrm>
          <a:prstGeom prst="rect">
            <a:avLst/>
          </a:prstGeom>
          <a:noFill/>
        </p:spPr>
        <p:txBody>
          <a:bodyPr wrap="square" rtlCol="0">
            <a:spAutoFit/>
          </a:bodyPr>
          <a:lstStyle/>
          <a:p>
            <a:pPr algn="r"/>
            <a:r>
              <a:rPr lang="en-US" sz="1000" b="0" i="0" dirty="0">
                <a:solidFill>
                  <a:schemeClr val="bg1"/>
                </a:solidFill>
                <a:effectLst/>
                <a:latin typeface="BlinkMacSystemFont"/>
              </a:rPr>
              <a:t>Am J Prev Med. 2010 Apr;38(4 Suppl):S502-9</a:t>
            </a:r>
            <a:endParaRPr lang="en-US" sz="1000" dirty="0">
              <a:solidFill>
                <a:schemeClr val="bg1"/>
              </a:solidFill>
            </a:endParaRPr>
          </a:p>
        </p:txBody>
      </p:sp>
    </p:spTree>
    <p:extLst>
      <p:ext uri="{BB962C8B-B14F-4D97-AF65-F5344CB8AC3E}">
        <p14:creationId xmlns:p14="http://schemas.microsoft.com/office/powerpoint/2010/main" val="338444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4F1D0E-62FA-1220-ACBE-73CC530B78C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EDCC03-9D90-09F8-2662-1CDE8FF9A5BC}"/>
              </a:ext>
            </a:extLst>
          </p:cNvPr>
          <p:cNvSpPr>
            <a:spLocks noGrp="1"/>
          </p:cNvSpPr>
          <p:nvPr>
            <p:ph type="title"/>
          </p:nvPr>
        </p:nvSpPr>
        <p:spPr/>
        <p:txBody>
          <a:bodyPr>
            <a:normAutofit/>
          </a:bodyPr>
          <a:lstStyle/>
          <a:p>
            <a:r>
              <a:rPr lang="en-US" sz="4100" dirty="0"/>
              <a:t>Areas of Need</a:t>
            </a:r>
          </a:p>
        </p:txBody>
      </p:sp>
      <p:sp>
        <p:nvSpPr>
          <p:cNvPr id="3" name="Content Placeholder 2">
            <a:extLst>
              <a:ext uri="{FF2B5EF4-FFF2-40B4-BE49-F238E27FC236}">
                <a16:creationId xmlns:a16="http://schemas.microsoft.com/office/drawing/2014/main" id="{AE4EEF0E-9C47-47DE-62C0-5C84B8BA1D16}"/>
              </a:ext>
            </a:extLst>
          </p:cNvPr>
          <p:cNvSpPr>
            <a:spLocks noGrp="1"/>
          </p:cNvSpPr>
          <p:nvPr>
            <p:ph idx="1"/>
          </p:nvPr>
        </p:nvSpPr>
        <p:spPr>
          <a:xfrm>
            <a:off x="1346789" y="1584361"/>
            <a:ext cx="10274959" cy="4182883"/>
          </a:xfrm>
        </p:spPr>
        <p:txBody>
          <a:bodyPr>
            <a:normAutofit fontScale="92500" lnSpcReduction="10000"/>
          </a:bodyPr>
          <a:lstStyle/>
          <a:p>
            <a:pPr>
              <a:spcAft>
                <a:spcPts val="600"/>
              </a:spcAft>
            </a:pPr>
            <a:r>
              <a:rPr lang="en-US" sz="2400" dirty="0"/>
              <a:t>Structured surveillance system and reporting of DVT/PE</a:t>
            </a:r>
          </a:p>
          <a:p>
            <a:pPr>
              <a:spcAft>
                <a:spcPts val="600"/>
              </a:spcAft>
            </a:pPr>
            <a:r>
              <a:rPr lang="en-US" sz="2400" dirty="0"/>
              <a:t>Identify and support/build expert treatment centers for VTE that have PERT teams and specific Pulmonary Vascular Programs</a:t>
            </a:r>
          </a:p>
          <a:p>
            <a:pPr>
              <a:spcAft>
                <a:spcPts val="600"/>
              </a:spcAft>
            </a:pPr>
            <a:r>
              <a:rPr lang="en-US" sz="2400" dirty="0"/>
              <a:t>Increase healthcare system compliance with identifying those at risk and VTE prophylaxis</a:t>
            </a:r>
          </a:p>
          <a:p>
            <a:pPr>
              <a:spcAft>
                <a:spcPts val="600"/>
              </a:spcAft>
            </a:pPr>
            <a:r>
              <a:rPr lang="en-US" sz="2400" dirty="0"/>
              <a:t>Increase population education on VTE for self-advocacy</a:t>
            </a:r>
          </a:p>
          <a:p>
            <a:pPr>
              <a:spcAft>
                <a:spcPts val="600"/>
              </a:spcAft>
            </a:pPr>
            <a:r>
              <a:rPr lang="en-US" sz="2400" kern="100" dirty="0">
                <a:latin typeface="Montserrat" panose="00000500000000000000" pitchFamily="2" charset="0"/>
                <a:ea typeface="Calibri" panose="020F0502020204030204" pitchFamily="34" charset="0"/>
                <a:cs typeface="Times New Roman" panose="02020603050405020304" pitchFamily="18" charset="0"/>
              </a:rPr>
              <a:t>B</a:t>
            </a:r>
            <a:r>
              <a:rPr lang="en-US" sz="2400" kern="100" dirty="0">
                <a:effectLst/>
                <a:latin typeface="Montserrat" panose="00000500000000000000" pitchFamily="2" charset="0"/>
                <a:ea typeface="Calibri" panose="020F0502020204030204" pitchFamily="34" charset="0"/>
                <a:cs typeface="Times New Roman" panose="02020603050405020304" pitchFamily="18" charset="0"/>
              </a:rPr>
              <a:t>etter access to care and medications for those with acute VTE and chronic PEs</a:t>
            </a:r>
            <a:endParaRPr lang="en-US" sz="2400" dirty="0"/>
          </a:p>
          <a:p>
            <a:pPr>
              <a:spcAft>
                <a:spcPts val="600"/>
              </a:spcAft>
            </a:pPr>
            <a:r>
              <a:rPr lang="en-US" sz="2400" kern="100" dirty="0">
                <a:effectLst/>
                <a:latin typeface="Montserrat" panose="00000500000000000000" pitchFamily="2" charset="0"/>
                <a:ea typeface="Calibri" panose="020F0502020204030204" pitchFamily="34" charset="0"/>
                <a:cs typeface="Times New Roman" panose="02020603050405020304" pitchFamily="18" charset="0"/>
              </a:rPr>
              <a:t>Support to increase CTEPH treatment centers care in Florida</a:t>
            </a:r>
            <a:endParaRPr lang="en-US" sz="2400" kern="100" dirty="0">
              <a:latin typeface="Montserrat" panose="00000500000000000000" pitchFamily="2" charset="0"/>
              <a:ea typeface="Calibri" panose="020F0502020204030204" pitchFamily="34" charset="0"/>
              <a:cs typeface="Times New Roman" panose="02020603050405020304" pitchFamily="18" charset="0"/>
            </a:endParaRPr>
          </a:p>
          <a:p>
            <a:pPr>
              <a:spcAft>
                <a:spcPts val="600"/>
              </a:spcAft>
            </a:pPr>
            <a:r>
              <a:rPr lang="en-US" sz="2400" kern="100" dirty="0">
                <a:latin typeface="Montserrat" panose="00000500000000000000" pitchFamily="2" charset="0"/>
                <a:ea typeface="Calibri" panose="020F0502020204030204" pitchFamily="34" charset="0"/>
                <a:cs typeface="Times New Roman" panose="02020603050405020304" pitchFamily="18" charset="0"/>
              </a:rPr>
              <a:t>Identify research opportunities in the space</a:t>
            </a:r>
            <a:endParaRPr lang="en-US" sz="2400" dirty="0"/>
          </a:p>
        </p:txBody>
      </p:sp>
      <p:sp>
        <p:nvSpPr>
          <p:cNvPr id="4" name="Slide Number Placeholder 3">
            <a:extLst>
              <a:ext uri="{FF2B5EF4-FFF2-40B4-BE49-F238E27FC236}">
                <a16:creationId xmlns:a16="http://schemas.microsoft.com/office/drawing/2014/main" id="{F6F3C87E-F75A-786C-64F9-CA4C9D671786}"/>
              </a:ext>
            </a:extLst>
          </p:cNvPr>
          <p:cNvSpPr>
            <a:spLocks noGrp="1"/>
          </p:cNvSpPr>
          <p:nvPr>
            <p:ph type="sldNum" sz="quarter" idx="12"/>
          </p:nvPr>
        </p:nvSpPr>
        <p:spPr>
          <a:xfrm>
            <a:off x="9318266" y="6427911"/>
            <a:ext cx="2743200" cy="365125"/>
          </a:xfrm>
        </p:spPr>
        <p:txBody>
          <a:bodyPr/>
          <a:lstStyle/>
          <a:p>
            <a:fld id="{60F95351-F0F3-43AD-BDC1-59D856EBACFB}" type="slidenum">
              <a:rPr lang="en-US" smtClean="0"/>
              <a:t>27</a:t>
            </a:fld>
            <a:endParaRPr lang="en-US" dirty="0"/>
          </a:p>
        </p:txBody>
      </p:sp>
    </p:spTree>
    <p:extLst>
      <p:ext uri="{BB962C8B-B14F-4D97-AF65-F5344CB8AC3E}">
        <p14:creationId xmlns:p14="http://schemas.microsoft.com/office/powerpoint/2010/main" val="31939279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E82ECC-4D70-BE4B-74E2-92DA089045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A508D5-48A3-343F-E27E-54E77E71832F}"/>
              </a:ext>
            </a:extLst>
          </p:cNvPr>
          <p:cNvSpPr>
            <a:spLocks noGrp="1"/>
          </p:cNvSpPr>
          <p:nvPr>
            <p:ph type="ctrTitle"/>
          </p:nvPr>
        </p:nvSpPr>
        <p:spPr>
          <a:xfrm>
            <a:off x="576348" y="3887894"/>
            <a:ext cx="11039302" cy="1649306"/>
          </a:xfrm>
        </p:spPr>
        <p:txBody>
          <a:bodyPr/>
          <a:lstStyle/>
          <a:p>
            <a:r>
              <a:rPr lang="en-US" sz="3750" dirty="0"/>
              <a:t>Next Steps and Planning</a:t>
            </a:r>
          </a:p>
        </p:txBody>
      </p:sp>
    </p:spTree>
    <p:extLst>
      <p:ext uri="{BB962C8B-B14F-4D97-AF65-F5344CB8AC3E}">
        <p14:creationId xmlns:p14="http://schemas.microsoft.com/office/powerpoint/2010/main" val="34041259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48D092-9F2D-E3D7-A6ED-86BE5FA8D3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BC6E1C-1F9C-374A-8F6C-2E8B6DBF3D17}"/>
              </a:ext>
            </a:extLst>
          </p:cNvPr>
          <p:cNvSpPr>
            <a:spLocks noGrp="1"/>
          </p:cNvSpPr>
          <p:nvPr>
            <p:ph type="ctrTitle"/>
          </p:nvPr>
        </p:nvSpPr>
        <p:spPr>
          <a:xfrm>
            <a:off x="576348" y="3887894"/>
            <a:ext cx="11039302" cy="1649306"/>
          </a:xfrm>
        </p:spPr>
        <p:txBody>
          <a:bodyPr/>
          <a:lstStyle/>
          <a:p>
            <a:r>
              <a:rPr lang="en-US" sz="3750" dirty="0"/>
              <a:t>Public Comments </a:t>
            </a:r>
          </a:p>
        </p:txBody>
      </p:sp>
    </p:spTree>
    <p:extLst>
      <p:ext uri="{BB962C8B-B14F-4D97-AF65-F5344CB8AC3E}">
        <p14:creationId xmlns:p14="http://schemas.microsoft.com/office/powerpoint/2010/main" val="384232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CF7E80C-46CF-3045-CE7F-03DE83EC1E2D}"/>
              </a:ext>
            </a:extLst>
          </p:cNvPr>
          <p:cNvSpPr>
            <a:spLocks noGrp="1"/>
          </p:cNvSpPr>
          <p:nvPr>
            <p:ph type="sldNum" sz="quarter" idx="12"/>
          </p:nvPr>
        </p:nvSpPr>
        <p:spPr/>
        <p:txBody>
          <a:bodyPr/>
          <a:lstStyle/>
          <a:p>
            <a:fld id="{60F95351-F0F3-43AD-BDC1-59D856EBACFB}" type="slidenum">
              <a:rPr lang="en-US" smtClean="0"/>
              <a:t>3</a:t>
            </a:fld>
            <a:endParaRPr lang="en-US"/>
          </a:p>
        </p:txBody>
      </p:sp>
      <p:pic>
        <p:nvPicPr>
          <p:cNvPr id="6" name="Picture 5" descr="A document with text and images&#10;&#10;Description automatically generated with medium confidence">
            <a:extLst>
              <a:ext uri="{FF2B5EF4-FFF2-40B4-BE49-F238E27FC236}">
                <a16:creationId xmlns:a16="http://schemas.microsoft.com/office/drawing/2014/main" id="{3692728D-3816-4247-84EC-90629F67E2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6318" y="304800"/>
            <a:ext cx="5299364" cy="5933440"/>
          </a:xfrm>
          <a:prstGeom prst="rect">
            <a:avLst/>
          </a:prstGeom>
        </p:spPr>
      </p:pic>
    </p:spTree>
    <p:extLst>
      <p:ext uri="{BB962C8B-B14F-4D97-AF65-F5344CB8AC3E}">
        <p14:creationId xmlns:p14="http://schemas.microsoft.com/office/powerpoint/2010/main" val="231518807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8129FE-EE70-A9FA-64DD-3D5D1C8733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431D83-A1F5-D063-B15C-D4F4EB451B0D}"/>
              </a:ext>
            </a:extLst>
          </p:cNvPr>
          <p:cNvSpPr>
            <a:spLocks noGrp="1"/>
          </p:cNvSpPr>
          <p:nvPr>
            <p:ph type="ctrTitle"/>
          </p:nvPr>
        </p:nvSpPr>
        <p:spPr>
          <a:xfrm>
            <a:off x="576348" y="3887894"/>
            <a:ext cx="11039302" cy="1649306"/>
          </a:xfrm>
        </p:spPr>
        <p:txBody>
          <a:bodyPr/>
          <a:lstStyle/>
          <a:p>
            <a:r>
              <a:rPr lang="en-US" sz="3750" dirty="0"/>
              <a:t>Meeting Summary and Next Steps</a:t>
            </a:r>
          </a:p>
        </p:txBody>
      </p:sp>
    </p:spTree>
    <p:extLst>
      <p:ext uri="{BB962C8B-B14F-4D97-AF65-F5344CB8AC3E}">
        <p14:creationId xmlns:p14="http://schemas.microsoft.com/office/powerpoint/2010/main" val="21232468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2710CA-389D-AAED-79EE-25C634D745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867CF3-36A6-E866-8CF1-FD33E9ADAAB1}"/>
              </a:ext>
            </a:extLst>
          </p:cNvPr>
          <p:cNvSpPr>
            <a:spLocks noGrp="1"/>
          </p:cNvSpPr>
          <p:nvPr>
            <p:ph type="ctrTitle"/>
          </p:nvPr>
        </p:nvSpPr>
        <p:spPr>
          <a:xfrm>
            <a:off x="576348" y="3887894"/>
            <a:ext cx="11039302" cy="1649306"/>
          </a:xfrm>
        </p:spPr>
        <p:txBody>
          <a:bodyPr/>
          <a:lstStyle/>
          <a:p>
            <a:r>
              <a:rPr lang="en-US" sz="3750" dirty="0"/>
              <a:t>Call to Adjourn</a:t>
            </a:r>
          </a:p>
        </p:txBody>
      </p:sp>
    </p:spTree>
    <p:extLst>
      <p:ext uri="{BB962C8B-B14F-4D97-AF65-F5344CB8AC3E}">
        <p14:creationId xmlns:p14="http://schemas.microsoft.com/office/powerpoint/2010/main" val="2855261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B330CB-1114-0EFB-B5F4-09106103FE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4328A9B-3B62-E2C7-A005-C23F5D25B8DB}"/>
              </a:ext>
            </a:extLst>
          </p:cNvPr>
          <p:cNvSpPr>
            <a:spLocks noGrp="1"/>
          </p:cNvSpPr>
          <p:nvPr>
            <p:ph type="ctrTitle"/>
          </p:nvPr>
        </p:nvSpPr>
        <p:spPr>
          <a:xfrm>
            <a:off x="576348" y="3887894"/>
            <a:ext cx="11039302" cy="1649306"/>
          </a:xfrm>
        </p:spPr>
        <p:txBody>
          <a:bodyPr/>
          <a:lstStyle/>
          <a:p>
            <a:r>
              <a:rPr lang="en-US" sz="3750" dirty="0"/>
              <a:t>Call to Order, Welcome and Roll Call </a:t>
            </a:r>
          </a:p>
        </p:txBody>
      </p:sp>
    </p:spTree>
    <p:extLst>
      <p:ext uri="{BB962C8B-B14F-4D97-AF65-F5344CB8AC3E}">
        <p14:creationId xmlns:p14="http://schemas.microsoft.com/office/powerpoint/2010/main" val="4055646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44B712-664C-B8C1-92C5-00E2CC0B54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8D8C5E-3902-2284-64DB-575610AEF7DC}"/>
              </a:ext>
            </a:extLst>
          </p:cNvPr>
          <p:cNvSpPr>
            <a:spLocks noGrp="1"/>
          </p:cNvSpPr>
          <p:nvPr>
            <p:ph type="ctrTitle"/>
          </p:nvPr>
        </p:nvSpPr>
        <p:spPr>
          <a:xfrm>
            <a:off x="576348" y="3887894"/>
            <a:ext cx="11039302" cy="1649306"/>
          </a:xfrm>
        </p:spPr>
        <p:txBody>
          <a:bodyPr/>
          <a:lstStyle/>
          <a:p>
            <a:r>
              <a:rPr lang="en-US" sz="3750" dirty="0"/>
              <a:t>Agency Updates</a:t>
            </a:r>
          </a:p>
        </p:txBody>
      </p:sp>
    </p:spTree>
    <p:extLst>
      <p:ext uri="{BB962C8B-B14F-4D97-AF65-F5344CB8AC3E}">
        <p14:creationId xmlns:p14="http://schemas.microsoft.com/office/powerpoint/2010/main" val="3641626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8C998B-8D79-6E3A-F719-F348454CBDD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E504FB-B826-B93B-C371-15C02BEFB2D5}"/>
              </a:ext>
            </a:extLst>
          </p:cNvPr>
          <p:cNvSpPr>
            <a:spLocks noGrp="1"/>
          </p:cNvSpPr>
          <p:nvPr>
            <p:ph type="ctrTitle"/>
          </p:nvPr>
        </p:nvSpPr>
        <p:spPr>
          <a:xfrm>
            <a:off x="576348" y="3887894"/>
            <a:ext cx="11039302" cy="1649306"/>
          </a:xfrm>
        </p:spPr>
        <p:txBody>
          <a:bodyPr/>
          <a:lstStyle/>
          <a:p>
            <a:r>
              <a:rPr lang="en-US" sz="3750" dirty="0"/>
              <a:t>Florida Sunshine Law Overview </a:t>
            </a:r>
          </a:p>
        </p:txBody>
      </p:sp>
    </p:spTree>
    <p:extLst>
      <p:ext uri="{BB962C8B-B14F-4D97-AF65-F5344CB8AC3E}">
        <p14:creationId xmlns:p14="http://schemas.microsoft.com/office/powerpoint/2010/main" val="3097332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D3C773A-6F2B-2AFB-C4E5-CE7ABBCAB38E}"/>
              </a:ext>
            </a:extLst>
          </p:cNvPr>
          <p:cNvSpPr>
            <a:spLocks noGrp="1"/>
          </p:cNvSpPr>
          <p:nvPr>
            <p:ph type="title"/>
          </p:nvPr>
        </p:nvSpPr>
        <p:spPr>
          <a:xfrm>
            <a:off x="1314824" y="735106"/>
            <a:ext cx="10053763" cy="2928470"/>
          </a:xfrm>
        </p:spPr>
        <p:txBody>
          <a:bodyPr vert="horz" lIns="91440" tIns="45720" rIns="91440" bIns="45720" rtlCol="0" anchor="b">
            <a:normAutofit/>
          </a:bodyPr>
          <a:lstStyle/>
          <a:p>
            <a:pPr algn="ctr"/>
            <a:r>
              <a:rPr lang="en-US" sz="4800" dirty="0">
                <a:solidFill>
                  <a:srgbClr val="FFFFFF"/>
                </a:solidFill>
              </a:rPr>
              <a:t>An </a:t>
            </a:r>
            <a:r>
              <a:rPr lang="en-US" sz="4800">
                <a:solidFill>
                  <a:srgbClr val="FFFFFF"/>
                </a:solidFill>
              </a:rPr>
              <a:t>Overview Of </a:t>
            </a:r>
            <a:r>
              <a:rPr lang="en-US" sz="4800" kern="1200">
                <a:solidFill>
                  <a:srgbClr val="FFFFFF"/>
                </a:solidFill>
                <a:latin typeface="+mj-lt"/>
                <a:ea typeface="+mj-ea"/>
                <a:cs typeface="+mj-cs"/>
              </a:rPr>
              <a:t>The </a:t>
            </a:r>
            <a:r>
              <a:rPr lang="en-US" sz="4800" kern="1200" dirty="0">
                <a:solidFill>
                  <a:srgbClr val="FFFFFF"/>
                </a:solidFill>
                <a:latin typeface="+mj-lt"/>
                <a:ea typeface="+mj-ea"/>
                <a:cs typeface="+mj-cs"/>
              </a:rPr>
              <a:t>Sunshine Law</a:t>
            </a:r>
          </a:p>
        </p:txBody>
      </p:sp>
    </p:spTree>
    <p:extLst>
      <p:ext uri="{BB962C8B-B14F-4D97-AF65-F5344CB8AC3E}">
        <p14:creationId xmlns:p14="http://schemas.microsoft.com/office/powerpoint/2010/main" val="1676107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95E3FB1-9186-7CCE-2BBF-58F109A53BC6}"/>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The History of Florida’s Sunshine Law</a:t>
            </a:r>
          </a:p>
        </p:txBody>
      </p:sp>
      <p:sp>
        <p:nvSpPr>
          <p:cNvPr id="3" name="Content Placeholder 2">
            <a:extLst>
              <a:ext uri="{FF2B5EF4-FFF2-40B4-BE49-F238E27FC236}">
                <a16:creationId xmlns:a16="http://schemas.microsoft.com/office/drawing/2014/main" id="{43A44EE2-4C23-45E8-2418-BB3C304714AE}"/>
              </a:ext>
            </a:extLst>
          </p:cNvPr>
          <p:cNvSpPr>
            <a:spLocks noGrp="1"/>
          </p:cNvSpPr>
          <p:nvPr>
            <p:ph idx="1"/>
          </p:nvPr>
        </p:nvSpPr>
        <p:spPr>
          <a:xfrm>
            <a:off x="4810259" y="649480"/>
            <a:ext cx="6555347" cy="5546047"/>
          </a:xfrm>
        </p:spPr>
        <p:txBody>
          <a:bodyPr anchor="ctr">
            <a:normAutofit/>
          </a:bodyPr>
          <a:lstStyle/>
          <a:p>
            <a:pPr algn="just"/>
            <a:r>
              <a:rPr lang="en-US" dirty="0"/>
              <a:t>In 1967, the Florida Legislature passed the Government-in-the-Sunshine law, which became the nation’s first open meetings law.  It was codified at Chapter 286, Florida Statutes.</a:t>
            </a:r>
          </a:p>
          <a:p>
            <a:pPr algn="just"/>
            <a:r>
              <a:rPr lang="en-US" dirty="0"/>
              <a:t>In 1992, Florida voters approved a proposed constitutional amendment guaranteeing Florida citizens a right of access to public records and meetings.  It became Article I, Section 24 of the Florida state constitution.</a:t>
            </a:r>
          </a:p>
        </p:txBody>
      </p:sp>
    </p:spTree>
    <p:extLst>
      <p:ext uri="{BB962C8B-B14F-4D97-AF65-F5344CB8AC3E}">
        <p14:creationId xmlns:p14="http://schemas.microsoft.com/office/powerpoint/2010/main" val="643458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008B6F8-D386-C743-E11D-95640C41A47B}"/>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Who Does the Sunshine Law Apply To?</a:t>
            </a:r>
          </a:p>
        </p:txBody>
      </p:sp>
      <p:sp>
        <p:nvSpPr>
          <p:cNvPr id="3" name="Content Placeholder 2">
            <a:extLst>
              <a:ext uri="{FF2B5EF4-FFF2-40B4-BE49-F238E27FC236}">
                <a16:creationId xmlns:a16="http://schemas.microsoft.com/office/drawing/2014/main" id="{8014FD9A-4AB7-A1BD-5104-D9EEBA7FF359}"/>
              </a:ext>
            </a:extLst>
          </p:cNvPr>
          <p:cNvSpPr>
            <a:spLocks noGrp="1"/>
          </p:cNvSpPr>
          <p:nvPr>
            <p:ph idx="1"/>
          </p:nvPr>
        </p:nvSpPr>
        <p:spPr>
          <a:xfrm>
            <a:off x="4810259" y="649480"/>
            <a:ext cx="6555347" cy="5546047"/>
          </a:xfrm>
        </p:spPr>
        <p:txBody>
          <a:bodyPr anchor="ctr">
            <a:normAutofit/>
          </a:bodyPr>
          <a:lstStyle/>
          <a:p>
            <a:pPr algn="just"/>
            <a:r>
              <a:rPr lang="en-US" dirty="0"/>
              <a:t>The Sunshine Law governs the actions of members of a collegial body.</a:t>
            </a:r>
          </a:p>
          <a:p>
            <a:pPr algn="just"/>
            <a:r>
              <a:rPr lang="en-US" dirty="0"/>
              <a:t>A collegial body would include commissions, advisory boards, ad hoc committees, or task forces.</a:t>
            </a:r>
          </a:p>
          <a:p>
            <a:pPr algn="just"/>
            <a:r>
              <a:rPr lang="en-US" dirty="0"/>
              <a:t>AHCA is not a collegial body, so meetings of its employees are not subject to the Sunshine Law UNLESS the employees are meeting as an appointed committees.</a:t>
            </a:r>
          </a:p>
          <a:p>
            <a:pPr algn="just"/>
            <a:r>
              <a:rPr lang="en-US" dirty="0"/>
              <a:t>Additionally, collegial bodies formed solely for the purpose of fact-finding are not subject to the Sunshine Law.</a:t>
            </a:r>
          </a:p>
        </p:txBody>
      </p:sp>
    </p:spTree>
    <p:extLst>
      <p:ext uri="{BB962C8B-B14F-4D97-AF65-F5344CB8AC3E}">
        <p14:creationId xmlns:p14="http://schemas.microsoft.com/office/powerpoint/2010/main" val="2859671501"/>
      </p:ext>
    </p:extLst>
  </p:cSld>
  <p:clrMapOvr>
    <a:masterClrMapping/>
  </p:clrMapOvr>
</p:sld>
</file>

<file path=ppt/theme/theme1.xml><?xml version="1.0" encoding="utf-8"?>
<a:theme xmlns:a="http://schemas.openxmlformats.org/drawingml/2006/main" name="Office Theme">
  <a:themeElements>
    <a:clrScheme name="AHCA">
      <a:dk1>
        <a:srgbClr val="00205C"/>
      </a:dk1>
      <a:lt1>
        <a:srgbClr val="FFFFFF"/>
      </a:lt1>
      <a:dk2>
        <a:srgbClr val="00205C"/>
      </a:dk2>
      <a:lt2>
        <a:srgbClr val="FFFFFF"/>
      </a:lt2>
      <a:accent1>
        <a:srgbClr val="CD1041"/>
      </a:accent1>
      <a:accent2>
        <a:srgbClr val="004FA2"/>
      </a:accent2>
      <a:accent3>
        <a:srgbClr val="C8C8C8"/>
      </a:accent3>
      <a:accent4>
        <a:srgbClr val="00205C"/>
      </a:accent4>
      <a:accent5>
        <a:srgbClr val="004FA2"/>
      </a:accent5>
      <a:accent6>
        <a:srgbClr val="CD1041"/>
      </a:accent6>
      <a:hlink>
        <a:srgbClr val="C8C8C8"/>
      </a:hlink>
      <a:folHlink>
        <a:srgbClr val="004FA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ED16AAE1-BF05-4DFB-99BF-A7C71BFE440F}" vid="{3DC09D3A-19CE-4E7E-8B6A-3F7C0B898E1E}"/>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PersistId xmlns="de03dd48-6c4b-47a9-99c6-d8657290bad1" xsi:nil="true"/>
    <_dlc_DocId xmlns="de03dd48-6c4b-47a9-99c6-d8657290bad1">AHCA2017-1050484017-46</_dlc_DocId>
    <_dlc_DocIdUrl xmlns="de03dd48-6c4b-47a9-99c6-d8657290bad1">
      <Url>https://portal.ahca.myflorida.com/mmd/_layouts/15/DocIdRedir.aspx?ID=AHCA2017-1050484017-46</Url>
      <Description>AHCA2017-1050484017-46</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A07FC50278E654787415EF7B04B8638" ma:contentTypeVersion="19" ma:contentTypeDescription="Create a new document." ma:contentTypeScope="" ma:versionID="63049bb6d2938d878323b031a76db6a9">
  <xsd:schema xmlns:xsd="http://www.w3.org/2001/XMLSchema" xmlns:xs="http://www.w3.org/2001/XMLSchema" xmlns:p="http://schemas.microsoft.com/office/2006/metadata/properties" xmlns:ns2="de03dd48-6c4b-47a9-99c6-d8657290bad1" targetNamespace="http://schemas.microsoft.com/office/2006/metadata/properties" ma:root="true" ma:fieldsID="da7bf442b7fc8f23154ead864fb542ef" ns2:_="">
    <xsd:import namespace="de03dd48-6c4b-47a9-99c6-d8657290bad1"/>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03dd48-6c4b-47a9-99c6-d8657290bad1" elementFormDefault="qualified">
    <xsd:import namespace="http://schemas.microsoft.com/office/2006/documentManagement/types"/>
    <xsd:import namespace="http://schemas.microsoft.com/office/infopath/2007/PartnerControls"/>
    <xsd:element name="_dlc_DocId" ma:index="4" nillable="true" ma:displayName="Document ID Value" ma:description="The value of the document ID assigned to this item." ma:internalName="_dlc_DocId" ma:readOnly="true">
      <xsd:simpleType>
        <xsd:restriction base="dms:Text"/>
      </xsd:simpleType>
    </xsd:element>
    <xsd:element name="_dlc_DocIdUrl" ma:index="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6" nillable="true" ma:displayName="Persist ID" ma:description="Keep ID on add." ma:hidden="true" ma:internalName="_dlc_DocIdPersistId" ma:readOnly="fals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3314D0-824E-4ED9-86DC-B2AE60A58643}">
  <ds:schemaRefs>
    <ds:schemaRef ds:uri="http://schemas.microsoft.com/office/2006/metadata/properties"/>
    <ds:schemaRef ds:uri="http://schemas.microsoft.com/office/infopath/2007/PartnerControls"/>
    <ds:schemaRef ds:uri="de03dd48-6c4b-47a9-99c6-d8657290bad1"/>
  </ds:schemaRefs>
</ds:datastoreItem>
</file>

<file path=customXml/itemProps2.xml><?xml version="1.0" encoding="utf-8"?>
<ds:datastoreItem xmlns:ds="http://schemas.openxmlformats.org/officeDocument/2006/customXml" ds:itemID="{C6DB9C77-05FE-4AA3-A76D-064F7C6D29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03dd48-6c4b-47a9-99c6-d8657290bad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FA1EDA-BC57-4B9D-9A17-BB31C13A11A5}">
  <ds:schemaRefs>
    <ds:schemaRef ds:uri="http://schemas.microsoft.com/sharepoint/events"/>
  </ds:schemaRefs>
</ds:datastoreItem>
</file>

<file path=customXml/itemProps4.xml><?xml version="1.0" encoding="utf-8"?>
<ds:datastoreItem xmlns:ds="http://schemas.openxmlformats.org/officeDocument/2006/customXml" ds:itemID="{550FA598-6F66-4AA1-B2BD-180E1B3BF0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AHCA Powerpoint Template 2022</Template>
  <TotalTime>6763</TotalTime>
  <Words>1513</Words>
  <Application>Microsoft Office PowerPoint</Application>
  <PresentationFormat>Widescreen</PresentationFormat>
  <Paragraphs>151</Paragraphs>
  <Slides>31</Slides>
  <Notes>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31</vt:i4>
      </vt:variant>
    </vt:vector>
  </HeadingPairs>
  <TitlesOfParts>
    <vt:vector size="39" baseType="lpstr">
      <vt:lpstr>Arial</vt:lpstr>
      <vt:lpstr>BlinkMacSystemFont</vt:lpstr>
      <vt:lpstr>Calibri</vt:lpstr>
      <vt:lpstr>Calibri Light</vt:lpstr>
      <vt:lpstr>Montserrat</vt:lpstr>
      <vt:lpstr>Oswald Medium</vt:lpstr>
      <vt:lpstr>Office Theme</vt:lpstr>
      <vt:lpstr>1_Office Theme</vt:lpstr>
      <vt:lpstr>Blood Clot and Pulmonary Embolism Policy (BCPEP)</vt:lpstr>
      <vt:lpstr>Agenda </vt:lpstr>
      <vt:lpstr>PowerPoint Presentation</vt:lpstr>
      <vt:lpstr>Call to Order, Welcome and Roll Call </vt:lpstr>
      <vt:lpstr>Agency Updates</vt:lpstr>
      <vt:lpstr>Florida Sunshine Law Overview </vt:lpstr>
      <vt:lpstr>An Overview Of The Sunshine Law</vt:lpstr>
      <vt:lpstr>The History of Florida’s Sunshine Law</vt:lpstr>
      <vt:lpstr>Who Does the Sunshine Law Apply To?</vt:lpstr>
      <vt:lpstr>What Are the Requirements of the Sunshine Law?</vt:lpstr>
      <vt:lpstr>What Constitutes a Meeting Under the Sunshine Law?</vt:lpstr>
      <vt:lpstr>Giving Notice of Public Meetings</vt:lpstr>
      <vt:lpstr>Public Participation</vt:lpstr>
      <vt:lpstr>Minutes of Meetings</vt:lpstr>
      <vt:lpstr>Sunshine Law and Public Records</vt:lpstr>
      <vt:lpstr>QUESTIONS?</vt:lpstr>
      <vt:lpstr>Workgroup Purpose and Discussion </vt:lpstr>
      <vt:lpstr>Overview on Venous Thromboembolic (VTE) Disease</vt:lpstr>
      <vt:lpstr>Overview</vt:lpstr>
      <vt:lpstr>Extent of the problem </vt:lpstr>
      <vt:lpstr>Risk Factors for VTE Include:</vt:lpstr>
      <vt:lpstr>Assessing patients risk for developing VTE</vt:lpstr>
      <vt:lpstr>Treatment Algorithm of patients with VTE</vt:lpstr>
      <vt:lpstr>Follow-Up of VTE</vt:lpstr>
      <vt:lpstr>Structured Surveillance System</vt:lpstr>
      <vt:lpstr>Important Steps for Surveillance</vt:lpstr>
      <vt:lpstr>Areas of Need</vt:lpstr>
      <vt:lpstr>Next Steps and Planning</vt:lpstr>
      <vt:lpstr>Public Comments </vt:lpstr>
      <vt:lpstr>Meeting Summary and Next Steps</vt:lpstr>
      <vt:lpstr>Call to 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Slautterback, Corinne</dc:creator>
  <cp:lastModifiedBy>Bustos, Jaime</cp:lastModifiedBy>
  <cp:revision>26</cp:revision>
  <dcterms:created xsi:type="dcterms:W3CDTF">2023-01-23T19:31:18Z</dcterms:created>
  <dcterms:modified xsi:type="dcterms:W3CDTF">2024-02-13T06:22:16Z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0x0101004A07FC50278E654787415EF7B04B8638</vt:lpwstr>
  </property>
  <property fmtid="{D5CDD505-2E9C-101B-9397-08002B2CF9AE}" pid="3" name="_dlc_DocIdItemGuid">
    <vt:lpwstr>dd2cf53c-284d-4b72-8cdd-84e9be4b45fe</vt:lpwstr>
  </property>
</Properties>
</file>