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3"/>
  </p:notesMasterIdLst>
  <p:sldIdLst>
    <p:sldId id="256" r:id="rId3"/>
    <p:sldId id="3173" r:id="rId4"/>
    <p:sldId id="3184" r:id="rId5"/>
    <p:sldId id="3201" r:id="rId6"/>
    <p:sldId id="411" r:id="rId7"/>
    <p:sldId id="3174" r:id="rId8"/>
    <p:sldId id="3202" r:id="rId9"/>
    <p:sldId id="3205" r:id="rId10"/>
    <p:sldId id="3203" r:id="rId11"/>
    <p:sldId id="3204" r:id="rId12"/>
    <p:sldId id="3206" r:id="rId13"/>
    <p:sldId id="257" r:id="rId14"/>
    <p:sldId id="3207" r:id="rId15"/>
    <p:sldId id="3210" r:id="rId16"/>
    <p:sldId id="3221" r:id="rId17"/>
    <p:sldId id="3220" r:id="rId18"/>
    <p:sldId id="3219" r:id="rId19"/>
    <p:sldId id="3218" r:id="rId20"/>
    <p:sldId id="3217" r:id="rId21"/>
    <p:sldId id="3216" r:id="rId22"/>
    <p:sldId id="3215" r:id="rId23"/>
    <p:sldId id="3214" r:id="rId24"/>
    <p:sldId id="3213" r:id="rId25"/>
    <p:sldId id="3212" r:id="rId26"/>
    <p:sldId id="3211" r:id="rId27"/>
    <p:sldId id="3209" r:id="rId28"/>
    <p:sldId id="3189" r:id="rId29"/>
    <p:sldId id="3168" r:id="rId30"/>
    <p:sldId id="396" r:id="rId31"/>
    <p:sldId id="299" r:id="rId32"/>
  </p:sldIdLst>
  <p:sldSz cx="12192000" cy="6858000"/>
  <p:notesSz cx="7010400" cy="9296400"/>
  <p:embeddedFontLst>
    <p:embeddedFont>
      <p:font typeface="Montserrat" panose="00000500000000000000" pitchFamily="2" charset="0"/>
      <p:regular r:id="rId34"/>
      <p:bold r:id="rId35"/>
      <p:italic r:id="rId36"/>
      <p:boldItalic r:id="rId37"/>
    </p:embeddedFont>
    <p:embeddedFont>
      <p:font typeface="Oswald Medium" panose="00000600000000000000" pitchFamily="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1F912B-8F10-FE70-BB1F-1C551E3C2F4F}" name="Gray, Brittany" initials="GB" userId="S::Brittany.Gray@ahca.myflorida.com::1710eb19-78cb-4c84-be98-1f46a32fc19b" providerId="AD"/>
  <p188:author id="{9D59AF35-872F-B758-4659-CF99B9ECD865}" name="Sokoloski, Kristin" initials="SK" userId="S::Kristin.Sokoloski@ahca.myflorida.com::eb1e8cf2-b300-40e2-9eff-108cd880a66e" providerId="AD"/>
  <p188:author id="{E0FA2491-3828-CA9A-1B1C-77AA425F01F2}" name="Stich, Sophia" initials="SS" userId="S::Sophia.Stich@ahca.myflorida.com::031cbe01-d6c1-422f-96ae-50b4f7c9ac05" providerId="AD"/>
  <p188:author id="{64BD0D92-C390-0C61-BB85-27E6382F5003}" name="Williams, Karen" initials="WK" userId="S::Karen.Williams-Rockwell@ahca.myflorida.com::0e0038d2-ef75-4b16-88ef-a36ad4cb94a1" providerId="AD"/>
  <p188:author id="{E37FFEA0-D393-E100-E75F-0842A6F28942}" name="Smith, Kissa" initials="SK" userId="S::Kissa.Smith@ahca.myflorida.com::5238d4dd-7687-4f01-b902-d6342990e3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nn, Richard" initials="MR" lastIdx="38" clrIdx="0">
    <p:extLst>
      <p:ext uri="{19B8F6BF-5375-455C-9EA6-DF929625EA0E}">
        <p15:presenceInfo xmlns:p15="http://schemas.microsoft.com/office/powerpoint/2012/main" userId="S::Richard.Mann@ahca.myflorida.com::5a9f678d-4ba2-45e4-8a20-db4a8f5afa7c" providerId="AD"/>
      </p:ext>
    </p:extLst>
  </p:cmAuthor>
  <p:cmAuthor id="2" name="Gray, Brittany" initials="GB" lastIdx="14" clrIdx="1">
    <p:extLst>
      <p:ext uri="{19B8F6BF-5375-455C-9EA6-DF929625EA0E}">
        <p15:presenceInfo xmlns:p15="http://schemas.microsoft.com/office/powerpoint/2012/main" userId="S::Brittany.Gray@ahca.myflorida.com::1710eb19-78cb-4c84-be98-1f46a32fc1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00"/>
    <a:srgbClr val="2361A8"/>
    <a:srgbClr val="E9EBF5"/>
    <a:srgbClr val="194779"/>
    <a:srgbClr val="CFD5EA"/>
    <a:srgbClr val="F29195"/>
    <a:srgbClr val="0C4B94"/>
    <a:srgbClr val="44762E"/>
    <a:srgbClr val="268EA7"/>
    <a:srgbClr val="F80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84019" autoAdjust="0"/>
  </p:normalViewPr>
  <p:slideViewPr>
    <p:cSldViewPr snapToGrid="0">
      <p:cViewPr varScale="1">
        <p:scale>
          <a:sx n="96" d="100"/>
          <a:sy n="96" d="100"/>
        </p:scale>
        <p:origin x="1296" y="72"/>
      </p:cViewPr>
      <p:guideLst/>
    </p:cSldViewPr>
  </p:slideViewPr>
  <p:notesTextViewPr>
    <p:cViewPr>
      <p:scale>
        <a:sx n="1" d="1"/>
        <a:sy n="1" d="1"/>
      </p:scale>
      <p:origin x="0" y="0"/>
    </p:cViewPr>
  </p:notesTextViewPr>
  <p:sorterViewPr>
    <p:cViewPr>
      <p:scale>
        <a:sx n="100" d="100"/>
        <a:sy n="100" d="100"/>
      </p:scale>
      <p:origin x="0" y="-1326"/>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37A54B-C01C-4C1A-9AD7-91A6C0E23F2E}" type="datetimeFigureOut">
              <a:rPr lang="en-US" smtClean="0"/>
              <a:t>2/7/2024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B0D8DA1-AB78-4B54-9846-63CFDCF02376}" type="slidenum">
              <a:rPr lang="en-US" smtClean="0"/>
              <a:t>‹#›</a:t>
            </a:fld>
            <a:endParaRPr lang="en-US"/>
          </a:p>
        </p:txBody>
      </p:sp>
    </p:spTree>
    <p:extLst>
      <p:ext uri="{BB962C8B-B14F-4D97-AF65-F5344CB8AC3E}">
        <p14:creationId xmlns:p14="http://schemas.microsoft.com/office/powerpoint/2010/main" val="24799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D8DA1-AB78-4B54-9846-63CFDCF02376}" type="slidenum">
              <a:rPr lang="en-US" smtClean="0"/>
              <a:t>1</a:t>
            </a:fld>
            <a:endParaRPr lang="en-US"/>
          </a:p>
        </p:txBody>
      </p:sp>
    </p:spTree>
    <p:extLst>
      <p:ext uri="{BB962C8B-B14F-4D97-AF65-F5344CB8AC3E}">
        <p14:creationId xmlns:p14="http://schemas.microsoft.com/office/powerpoint/2010/main" val="315364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D8DA1-AB78-4B54-9846-63CFDCF02376}" type="slidenum">
              <a:rPr lang="en-US" smtClean="0"/>
              <a:t>2</a:t>
            </a:fld>
            <a:endParaRPr lang="en-US"/>
          </a:p>
        </p:txBody>
      </p:sp>
    </p:spTree>
    <p:extLst>
      <p:ext uri="{BB962C8B-B14F-4D97-AF65-F5344CB8AC3E}">
        <p14:creationId xmlns:p14="http://schemas.microsoft.com/office/powerpoint/2010/main" val="377170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D8DA1-AB78-4B54-9846-63CFDCF02376}" type="slidenum">
              <a:rPr lang="en-US" smtClean="0"/>
              <a:t>3</a:t>
            </a:fld>
            <a:endParaRPr lang="en-US"/>
          </a:p>
        </p:txBody>
      </p:sp>
    </p:spTree>
    <p:extLst>
      <p:ext uri="{BB962C8B-B14F-4D97-AF65-F5344CB8AC3E}">
        <p14:creationId xmlns:p14="http://schemas.microsoft.com/office/powerpoint/2010/main" val="184490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698A9B7-3E19-404D-921E-F43BFDF6ECD7}" type="slidenum">
              <a:rPr lang="en-US">
                <a:solidFill>
                  <a:prstClr val="black"/>
                </a:solidFill>
                <a:latin typeface="Calibri"/>
              </a:rPr>
              <a:pPr defTabSz="931774">
                <a:defRPr/>
              </a:pPr>
              <a:t>5</a:t>
            </a:fld>
            <a:endParaRPr lang="en-US" dirty="0">
              <a:solidFill>
                <a:prstClr val="black"/>
              </a:solidFill>
              <a:latin typeface="Calibri"/>
            </a:endParaRPr>
          </a:p>
        </p:txBody>
      </p:sp>
    </p:spTree>
    <p:extLst>
      <p:ext uri="{BB962C8B-B14F-4D97-AF65-F5344CB8AC3E}">
        <p14:creationId xmlns:p14="http://schemas.microsoft.com/office/powerpoint/2010/main" val="427013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D8DA1-AB78-4B54-9846-63CFDCF02376}" type="slidenum">
              <a:rPr lang="en-US" smtClean="0"/>
              <a:t>6</a:t>
            </a:fld>
            <a:endParaRPr lang="en-US"/>
          </a:p>
        </p:txBody>
      </p:sp>
    </p:spTree>
    <p:extLst>
      <p:ext uri="{BB962C8B-B14F-4D97-AF65-F5344CB8AC3E}">
        <p14:creationId xmlns:p14="http://schemas.microsoft.com/office/powerpoint/2010/main" val="366099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D8DA1-AB78-4B54-9846-63CFDCF02376}" type="slidenum">
              <a:rPr lang="en-US" smtClean="0"/>
              <a:t>27</a:t>
            </a:fld>
            <a:endParaRPr lang="en-US"/>
          </a:p>
        </p:txBody>
      </p:sp>
    </p:spTree>
    <p:extLst>
      <p:ext uri="{BB962C8B-B14F-4D97-AF65-F5344CB8AC3E}">
        <p14:creationId xmlns:p14="http://schemas.microsoft.com/office/powerpoint/2010/main" val="45699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D8DA1-AB78-4B54-9846-63CFDCF02376}" type="slidenum">
              <a:rPr lang="en-US" smtClean="0"/>
              <a:t>28</a:t>
            </a:fld>
            <a:endParaRPr lang="en-US"/>
          </a:p>
        </p:txBody>
      </p:sp>
    </p:spTree>
    <p:extLst>
      <p:ext uri="{BB962C8B-B14F-4D97-AF65-F5344CB8AC3E}">
        <p14:creationId xmlns:p14="http://schemas.microsoft.com/office/powerpoint/2010/main" val="335004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56989-BE6F-4F89-BCB9-DE2E94659F49}" type="slidenum">
              <a:rPr lang="en-US" smtClean="0"/>
              <a:t>29</a:t>
            </a:fld>
            <a:endParaRPr lang="en-US"/>
          </a:p>
        </p:txBody>
      </p:sp>
    </p:spTree>
    <p:extLst>
      <p:ext uri="{BB962C8B-B14F-4D97-AF65-F5344CB8AC3E}">
        <p14:creationId xmlns:p14="http://schemas.microsoft.com/office/powerpoint/2010/main" val="3897504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D8DA1-AB78-4B54-9846-63CFDCF02376}" type="slidenum">
              <a:rPr lang="en-US" smtClean="0"/>
              <a:t>30</a:t>
            </a:fld>
            <a:endParaRPr lang="en-US"/>
          </a:p>
        </p:txBody>
      </p:sp>
    </p:spTree>
    <p:extLst>
      <p:ext uri="{BB962C8B-B14F-4D97-AF65-F5344CB8AC3E}">
        <p14:creationId xmlns:p14="http://schemas.microsoft.com/office/powerpoint/2010/main" val="3830689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ADB5E9-5E7E-4149-8769-917D0A0EC347}"/>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13" name="Picture 12">
            <a:extLst>
              <a:ext uri="{FF2B5EF4-FFF2-40B4-BE49-F238E27FC236}">
                <a16:creationId xmlns:a16="http://schemas.microsoft.com/office/drawing/2014/main" id="{124BDCC7-5B13-46DD-941C-E5A21681B20E}"/>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2" name="Title 1">
            <a:extLst>
              <a:ext uri="{FF2B5EF4-FFF2-40B4-BE49-F238E27FC236}">
                <a16:creationId xmlns:a16="http://schemas.microsoft.com/office/drawing/2014/main" id="{37768CDA-FEB2-45C8-83A7-318F3803F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76F2EC-A377-4377-8D30-4816B11AA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C5AFDF-60C1-4430-925D-B9769BE5624B}"/>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FEBC31EC-10FF-4305-83FE-CF8B82D58B42}" type="datetime1">
              <a:rPr lang="en-US" smtClean="0"/>
              <a:t>2/7/2024</a:t>
            </a:fld>
            <a:endParaRPr lang="en-US" dirty="0"/>
          </a:p>
        </p:txBody>
      </p:sp>
      <p:sp>
        <p:nvSpPr>
          <p:cNvPr id="5" name="Footer Placeholder 4">
            <a:extLst>
              <a:ext uri="{FF2B5EF4-FFF2-40B4-BE49-F238E27FC236}">
                <a16:creationId xmlns:a16="http://schemas.microsoft.com/office/drawing/2014/main" id="{A9E833F7-3B45-4EBB-82F3-28B0EA0EE15F}"/>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F40945D-92CC-482A-89E4-B432436F9437}"/>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FAA2928A-232B-8EE5-B15D-16C48A157FF1}"/>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407441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FAE1B0-5A1A-495C-9BAE-20E2A168A462}"/>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9" name="Picture 8">
            <a:extLst>
              <a:ext uri="{FF2B5EF4-FFF2-40B4-BE49-F238E27FC236}">
                <a16:creationId xmlns:a16="http://schemas.microsoft.com/office/drawing/2014/main" id="{F6DDEEAD-8F32-40FD-8697-4408C13368AE}"/>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2" name="Title 1">
            <a:extLst>
              <a:ext uri="{FF2B5EF4-FFF2-40B4-BE49-F238E27FC236}">
                <a16:creationId xmlns:a16="http://schemas.microsoft.com/office/drawing/2014/main" id="{1ECC3859-E2A7-4E10-91EB-67CD8A23B5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90F1CE-292C-41C3-AC59-684FFFC0C4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369D775A-2AAB-45CC-9F9B-5BDBE6509500}"/>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A8D81CDB-EE87-4011-AA44-02B508AF0316}" type="datetime1">
              <a:rPr lang="en-US" smtClean="0"/>
              <a:t>2/7/2024</a:t>
            </a:fld>
            <a:endParaRPr lang="en-US" dirty="0"/>
          </a:p>
        </p:txBody>
      </p:sp>
      <p:sp>
        <p:nvSpPr>
          <p:cNvPr id="13" name="Footer Placeholder 4">
            <a:extLst>
              <a:ext uri="{FF2B5EF4-FFF2-40B4-BE49-F238E27FC236}">
                <a16:creationId xmlns:a16="http://schemas.microsoft.com/office/drawing/2014/main" id="{2EB81EC9-D414-4717-BA93-A5519DBD20C9}"/>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6339AED7-5B34-46C6-A38A-FE8194210378}"/>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4" name="Picture 3" descr="Logo, company name&#10;&#10;Description automatically generated">
            <a:extLst>
              <a:ext uri="{FF2B5EF4-FFF2-40B4-BE49-F238E27FC236}">
                <a16:creationId xmlns:a16="http://schemas.microsoft.com/office/drawing/2014/main" id="{1D5572AE-9320-4475-B991-41AEC2BA18B8}"/>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189291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1FAFA5-5E18-486F-8BCD-811E8867A953}"/>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9" name="Picture 8">
            <a:extLst>
              <a:ext uri="{FF2B5EF4-FFF2-40B4-BE49-F238E27FC236}">
                <a16:creationId xmlns:a16="http://schemas.microsoft.com/office/drawing/2014/main" id="{7696EDBE-1A02-4040-9D1D-2ECE09BD7393}"/>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2" name="Vertical Title 1">
            <a:extLst>
              <a:ext uri="{FF2B5EF4-FFF2-40B4-BE49-F238E27FC236}">
                <a16:creationId xmlns:a16="http://schemas.microsoft.com/office/drawing/2014/main" id="{02670607-7D16-4C09-A347-B2BF9DB7D7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DFEE98-7E4A-4A0C-BAE5-4BC41375D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FC66C733-62B2-4689-A7AC-3961B67656A5}"/>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3D7929D1-B3FE-47C3-B3A7-254FC545658D}" type="datetime1">
              <a:rPr lang="en-US" smtClean="0"/>
              <a:t>2/7/2024</a:t>
            </a:fld>
            <a:endParaRPr lang="en-US" dirty="0"/>
          </a:p>
        </p:txBody>
      </p:sp>
      <p:sp>
        <p:nvSpPr>
          <p:cNvPr id="14" name="Footer Placeholder 4">
            <a:extLst>
              <a:ext uri="{FF2B5EF4-FFF2-40B4-BE49-F238E27FC236}">
                <a16:creationId xmlns:a16="http://schemas.microsoft.com/office/drawing/2014/main" id="{7104DB76-5CB9-4715-A869-93B245551278}"/>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15" name="Slide Number Placeholder 5">
            <a:extLst>
              <a:ext uri="{FF2B5EF4-FFF2-40B4-BE49-F238E27FC236}">
                <a16:creationId xmlns:a16="http://schemas.microsoft.com/office/drawing/2014/main" id="{B60CC01C-556D-47E4-B7D9-599F4D71A919}"/>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4" name="Picture 3" descr="Logo, company name&#10;&#10;Description automatically generated">
            <a:extLst>
              <a:ext uri="{FF2B5EF4-FFF2-40B4-BE49-F238E27FC236}">
                <a16:creationId xmlns:a16="http://schemas.microsoft.com/office/drawing/2014/main" id="{E2665120-0373-8F3A-1A70-7E7CED871C4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156345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6E0691F9-FC2F-C7FF-4578-EA9409712F1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338"/>
          </a:xfrm>
          <a:prstGeom prst="rect">
            <a:avLst/>
          </a:prstGeom>
        </p:spPr>
      </p:pic>
      <p:sp>
        <p:nvSpPr>
          <p:cNvPr id="2" name="Title 1">
            <a:extLst>
              <a:ext uri="{FF2B5EF4-FFF2-40B4-BE49-F238E27FC236}">
                <a16:creationId xmlns:a16="http://schemas.microsoft.com/office/drawing/2014/main" id="{6BFFC6BA-1691-9706-6C77-EFB75E07917C}"/>
              </a:ext>
            </a:extLst>
          </p:cNvPr>
          <p:cNvSpPr>
            <a:spLocks noGrp="1"/>
          </p:cNvSpPr>
          <p:nvPr>
            <p:ph type="ctrTitle" hasCustomPrompt="1"/>
          </p:nvPr>
        </p:nvSpPr>
        <p:spPr>
          <a:xfrm>
            <a:off x="465513" y="3914020"/>
            <a:ext cx="11039302" cy="1047403"/>
          </a:xfrm>
        </p:spPr>
        <p:txBody>
          <a:bodyPr anchor="b">
            <a:noAutofit/>
          </a:bodyPr>
          <a:lstStyle>
            <a:lvl1pPr algn="ctr">
              <a:defRPr sz="6000">
                <a:solidFill>
                  <a:schemeClr val="bg1"/>
                </a:solidFill>
                <a:latin typeface="Oswald Medium" panose="00000600000000000000" pitchFamily="50" charset="0"/>
              </a:defRPr>
            </a:lvl1pPr>
          </a:lstStyle>
          <a:p>
            <a:r>
              <a:rPr lang="en-US" dirty="0"/>
              <a:t>CLICK TO EDIT TITLE</a:t>
            </a:r>
          </a:p>
        </p:txBody>
      </p:sp>
      <p:sp>
        <p:nvSpPr>
          <p:cNvPr id="3" name="Subtitle 2">
            <a:extLst>
              <a:ext uri="{FF2B5EF4-FFF2-40B4-BE49-F238E27FC236}">
                <a16:creationId xmlns:a16="http://schemas.microsoft.com/office/drawing/2014/main" id="{923BFE64-E651-C5CF-C11D-A8AF06BA7526}"/>
              </a:ext>
            </a:extLst>
          </p:cNvPr>
          <p:cNvSpPr>
            <a:spLocks noGrp="1"/>
          </p:cNvSpPr>
          <p:nvPr>
            <p:ph type="subTitle" idx="1" hasCustomPrompt="1"/>
          </p:nvPr>
        </p:nvSpPr>
        <p:spPr>
          <a:xfrm>
            <a:off x="1523999" y="5095700"/>
            <a:ext cx="9144000" cy="511233"/>
          </a:xfrm>
        </p:spPr>
        <p:txBody>
          <a:bodyPr>
            <a:normAutofit/>
          </a:bodyPr>
          <a:lstStyle>
            <a:lvl1pPr marL="0" indent="0" algn="ctr">
              <a:buNone/>
              <a:defRPr sz="2400" b="1" spc="300">
                <a:solidFill>
                  <a:schemeClr val="bg1"/>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8" name="Picture 7" descr="Logo&#10;&#10;Description automatically generated">
            <a:extLst>
              <a:ext uri="{FF2B5EF4-FFF2-40B4-BE49-F238E27FC236}">
                <a16:creationId xmlns:a16="http://schemas.microsoft.com/office/drawing/2014/main" id="{AE45B0A9-4D22-3D4A-C4B9-0F75BAF284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055" y="603354"/>
            <a:ext cx="3109887" cy="3109887"/>
          </a:xfrm>
          <a:prstGeom prst="rect">
            <a:avLst/>
          </a:prstGeom>
        </p:spPr>
      </p:pic>
      <p:sp>
        <p:nvSpPr>
          <p:cNvPr id="9" name="Rectangle 8">
            <a:extLst>
              <a:ext uri="{FF2B5EF4-FFF2-40B4-BE49-F238E27FC236}">
                <a16:creationId xmlns:a16="http://schemas.microsoft.com/office/drawing/2014/main" id="{B312B6DE-A3AB-36DA-C19C-46D5E52EB08F}"/>
              </a:ext>
            </a:extLst>
          </p:cNvPr>
          <p:cNvSpPr/>
          <p:nvPr userDrawn="1"/>
        </p:nvSpPr>
        <p:spPr>
          <a:xfrm>
            <a:off x="-74816" y="0"/>
            <a:ext cx="12327776" cy="124691"/>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850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6CC9-8EC4-836B-D16B-F2070876ACB9}"/>
              </a:ext>
            </a:extLst>
          </p:cNvPr>
          <p:cNvSpPr>
            <a:spLocks noGrp="1"/>
          </p:cNvSpPr>
          <p:nvPr>
            <p:ph type="title" hasCustomPrompt="1"/>
          </p:nvPr>
        </p:nvSpPr>
        <p:spPr/>
        <p:txBody>
          <a:bodyPr/>
          <a:lstStyle>
            <a:lvl1pPr>
              <a:defRPr>
                <a:latin typeface="Oswald Medium" panose="00000600000000000000" pitchFamily="50" charset="0"/>
              </a:defRPr>
            </a:lvl1pPr>
          </a:lstStyle>
          <a:p>
            <a:r>
              <a:rPr lang="en-US" dirty="0"/>
              <a:t>CLICK TO EDIT TITLE</a:t>
            </a:r>
          </a:p>
        </p:txBody>
      </p:sp>
      <p:sp>
        <p:nvSpPr>
          <p:cNvPr id="3" name="Content Placeholder 2">
            <a:extLst>
              <a:ext uri="{FF2B5EF4-FFF2-40B4-BE49-F238E27FC236}">
                <a16:creationId xmlns:a16="http://schemas.microsoft.com/office/drawing/2014/main" id="{86C87AE6-F080-2B7D-7A79-A0C148BE3959}"/>
              </a:ext>
            </a:extLst>
          </p:cNvPr>
          <p:cNvSpPr>
            <a:spLocks noGrp="1"/>
          </p:cNvSpPr>
          <p:nvPr>
            <p:ph idx="1" hasCustomPrompt="1"/>
          </p:nvPr>
        </p:nvSpPr>
        <p:spPr/>
        <p:txBody>
          <a:bodyPr>
            <a:normAutofit/>
          </a:bodyPr>
          <a:lstStyle>
            <a:lvl1pPr>
              <a:defRPr sz="2800">
                <a:latin typeface="Montserrat" panose="00000500000000000000" pitchFamily="50" charset="0"/>
              </a:defRPr>
            </a:lvl1pPr>
            <a:lvl2pPr>
              <a:defRPr sz="2800">
                <a:latin typeface="Montserrat" panose="00000500000000000000" pitchFamily="50" charset="0"/>
              </a:defRPr>
            </a:lvl2pPr>
            <a:lvl3pPr>
              <a:defRPr sz="2800">
                <a:latin typeface="Montserrat" panose="00000500000000000000" pitchFamily="50" charset="0"/>
              </a:defRPr>
            </a:lvl3pPr>
            <a:lvl4pPr>
              <a:defRPr sz="2800">
                <a:latin typeface="Montserrat" panose="00000500000000000000" pitchFamily="50" charset="0"/>
              </a:defRPr>
            </a:lvl4pPr>
            <a:lvl5pPr>
              <a:defRPr sz="2800">
                <a:latin typeface="Montserrat" panose="00000500000000000000" pitchFamily="50"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C766A8A-3147-CB7B-807F-002134830EBC}"/>
              </a:ext>
            </a:extLst>
          </p:cNvPr>
          <p:cNvSpPr>
            <a:spLocks noGrp="1"/>
          </p:cNvSpPr>
          <p:nvPr>
            <p:ph type="sldNum" sz="quarter" idx="12"/>
          </p:nvPr>
        </p:nvSpPr>
        <p:spPr/>
        <p:txBody>
          <a:bodyPr/>
          <a:lstStyle/>
          <a:p>
            <a:fld id="{60F95351-F0F3-43AD-BDC1-59D856EBACFB}" type="slidenum">
              <a:rPr lang="en-US" smtClean="0"/>
              <a:t>‹#›</a:t>
            </a:fld>
            <a:endParaRPr lang="en-US"/>
          </a:p>
        </p:txBody>
      </p:sp>
      <p:sp>
        <p:nvSpPr>
          <p:cNvPr id="9" name="Rectangle 8">
            <a:extLst>
              <a:ext uri="{FF2B5EF4-FFF2-40B4-BE49-F238E27FC236}">
                <a16:creationId xmlns:a16="http://schemas.microsoft.com/office/drawing/2014/main" id="{FBA68D12-0178-64DF-6470-71130DF4CF1C}"/>
              </a:ext>
            </a:extLst>
          </p:cNvPr>
          <p:cNvSpPr/>
          <p:nvPr userDrawn="1"/>
        </p:nvSpPr>
        <p:spPr>
          <a:xfrm>
            <a:off x="0" y="0"/>
            <a:ext cx="12192000" cy="124691"/>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92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A22B77-15C8-85D5-6CCB-3B60756CCAD6}"/>
              </a:ext>
            </a:extLst>
          </p:cNvPr>
          <p:cNvSpPr>
            <a:spLocks noGrp="1"/>
          </p:cNvSpPr>
          <p:nvPr>
            <p:ph type="sldNum" sz="quarter" idx="10"/>
          </p:nvPr>
        </p:nvSpPr>
        <p:spPr/>
        <p:txBody>
          <a:bodyPr/>
          <a:lstStyle/>
          <a:p>
            <a:fld id="{5A68C8F6-068F-4EE4-84A9-A78DF482E698}" type="slidenum">
              <a:rPr lang="en-US" smtClean="0"/>
              <a:pPr/>
              <a:t>‹#›</a:t>
            </a:fld>
            <a:endParaRPr lang="en-US" dirty="0"/>
          </a:p>
        </p:txBody>
      </p:sp>
    </p:spTree>
    <p:extLst>
      <p:ext uri="{BB962C8B-B14F-4D97-AF65-F5344CB8AC3E}">
        <p14:creationId xmlns:p14="http://schemas.microsoft.com/office/powerpoint/2010/main" val="374547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D1B14A-6787-40A9-9DBF-B11E72666364}"/>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11" name="Picture 10">
            <a:extLst>
              <a:ext uri="{FF2B5EF4-FFF2-40B4-BE49-F238E27FC236}">
                <a16:creationId xmlns:a16="http://schemas.microsoft.com/office/drawing/2014/main" id="{330EAE0B-BE9C-4EA5-A39A-0A7E0F883E50}"/>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2" name="Title 1">
            <a:extLst>
              <a:ext uri="{FF2B5EF4-FFF2-40B4-BE49-F238E27FC236}">
                <a16:creationId xmlns:a16="http://schemas.microsoft.com/office/drawing/2014/main" id="{07F7F668-E077-402E-B50C-EFEFA71792CF}"/>
              </a:ext>
            </a:extLst>
          </p:cNvPr>
          <p:cNvSpPr>
            <a:spLocks noGrp="1"/>
          </p:cNvSpPr>
          <p:nvPr>
            <p:ph type="title"/>
          </p:nvPr>
        </p:nvSpPr>
        <p:spPr>
          <a:xfrm>
            <a:off x="838200" y="738293"/>
            <a:ext cx="10515600" cy="95239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44D3E13-7519-48CC-AD30-EA8E7DC578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E2CA2572-34F5-438D-B99A-0D514312B259}"/>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7B61EFCC-FB1F-446E-B043-C3B4AFB0F6B5}" type="datetime1">
              <a:rPr lang="en-US" smtClean="0"/>
              <a:t>2/7/2024</a:t>
            </a:fld>
            <a:endParaRPr lang="en-US" dirty="0"/>
          </a:p>
        </p:txBody>
      </p:sp>
      <p:sp>
        <p:nvSpPr>
          <p:cNvPr id="13" name="Footer Placeholder 4">
            <a:extLst>
              <a:ext uri="{FF2B5EF4-FFF2-40B4-BE49-F238E27FC236}">
                <a16:creationId xmlns:a16="http://schemas.microsoft.com/office/drawing/2014/main" id="{8BF8C36B-7342-4749-A53E-7E7B353D4CAC}"/>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C21263A5-BE58-4BEC-B8AA-EDD15DA83D14}"/>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4" name="Picture 3" descr="Logo, company name&#10;&#10;Description automatically generated">
            <a:extLst>
              <a:ext uri="{FF2B5EF4-FFF2-40B4-BE49-F238E27FC236}">
                <a16:creationId xmlns:a16="http://schemas.microsoft.com/office/drawing/2014/main" id="{5CC72B64-F1CF-6C68-830C-CDDFFC9F5BA1}"/>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239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14C09-684A-4330-AB00-327329AB67E8}"/>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11" name="Picture 10">
            <a:extLst>
              <a:ext uri="{FF2B5EF4-FFF2-40B4-BE49-F238E27FC236}">
                <a16:creationId xmlns:a16="http://schemas.microsoft.com/office/drawing/2014/main" id="{5FB568A9-C718-4946-AD5A-10E85AF84280}"/>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2" name="Title 1">
            <a:extLst>
              <a:ext uri="{FF2B5EF4-FFF2-40B4-BE49-F238E27FC236}">
                <a16:creationId xmlns:a16="http://schemas.microsoft.com/office/drawing/2014/main" id="{5B8D91B2-49C0-4167-A930-2443097BF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02777B-9841-49E3-8000-789F5BC64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C67194C8-E60A-400A-97B8-CF1D8ABB23FE}"/>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1091F1AE-BB04-4216-A5F6-582F33E62CF8}" type="datetime1">
              <a:rPr lang="en-US" smtClean="0"/>
              <a:t>2/7/2024</a:t>
            </a:fld>
            <a:endParaRPr lang="en-US" dirty="0"/>
          </a:p>
        </p:txBody>
      </p:sp>
      <p:sp>
        <p:nvSpPr>
          <p:cNvPr id="13" name="Footer Placeholder 4">
            <a:extLst>
              <a:ext uri="{FF2B5EF4-FFF2-40B4-BE49-F238E27FC236}">
                <a16:creationId xmlns:a16="http://schemas.microsoft.com/office/drawing/2014/main" id="{93CFD4E0-D575-4E8D-8FDF-9E11FCDFE2AB}"/>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14" name="Slide Number Placeholder 5">
            <a:extLst>
              <a:ext uri="{FF2B5EF4-FFF2-40B4-BE49-F238E27FC236}">
                <a16:creationId xmlns:a16="http://schemas.microsoft.com/office/drawing/2014/main" id="{634B315F-1EEF-40D3-BC82-6420798BAB17}"/>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BBCCB527-F196-64BD-D23A-96429069A067}"/>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150678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0C0187-15DF-42F3-8D92-2BBE2C2FFE57}"/>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12" name="Picture 11">
            <a:extLst>
              <a:ext uri="{FF2B5EF4-FFF2-40B4-BE49-F238E27FC236}">
                <a16:creationId xmlns:a16="http://schemas.microsoft.com/office/drawing/2014/main" id="{0FE5DFCE-B975-4848-BE47-45EA78B5EF71}"/>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2" name="Title 1">
            <a:extLst>
              <a:ext uri="{FF2B5EF4-FFF2-40B4-BE49-F238E27FC236}">
                <a16:creationId xmlns:a16="http://schemas.microsoft.com/office/drawing/2014/main" id="{7CE28866-ABEA-4F7B-8719-015B9A59C759}"/>
              </a:ext>
            </a:extLst>
          </p:cNvPr>
          <p:cNvSpPr>
            <a:spLocks noGrp="1"/>
          </p:cNvSpPr>
          <p:nvPr>
            <p:ph type="title"/>
          </p:nvPr>
        </p:nvSpPr>
        <p:spPr>
          <a:xfrm>
            <a:off x="838200" y="681036"/>
            <a:ext cx="10515600" cy="100965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A49637C-2569-4F4B-A060-3FFD0C238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5DC74B-E11E-4B46-A401-FD13AEE4A1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1BB5B650-0420-4549-9A7A-38C878DEEA2D}"/>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903CE459-7B4D-42C6-A445-52D395F4EB24}" type="datetime1">
              <a:rPr lang="en-US" smtClean="0"/>
              <a:t>2/7/2024</a:t>
            </a:fld>
            <a:endParaRPr lang="en-US" dirty="0"/>
          </a:p>
        </p:txBody>
      </p:sp>
      <p:sp>
        <p:nvSpPr>
          <p:cNvPr id="14" name="Footer Placeholder 4">
            <a:extLst>
              <a:ext uri="{FF2B5EF4-FFF2-40B4-BE49-F238E27FC236}">
                <a16:creationId xmlns:a16="http://schemas.microsoft.com/office/drawing/2014/main" id="{F2E0AD2A-C426-4DEB-ADE8-1D89699D7C1B}"/>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15" name="Slide Number Placeholder 5">
            <a:extLst>
              <a:ext uri="{FF2B5EF4-FFF2-40B4-BE49-F238E27FC236}">
                <a16:creationId xmlns:a16="http://schemas.microsoft.com/office/drawing/2014/main" id="{C81795F7-2591-4238-8D9A-376075B203AE}"/>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8A677A79-FF57-4D7D-95BB-A8198C9AE9A7}"/>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186781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69C560-79B3-495F-8879-CAB91CA530D5}"/>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14" name="Picture 13">
            <a:extLst>
              <a:ext uri="{FF2B5EF4-FFF2-40B4-BE49-F238E27FC236}">
                <a16:creationId xmlns:a16="http://schemas.microsoft.com/office/drawing/2014/main" id="{AA9E10CE-A4FC-4E74-9EF3-7A607F4E32F5}"/>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2" name="Title 1">
            <a:extLst>
              <a:ext uri="{FF2B5EF4-FFF2-40B4-BE49-F238E27FC236}">
                <a16:creationId xmlns:a16="http://schemas.microsoft.com/office/drawing/2014/main" id="{0FC0AC0F-54D4-4217-B35E-B91E3089AA8C}"/>
              </a:ext>
            </a:extLst>
          </p:cNvPr>
          <p:cNvSpPr>
            <a:spLocks noGrp="1"/>
          </p:cNvSpPr>
          <p:nvPr>
            <p:ph type="title"/>
          </p:nvPr>
        </p:nvSpPr>
        <p:spPr>
          <a:xfrm>
            <a:off x="839788" y="609600"/>
            <a:ext cx="10515600" cy="108108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D54CEC-E03D-4A40-84E7-3B079B4BD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A96FEC-E1E9-4109-94D6-BFB4E1484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D98C83-E0A2-4870-B2C6-8D1D23254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589DA1-B111-43A6-93A8-79F603C1F9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E4FD2DED-D7DA-4E50-B35E-AA3D9F22306D}"/>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CB368F07-03CD-4138-AB69-163CB0DA8921}" type="datetime1">
              <a:rPr lang="en-US" smtClean="0"/>
              <a:t>2/7/2024</a:t>
            </a:fld>
            <a:endParaRPr lang="en-US" dirty="0"/>
          </a:p>
        </p:txBody>
      </p:sp>
      <p:sp>
        <p:nvSpPr>
          <p:cNvPr id="16" name="Footer Placeholder 4">
            <a:extLst>
              <a:ext uri="{FF2B5EF4-FFF2-40B4-BE49-F238E27FC236}">
                <a16:creationId xmlns:a16="http://schemas.microsoft.com/office/drawing/2014/main" id="{8276B392-399D-40B9-8056-FD5D1C7EAD49}"/>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17" name="Slide Number Placeholder 5">
            <a:extLst>
              <a:ext uri="{FF2B5EF4-FFF2-40B4-BE49-F238E27FC236}">
                <a16:creationId xmlns:a16="http://schemas.microsoft.com/office/drawing/2014/main" id="{EEBC6E66-749B-465B-9277-3EAFC9332B06}"/>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7" name="Picture 6" descr="Logo, company name&#10;&#10;Description automatically generated">
            <a:extLst>
              <a:ext uri="{FF2B5EF4-FFF2-40B4-BE49-F238E27FC236}">
                <a16:creationId xmlns:a16="http://schemas.microsoft.com/office/drawing/2014/main" id="{887CD6D3-CD54-BCDB-735B-55B142ADC22E}"/>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101314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4898EB-A986-482B-B32F-469E2E0E4D54}"/>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8" name="Picture 7">
            <a:extLst>
              <a:ext uri="{FF2B5EF4-FFF2-40B4-BE49-F238E27FC236}">
                <a16:creationId xmlns:a16="http://schemas.microsoft.com/office/drawing/2014/main" id="{517F5048-8CD1-494E-9F0D-721621106D45}"/>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2" name="Title 1">
            <a:extLst>
              <a:ext uri="{FF2B5EF4-FFF2-40B4-BE49-F238E27FC236}">
                <a16:creationId xmlns:a16="http://schemas.microsoft.com/office/drawing/2014/main" id="{84DC7908-C789-4010-B121-D1B185E23C3D}"/>
              </a:ext>
            </a:extLst>
          </p:cNvPr>
          <p:cNvSpPr>
            <a:spLocks noGrp="1"/>
          </p:cNvSpPr>
          <p:nvPr>
            <p:ph type="title"/>
          </p:nvPr>
        </p:nvSpPr>
        <p:spPr/>
        <p:txBody>
          <a:bodyPr/>
          <a:lstStyle/>
          <a:p>
            <a:r>
              <a:rPr lang="en-US"/>
              <a:t>Click to edit Master title style</a:t>
            </a:r>
          </a:p>
        </p:txBody>
      </p:sp>
      <p:sp>
        <p:nvSpPr>
          <p:cNvPr id="9" name="Date Placeholder 3">
            <a:extLst>
              <a:ext uri="{FF2B5EF4-FFF2-40B4-BE49-F238E27FC236}">
                <a16:creationId xmlns:a16="http://schemas.microsoft.com/office/drawing/2014/main" id="{30D90D33-58AC-4FFF-9DC6-D5FBE5288EE8}"/>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A13873EC-D99F-47D1-BEFE-B9F540C15C25}" type="datetime1">
              <a:rPr lang="en-US" smtClean="0"/>
              <a:t>2/7/2024</a:t>
            </a:fld>
            <a:endParaRPr lang="en-US" dirty="0"/>
          </a:p>
        </p:txBody>
      </p:sp>
      <p:sp>
        <p:nvSpPr>
          <p:cNvPr id="10" name="Footer Placeholder 4">
            <a:extLst>
              <a:ext uri="{FF2B5EF4-FFF2-40B4-BE49-F238E27FC236}">
                <a16:creationId xmlns:a16="http://schemas.microsoft.com/office/drawing/2014/main" id="{FE5B2AD0-305C-4401-BB55-90C3C09A6677}"/>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1BA2E9D2-12EA-41C2-9E9F-F7DD2BBD4B29}"/>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3" name="Picture 2" descr="Logo, company name&#10;&#10;Description automatically generated">
            <a:extLst>
              <a:ext uri="{FF2B5EF4-FFF2-40B4-BE49-F238E27FC236}">
                <a16:creationId xmlns:a16="http://schemas.microsoft.com/office/drawing/2014/main" id="{AEE426E3-DEEF-B116-6B54-5E8C4A7F63F3}"/>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426430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C4A471-EF84-4AF7-B31E-137F20C03440}"/>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7" name="Picture 6">
            <a:extLst>
              <a:ext uri="{FF2B5EF4-FFF2-40B4-BE49-F238E27FC236}">
                <a16:creationId xmlns:a16="http://schemas.microsoft.com/office/drawing/2014/main" id="{00B8EF5A-FBCC-44CD-BC96-84C259867C2A}"/>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8" name="Date Placeholder 3">
            <a:extLst>
              <a:ext uri="{FF2B5EF4-FFF2-40B4-BE49-F238E27FC236}">
                <a16:creationId xmlns:a16="http://schemas.microsoft.com/office/drawing/2014/main" id="{83C67993-0E9C-401A-8187-E9345BC25F4F}"/>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3D915CF2-F9E5-4C62-8149-4C07BD8733B0}" type="datetime1">
              <a:rPr lang="en-US" smtClean="0"/>
              <a:t>2/7/2024</a:t>
            </a:fld>
            <a:endParaRPr lang="en-US" dirty="0"/>
          </a:p>
        </p:txBody>
      </p:sp>
      <p:sp>
        <p:nvSpPr>
          <p:cNvPr id="9" name="Footer Placeholder 4">
            <a:extLst>
              <a:ext uri="{FF2B5EF4-FFF2-40B4-BE49-F238E27FC236}">
                <a16:creationId xmlns:a16="http://schemas.microsoft.com/office/drawing/2014/main" id="{1C6F3A94-5201-4D98-B3C8-18F025F252ED}"/>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a:extLst>
              <a:ext uri="{FF2B5EF4-FFF2-40B4-BE49-F238E27FC236}">
                <a16:creationId xmlns:a16="http://schemas.microsoft.com/office/drawing/2014/main" id="{C8275FB6-F2E7-4D88-9160-B5A8EDE51D48}"/>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2" name="Picture 1" descr="Logo, company name&#10;&#10;Description automatically generated">
            <a:extLst>
              <a:ext uri="{FF2B5EF4-FFF2-40B4-BE49-F238E27FC236}">
                <a16:creationId xmlns:a16="http://schemas.microsoft.com/office/drawing/2014/main" id="{EA3A90ED-19CC-13AA-013B-9DA74C18FC9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189231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0935D0-F07C-423C-BB97-1ACBCD53CA39}"/>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10" name="Picture 9">
            <a:extLst>
              <a:ext uri="{FF2B5EF4-FFF2-40B4-BE49-F238E27FC236}">
                <a16:creationId xmlns:a16="http://schemas.microsoft.com/office/drawing/2014/main" id="{B4EDD526-D5C5-4556-AA05-990943D91D96}"/>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2" name="Title 1">
            <a:extLst>
              <a:ext uri="{FF2B5EF4-FFF2-40B4-BE49-F238E27FC236}">
                <a16:creationId xmlns:a16="http://schemas.microsoft.com/office/drawing/2014/main" id="{ADEDDEBB-CA17-4823-8E42-8321308D6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A58C9E-BC79-4396-AD07-0F6D08E2A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E3BF53-544E-4638-B677-4FEC8C8A0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EB739D14-EFB2-4BA2-851D-7F8A76D40A2D}"/>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61B564A6-F173-4B07-9DE3-F1A317A500A9}" type="datetime1">
              <a:rPr lang="en-US" smtClean="0"/>
              <a:t>2/7/2024</a:t>
            </a:fld>
            <a:endParaRPr lang="en-US" dirty="0"/>
          </a:p>
        </p:txBody>
      </p:sp>
      <p:sp>
        <p:nvSpPr>
          <p:cNvPr id="12" name="Footer Placeholder 4">
            <a:extLst>
              <a:ext uri="{FF2B5EF4-FFF2-40B4-BE49-F238E27FC236}">
                <a16:creationId xmlns:a16="http://schemas.microsoft.com/office/drawing/2014/main" id="{170AB214-B6B7-4D86-9DF1-B92D6544517C}"/>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13" name="Slide Number Placeholder 5">
            <a:extLst>
              <a:ext uri="{FF2B5EF4-FFF2-40B4-BE49-F238E27FC236}">
                <a16:creationId xmlns:a16="http://schemas.microsoft.com/office/drawing/2014/main" id="{DB21A625-02CA-46BA-86D4-F86CDDD85458}"/>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26C27D87-5D01-5180-7668-E98730C9C1DE}"/>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212771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BB5221-B93C-41C3-9933-CAEDE1845E07}"/>
              </a:ext>
            </a:extLst>
          </p:cNvPr>
          <p:cNvPicPr>
            <a:picLocks noChangeAspect="1"/>
          </p:cNvPicPr>
          <p:nvPr userDrawn="1"/>
        </p:nvPicPr>
        <p:blipFill rotWithShape="1">
          <a:blip r:embed="rId2"/>
          <a:srcRect l="311" t="30096" b="1280"/>
          <a:stretch/>
        </p:blipFill>
        <p:spPr>
          <a:xfrm>
            <a:off x="-22860" y="1958344"/>
            <a:ext cx="12313920" cy="4918788"/>
          </a:xfrm>
          <a:prstGeom prst="rect">
            <a:avLst/>
          </a:prstGeom>
        </p:spPr>
      </p:pic>
      <p:pic>
        <p:nvPicPr>
          <p:cNvPr id="10" name="Picture 9">
            <a:extLst>
              <a:ext uri="{FF2B5EF4-FFF2-40B4-BE49-F238E27FC236}">
                <a16:creationId xmlns:a16="http://schemas.microsoft.com/office/drawing/2014/main" id="{B8B57380-9111-481D-B018-DF160F44B9EF}"/>
              </a:ext>
            </a:extLst>
          </p:cNvPr>
          <p:cNvPicPr>
            <a:picLocks noChangeAspect="1"/>
          </p:cNvPicPr>
          <p:nvPr userDrawn="1"/>
        </p:nvPicPr>
        <p:blipFill rotWithShape="1">
          <a:blip r:embed="rId2"/>
          <a:srcRect l="311" t="30096" b="3919"/>
          <a:stretch/>
        </p:blipFill>
        <p:spPr>
          <a:xfrm rot="10800000">
            <a:off x="-45720" y="-2"/>
            <a:ext cx="12313920" cy="4729673"/>
          </a:xfrm>
          <a:prstGeom prst="rect">
            <a:avLst/>
          </a:prstGeom>
        </p:spPr>
      </p:pic>
      <p:sp>
        <p:nvSpPr>
          <p:cNvPr id="2" name="Title 1">
            <a:extLst>
              <a:ext uri="{FF2B5EF4-FFF2-40B4-BE49-F238E27FC236}">
                <a16:creationId xmlns:a16="http://schemas.microsoft.com/office/drawing/2014/main" id="{9A9883B7-FE67-4DC8-A1A5-EEB0B1EE8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BDBD5F-20DE-474E-A091-0A1F2D16A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E2A37-DFDF-4C9C-A644-414ADE45F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429DA060-BF8C-4068-9E75-EFC127CB7E90}"/>
              </a:ext>
            </a:extLst>
          </p:cNvPr>
          <p:cNvSpPr>
            <a:spLocks noGrp="1"/>
          </p:cNvSpPr>
          <p:nvPr>
            <p:ph type="dt" sz="half" idx="10"/>
          </p:nvPr>
        </p:nvSpPr>
        <p:spPr>
          <a:xfrm>
            <a:off x="838200" y="6491810"/>
            <a:ext cx="2743200" cy="365125"/>
          </a:xfrm>
          <a:prstGeom prst="rect">
            <a:avLst/>
          </a:prstGeom>
        </p:spPr>
        <p:txBody>
          <a:bodyPr/>
          <a:lstStyle>
            <a:lvl1pPr>
              <a:defRPr>
                <a:solidFill>
                  <a:schemeClr val="bg1"/>
                </a:solidFill>
              </a:defRPr>
            </a:lvl1pPr>
          </a:lstStyle>
          <a:p>
            <a:fld id="{9BFBBC74-B8FD-4322-A11F-77ACB7365016}" type="datetime1">
              <a:rPr lang="en-US" smtClean="0"/>
              <a:t>2/7/2024</a:t>
            </a:fld>
            <a:endParaRPr lang="en-US" dirty="0"/>
          </a:p>
        </p:txBody>
      </p:sp>
      <p:sp>
        <p:nvSpPr>
          <p:cNvPr id="12" name="Footer Placeholder 4">
            <a:extLst>
              <a:ext uri="{FF2B5EF4-FFF2-40B4-BE49-F238E27FC236}">
                <a16:creationId xmlns:a16="http://schemas.microsoft.com/office/drawing/2014/main" id="{15E98FFC-6B7F-4D43-B791-387AC3895A70}"/>
              </a:ext>
            </a:extLst>
          </p:cNvPr>
          <p:cNvSpPr>
            <a:spLocks noGrp="1"/>
          </p:cNvSpPr>
          <p:nvPr>
            <p:ph type="ftr" sz="quarter" idx="11"/>
          </p:nvPr>
        </p:nvSpPr>
        <p:spPr>
          <a:xfrm>
            <a:off x="4038600" y="6491810"/>
            <a:ext cx="4114800" cy="365125"/>
          </a:xfrm>
          <a:prstGeom prst="rect">
            <a:avLst/>
          </a:prstGeom>
        </p:spPr>
        <p:txBody>
          <a:bodyPr/>
          <a:lstStyle>
            <a:lvl1pPr>
              <a:defRPr>
                <a:solidFill>
                  <a:schemeClr val="bg1"/>
                </a:solidFill>
              </a:defRPr>
            </a:lvl1pPr>
          </a:lstStyle>
          <a:p>
            <a:endParaRPr lang="en-US" dirty="0"/>
          </a:p>
        </p:txBody>
      </p:sp>
      <p:sp>
        <p:nvSpPr>
          <p:cNvPr id="13" name="Slide Number Placeholder 5">
            <a:extLst>
              <a:ext uri="{FF2B5EF4-FFF2-40B4-BE49-F238E27FC236}">
                <a16:creationId xmlns:a16="http://schemas.microsoft.com/office/drawing/2014/main" id="{927E79B3-A3AA-4E14-8EA1-4B2269D6E05E}"/>
              </a:ext>
            </a:extLst>
          </p:cNvPr>
          <p:cNvSpPr>
            <a:spLocks noGrp="1"/>
          </p:cNvSpPr>
          <p:nvPr>
            <p:ph type="sldNum" sz="quarter" idx="12"/>
          </p:nvPr>
        </p:nvSpPr>
        <p:spPr>
          <a:xfrm>
            <a:off x="8610600" y="6491810"/>
            <a:ext cx="2743200" cy="365125"/>
          </a:xfrm>
          <a:prstGeom prst="rect">
            <a:avLst/>
          </a:prstGeom>
        </p:spPr>
        <p:txBody>
          <a:bodyPr/>
          <a:lstStyle>
            <a:lvl1pPr>
              <a:defRPr>
                <a:solidFill>
                  <a:schemeClr val="bg1"/>
                </a:solidFill>
              </a:defRPr>
            </a:lvl1pPr>
          </a:lstStyle>
          <a:p>
            <a:fld id="{E974E850-214E-426D-8243-D5CCE92E6101}" type="slidenum">
              <a:rPr lang="en-US" smtClean="0"/>
              <a:pPr/>
              <a:t>‹#›</a:t>
            </a:fld>
            <a:endParaRPr lang="en-US"/>
          </a:p>
        </p:txBody>
      </p:sp>
      <p:pic>
        <p:nvPicPr>
          <p:cNvPr id="5" name="Picture 4" descr="Logo, company name&#10;&#10;Description automatically generated">
            <a:extLst>
              <a:ext uri="{FF2B5EF4-FFF2-40B4-BE49-F238E27FC236}">
                <a16:creationId xmlns:a16="http://schemas.microsoft.com/office/drawing/2014/main" id="{F8467196-E6F4-C339-93DD-367EC55CC86F}"/>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307990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FCEDC3-0866-4835-9C95-80311E2A37B4}"/>
              </a:ext>
            </a:extLst>
          </p:cNvPr>
          <p:cNvPicPr>
            <a:picLocks noChangeAspect="1"/>
          </p:cNvPicPr>
          <p:nvPr userDrawn="1"/>
        </p:nvPicPr>
        <p:blipFill rotWithShape="1">
          <a:blip r:embed="rId13"/>
          <a:srcRect l="311" t="30096" b="1280"/>
          <a:stretch/>
        </p:blipFill>
        <p:spPr>
          <a:xfrm>
            <a:off x="-22860" y="1958344"/>
            <a:ext cx="12313920" cy="4918788"/>
          </a:xfrm>
          <a:prstGeom prst="rect">
            <a:avLst/>
          </a:prstGeom>
        </p:spPr>
      </p:pic>
      <p:pic>
        <p:nvPicPr>
          <p:cNvPr id="20" name="Picture 19">
            <a:extLst>
              <a:ext uri="{FF2B5EF4-FFF2-40B4-BE49-F238E27FC236}">
                <a16:creationId xmlns:a16="http://schemas.microsoft.com/office/drawing/2014/main" id="{E7F98817-378E-4A82-8E41-8A043302C67C}"/>
              </a:ext>
            </a:extLst>
          </p:cNvPr>
          <p:cNvPicPr>
            <a:picLocks noChangeAspect="1"/>
          </p:cNvPicPr>
          <p:nvPr userDrawn="1"/>
        </p:nvPicPr>
        <p:blipFill rotWithShape="1">
          <a:blip r:embed="rId13"/>
          <a:srcRect l="311" t="30096" b="3919"/>
          <a:stretch/>
        </p:blipFill>
        <p:spPr>
          <a:xfrm rot="10800000">
            <a:off x="-45720" y="-2"/>
            <a:ext cx="12313920" cy="4729673"/>
          </a:xfrm>
          <a:prstGeom prst="rect">
            <a:avLst/>
          </a:prstGeom>
        </p:spPr>
      </p:pic>
      <p:sp>
        <p:nvSpPr>
          <p:cNvPr id="2" name="Title Placeholder 1">
            <a:extLst>
              <a:ext uri="{FF2B5EF4-FFF2-40B4-BE49-F238E27FC236}">
                <a16:creationId xmlns:a16="http://schemas.microsoft.com/office/drawing/2014/main" id="{D66C4BBE-4EB5-498E-8BF3-83BD92B4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0B8EF6-3BC4-4CF9-A2AB-367136C7BC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BDE4B2-FED3-4EFB-95E2-988CB9BF6FC4}"/>
              </a:ext>
            </a:extLst>
          </p:cNvPr>
          <p:cNvSpPr>
            <a:spLocks noGrp="1"/>
          </p:cNvSpPr>
          <p:nvPr>
            <p:ph type="dt" sz="half" idx="2"/>
          </p:nvPr>
        </p:nvSpPr>
        <p:spPr>
          <a:xfrm>
            <a:off x="838200" y="6491810"/>
            <a:ext cx="2743200" cy="365125"/>
          </a:xfrm>
          <a:prstGeom prst="rect">
            <a:avLst/>
          </a:prstGeom>
        </p:spPr>
        <p:txBody>
          <a:bodyPr vert="horz" lIns="91440" tIns="45720" rIns="91440" bIns="45720" rtlCol="0" anchor="ctr"/>
          <a:lstStyle>
            <a:lvl1pPr algn="l">
              <a:defRPr sz="1200">
                <a:solidFill>
                  <a:schemeClr val="bg1"/>
                </a:solidFill>
              </a:defRPr>
            </a:lvl1pPr>
          </a:lstStyle>
          <a:p>
            <a:fld id="{87EA430F-7C8F-4FCC-BD71-71FEDB62C81D}" type="datetime1">
              <a:rPr lang="en-US" smtClean="0"/>
              <a:t>2/7/2024</a:t>
            </a:fld>
            <a:endParaRPr lang="en-US" dirty="0"/>
          </a:p>
        </p:txBody>
      </p:sp>
      <p:sp>
        <p:nvSpPr>
          <p:cNvPr id="5" name="Footer Placeholder 4">
            <a:extLst>
              <a:ext uri="{FF2B5EF4-FFF2-40B4-BE49-F238E27FC236}">
                <a16:creationId xmlns:a16="http://schemas.microsoft.com/office/drawing/2014/main" id="{C4317477-9C95-4641-8005-CE5F08F2F93F}"/>
              </a:ext>
            </a:extLst>
          </p:cNvPr>
          <p:cNvSpPr>
            <a:spLocks noGrp="1"/>
          </p:cNvSpPr>
          <p:nvPr>
            <p:ph type="ftr" sz="quarter" idx="3"/>
          </p:nvPr>
        </p:nvSpPr>
        <p:spPr>
          <a:xfrm>
            <a:off x="4038600" y="649181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09963AD-4F47-4DD1-8FDE-4D2492675188}"/>
              </a:ext>
            </a:extLst>
          </p:cNvPr>
          <p:cNvSpPr>
            <a:spLocks noGrp="1"/>
          </p:cNvSpPr>
          <p:nvPr>
            <p:ph type="sldNum" sz="quarter" idx="4"/>
          </p:nvPr>
        </p:nvSpPr>
        <p:spPr>
          <a:xfrm>
            <a:off x="8610600" y="6491810"/>
            <a:ext cx="2743200" cy="365125"/>
          </a:xfrm>
          <a:prstGeom prst="rect">
            <a:avLst/>
          </a:prstGeom>
        </p:spPr>
        <p:txBody>
          <a:bodyPr vert="horz" lIns="91440" tIns="45720" rIns="91440" bIns="45720" rtlCol="0" anchor="ctr"/>
          <a:lstStyle>
            <a:lvl1pPr algn="r">
              <a:defRPr sz="1200">
                <a:solidFill>
                  <a:schemeClr val="bg1"/>
                </a:solidFill>
              </a:defRPr>
            </a:lvl1pPr>
          </a:lstStyle>
          <a:p>
            <a:fld id="{E974E850-214E-426D-8243-D5CCE92E6101}" type="slidenum">
              <a:rPr lang="en-US" smtClean="0"/>
              <a:pPr/>
              <a:t>‹#›</a:t>
            </a:fld>
            <a:endParaRPr lang="en-US" dirty="0"/>
          </a:p>
        </p:txBody>
      </p:sp>
      <p:sp>
        <p:nvSpPr>
          <p:cNvPr id="8" name="TextBox 7">
            <a:extLst>
              <a:ext uri="{FF2B5EF4-FFF2-40B4-BE49-F238E27FC236}">
                <a16:creationId xmlns:a16="http://schemas.microsoft.com/office/drawing/2014/main" id="{96C08CB0-3FF4-63F1-0B78-81781499BF2B}"/>
              </a:ext>
            </a:extLst>
          </p:cNvPr>
          <p:cNvSpPr txBox="1"/>
          <p:nvPr userDrawn="1"/>
        </p:nvSpPr>
        <p:spPr>
          <a:xfrm>
            <a:off x="3025833" y="3343297"/>
            <a:ext cx="6217920" cy="246221"/>
          </a:xfrm>
          <a:prstGeom prst="rect">
            <a:avLst/>
          </a:prstGeom>
          <a:noFill/>
        </p:spPr>
        <p:txBody>
          <a:bodyPr wrap="square">
            <a:spAutoFit/>
          </a:bodyPr>
          <a:lstStyle/>
          <a:p>
            <a:endParaRPr lang="en-US" sz="1000" b="0" i="0" u="none" strike="noStrike" baseline="0" dirty="0">
              <a:latin typeface="Times New Roman" panose="02020603050405020304" pitchFamily="18" charset="0"/>
            </a:endParaRPr>
          </a:p>
        </p:txBody>
      </p:sp>
      <p:sp>
        <p:nvSpPr>
          <p:cNvPr id="10" name="TextBox 9">
            <a:extLst>
              <a:ext uri="{FF2B5EF4-FFF2-40B4-BE49-F238E27FC236}">
                <a16:creationId xmlns:a16="http://schemas.microsoft.com/office/drawing/2014/main" id="{F0D54AA8-0AE9-E5BA-B8FD-B651E96B4E88}"/>
              </a:ext>
            </a:extLst>
          </p:cNvPr>
          <p:cNvSpPr txBox="1"/>
          <p:nvPr userDrawn="1"/>
        </p:nvSpPr>
        <p:spPr>
          <a:xfrm>
            <a:off x="3025833" y="3281741"/>
            <a:ext cx="6217920" cy="369332"/>
          </a:xfrm>
          <a:prstGeom prst="rect">
            <a:avLst/>
          </a:prstGeom>
          <a:noFill/>
        </p:spPr>
        <p:txBody>
          <a:bodyPr wrap="square">
            <a:spAutoFit/>
          </a:bodyPr>
          <a:lstStyle/>
          <a:p>
            <a:endParaRPr lang="en-US" dirty="0"/>
          </a:p>
        </p:txBody>
      </p:sp>
      <p:pic>
        <p:nvPicPr>
          <p:cNvPr id="7" name="Picture 6" descr="Logo, company name&#10;&#10;Description automatically generated">
            <a:extLst>
              <a:ext uri="{FF2B5EF4-FFF2-40B4-BE49-F238E27FC236}">
                <a16:creationId xmlns:a16="http://schemas.microsoft.com/office/drawing/2014/main" id="{D74DA79A-BEF6-2FD5-AD2F-3402EE407EF5}"/>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ackgroundRemoval t="622" b="96000" l="1689" r="97867">
                        <a14:foregroundMark x1="21111" y1="13067" x2="43022" y2="4844"/>
                        <a14:foregroundMark x1="43022" y1="4844" x2="54444" y2="4000"/>
                        <a14:foregroundMark x1="54444" y1="4000" x2="65778" y2="7289"/>
                        <a14:foregroundMark x1="65778" y1="7289" x2="74400" y2="16000"/>
                        <a14:foregroundMark x1="74400" y1="16000" x2="91200" y2="52133"/>
                        <a14:foregroundMark x1="91200" y1="52133" x2="91733" y2="61156"/>
                        <a14:foregroundMark x1="91733" y1="61156" x2="86267" y2="70533"/>
                        <a14:foregroundMark x1="86267" y1="70533" x2="75111" y2="80889"/>
                        <a14:foregroundMark x1="75111" y1="80889" x2="39689" y2="88489"/>
                        <a14:foregroundMark x1="39689" y1="88489" x2="26533" y2="81733"/>
                        <a14:foregroundMark x1="26533" y1="81733" x2="16044" y2="68533"/>
                        <a14:foregroundMark x1="16044" y1="68533" x2="12578" y2="31111"/>
                        <a14:foregroundMark x1="12578" y1="31111" x2="18178" y2="19156"/>
                        <a14:foregroundMark x1="18178" y1="19156" x2="28756" y2="15600"/>
                        <a14:foregroundMark x1="28933" y1="7244" x2="9867" y2="24489"/>
                        <a14:foregroundMark x1="9867" y1="24489" x2="5289" y2="32000"/>
                        <a14:foregroundMark x1="5289" y1="32000" x2="1689" y2="51067"/>
                        <a14:foregroundMark x1="1689" y1="51067" x2="1689" y2="56756"/>
                        <a14:foregroundMark x1="6800" y1="56578" x2="11956" y2="38000"/>
                        <a14:foregroundMark x1="11956" y1="38000" x2="28400" y2="20489"/>
                        <a14:foregroundMark x1="28400" y1="20489" x2="33289" y2="18711"/>
                        <a14:foregroundMark x1="9911" y1="65956" x2="8133" y2="34844"/>
                        <a14:foregroundMark x1="8133" y1="34844" x2="9467" y2="28356"/>
                        <a14:foregroundMark x1="8622" y1="39022" x2="5244" y2="61467"/>
                        <a14:foregroundMark x1="5244" y1="61467" x2="6089" y2="66533"/>
                        <a14:foregroundMark x1="32044" y1="16444" x2="46756" y2="14311"/>
                        <a14:foregroundMark x1="46756" y1="14311" x2="78400" y2="18844"/>
                        <a14:foregroundMark x1="31022" y1="13467" x2="31022" y2="16444"/>
                        <a14:foregroundMark x1="27067" y1="7111" x2="51111" y2="1822"/>
                        <a14:foregroundMark x1="51111" y1="1822" x2="58578" y2="2444"/>
                        <a14:foregroundMark x1="58578" y1="2444" x2="74444" y2="11511"/>
                        <a14:foregroundMark x1="74444" y1="11511" x2="74578" y2="11644"/>
                        <a14:foregroundMark x1="44933" y1="2267" x2="23867" y2="8800"/>
                        <a14:foregroundMark x1="23867" y1="8800" x2="10756" y2="22844"/>
                        <a14:foregroundMark x1="2089" y1="42533" x2="3200" y2="62711"/>
                        <a14:foregroundMark x1="3200" y1="62711" x2="13200" y2="82000"/>
                        <a14:foregroundMark x1="13200" y1="82000" x2="13733" y2="82533"/>
                        <a14:foregroundMark x1="12044" y1="68800" x2="21289" y2="68044"/>
                        <a14:foregroundMark x1="21289" y1="68044" x2="29689" y2="53289"/>
                        <a14:foregroundMark x1="29689" y1="53289" x2="30311" y2="41156"/>
                        <a14:foregroundMark x1="52889" y1="28800" x2="62000" y2="37822"/>
                        <a14:foregroundMark x1="62000" y1="37822" x2="66756" y2="62578"/>
                        <a14:foregroundMark x1="66756" y1="62578" x2="60978" y2="77467"/>
                        <a14:foregroundMark x1="46800" y1="80578" x2="69422" y2="56711"/>
                        <a14:foregroundMark x1="69422" y1="56711" x2="54578" y2="29467"/>
                        <a14:foregroundMark x1="54578" y1="29467" x2="36933" y2="62222"/>
                        <a14:foregroundMark x1="36933" y1="62222" x2="69067" y2="59156"/>
                        <a14:foregroundMark x1="69067" y1="59156" x2="32711" y2="46222"/>
                        <a14:foregroundMark x1="32711" y1="46222" x2="30800" y2="35822"/>
                        <a14:foregroundMark x1="30800" y1="35822" x2="52044" y2="48622"/>
                        <a14:foregroundMark x1="52044" y1="48622" x2="50311" y2="53467"/>
                        <a14:foregroundMark x1="60978" y1="30933" x2="47111" y2="27911"/>
                        <a14:foregroundMark x1="47111" y1="27911" x2="28933" y2="59022"/>
                        <a14:foregroundMark x1="28933" y1="59022" x2="69867" y2="66489"/>
                        <a14:foregroundMark x1="69867" y1="66489" x2="58578" y2="36178"/>
                        <a14:foregroundMark x1="58578" y1="36178" x2="42267" y2="28667"/>
                        <a14:foregroundMark x1="53022" y1="22133" x2="61956" y2="31956"/>
                        <a14:foregroundMark x1="61956" y1="31956" x2="68133" y2="75067"/>
                        <a14:foregroundMark x1="68133" y1="75067" x2="35733" y2="68133"/>
                        <a14:foregroundMark x1="35733" y1="68133" x2="41067" y2="35644"/>
                        <a14:foregroundMark x1="41067" y1="35644" x2="58889" y2="28267"/>
                        <a14:foregroundMark x1="58889" y1="28267" x2="60533" y2="28667"/>
                        <a14:foregroundMark x1="36978" y1="24133" x2="25600" y2="33644"/>
                        <a14:foregroundMark x1="25600" y1="33644" x2="15867" y2="55822"/>
                        <a14:foregroundMark x1="15867" y1="55822" x2="15867" y2="56578"/>
                        <a14:foregroundMark x1="59956" y1="21822" x2="68533" y2="32756"/>
                        <a14:foregroundMark x1="68533" y1="32756" x2="75956" y2="54000"/>
                        <a14:foregroundMark x1="75956" y1="54000" x2="75289" y2="56756"/>
                        <a14:foregroundMark x1="49467" y1="20711" x2="60044" y2="23467"/>
                        <a14:foregroundMark x1="60044" y1="23467" x2="78000" y2="43778"/>
                        <a14:foregroundMark x1="78000" y1="43778" x2="82089" y2="56178"/>
                        <a14:foregroundMark x1="82089" y1="56178" x2="82089" y2="58444"/>
                        <a14:foregroundMark x1="74444" y1="65689" x2="81378" y2="66800"/>
                        <a14:foregroundMark x1="81378" y1="66800" x2="88222" y2="60533"/>
                        <a14:foregroundMark x1="88222" y1="60533" x2="90044" y2="55333"/>
                        <a14:foregroundMark x1="95422" y1="58711" x2="92178" y2="26489"/>
                        <a14:foregroundMark x1="92178" y1="26489" x2="76578" y2="15467"/>
                        <a14:foregroundMark x1="95867" y1="34756" x2="97911" y2="58622"/>
                        <a14:foregroundMark x1="97911" y1="58622" x2="93600" y2="70800"/>
                        <a14:foregroundMark x1="91200" y1="45378" x2="89333" y2="36044"/>
                        <a14:foregroundMark x1="89333" y1="36044" x2="89333" y2="36044"/>
                        <a14:foregroundMark x1="85067" y1="27111" x2="79422" y2="24267"/>
                        <a14:foregroundMark x1="71022" y1="15467" x2="67333" y2="12889"/>
                        <a14:foregroundMark x1="61689" y1="14756" x2="52978" y2="12756"/>
                        <a14:foregroundMark x1="52978" y1="12756" x2="61467" y2="9511"/>
                        <a14:foregroundMark x1="61467" y1="9511" x2="61689" y2="9511"/>
                        <a14:foregroundMark x1="62267" y1="9644" x2="62267" y2="9644"/>
                        <a14:foregroundMark x1="65778" y1="10622" x2="51822" y2="10222"/>
                        <a14:foregroundMark x1="51822" y1="10222" x2="49778" y2="9200"/>
                        <a14:foregroundMark x1="46089" y1="9911" x2="39422" y2="9911"/>
                        <a14:foregroundMark x1="17556" y1="80267" x2="55778" y2="90800"/>
                        <a14:foregroundMark x1="55778" y1="90800" x2="80533" y2="82800"/>
                        <a14:foregroundMark x1="80533" y1="82800" x2="82933" y2="80444"/>
                        <a14:foregroundMark x1="79111" y1="89511" x2="58711" y2="98089"/>
                        <a14:foregroundMark x1="58711" y1="98089" x2="45378" y2="99022"/>
                        <a14:foregroundMark x1="45378" y1="99022" x2="32800" y2="96044"/>
                        <a14:foregroundMark x1="32800" y1="96044" x2="23378" y2="91200"/>
                        <a14:foregroundMark x1="16133" y1="78178" x2="43022" y2="88800"/>
                        <a14:foregroundMark x1="43022" y1="88800" x2="57156" y2="91644"/>
                        <a14:foregroundMark x1="38400" y1="92178" x2="49556" y2="93111"/>
                        <a14:foregroundMark x1="49556" y1="93111" x2="70489" y2="91333"/>
                        <a14:foregroundMark x1="70489" y1="91333" x2="75156" y2="89067"/>
                        <a14:foregroundMark x1="22800" y1="85689" x2="42933" y2="93200"/>
                        <a14:foregroundMark x1="45556" y1="1467" x2="45556" y2="1467"/>
                        <a14:foregroundMark x1="54578" y1="2178" x2="44489" y2="1111"/>
                        <a14:foregroundMark x1="55289" y1="1289" x2="45511" y2="667"/>
                        <a14:foregroundMark x1="45511" y1="667" x2="45022" y2="800"/>
                        <a14:foregroundMark x1="43111" y1="1111" x2="51378" y2="978"/>
                        <a14:foregroundMark x1="46622" y1="978" x2="53156" y2="622"/>
                        <a14:backgroundMark x1="59333" y1="99733" x2="59333" y2="99733"/>
                        <a14:backgroundMark x1="60578" y1="99911" x2="58133" y2="99911"/>
                        <a14:backgroundMark x1="59867" y1="99200" x2="59156" y2="99200"/>
                        <a14:backgroundMark x1="40089" y1="99556" x2="41511" y2="99556"/>
                        <a14:backgroundMark x1="39200" y1="99733" x2="42222" y2="99911"/>
                        <a14:backgroundMark x1="39556" y1="99378" x2="40267" y2="99556"/>
                        <a14:backgroundMark x1="39556" y1="99556" x2="41511" y2="99022"/>
                        <a14:backgroundMark x1="54044" y1="89" x2="55467" y2="89"/>
                      </a14:backgroundRemoval>
                    </a14:imgEffect>
                  </a14:imgLayer>
                </a14:imgProps>
              </a:ext>
              <a:ext uri="{28A0092B-C50C-407E-A947-70E740481C1C}">
                <a14:useLocalDpi xmlns:a14="http://schemas.microsoft.com/office/drawing/2010/main" val="0"/>
              </a:ext>
            </a:extLst>
          </a:blip>
          <a:srcRect l="-4094" t="-1871" r="-5479" b="-2754"/>
          <a:stretch/>
        </p:blipFill>
        <p:spPr>
          <a:xfrm>
            <a:off x="-45720" y="5934974"/>
            <a:ext cx="970826" cy="926983"/>
          </a:xfrm>
          <a:prstGeom prst="rect">
            <a:avLst/>
          </a:prstGeom>
        </p:spPr>
      </p:pic>
    </p:spTree>
    <p:extLst>
      <p:ext uri="{BB962C8B-B14F-4D97-AF65-F5344CB8AC3E}">
        <p14:creationId xmlns:p14="http://schemas.microsoft.com/office/powerpoint/2010/main" val="30536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726C94-7146-A543-1D8F-0FF32A22A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7A6BD9EF-E072-6B35-43E0-A275CA8C8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3AE8477-358B-65EB-FE11-DEA7DEB34B8F}"/>
              </a:ext>
            </a:extLst>
          </p:cNvPr>
          <p:cNvSpPr>
            <a:spLocks noGrp="1" noRot="1" noMove="1" noResize="1" noEditPoints="1" noAdjustHandles="1" noChangeArrowheads="1" noChangeShapeType="1"/>
          </p:cNvSpPr>
          <p:nvPr userDrawn="1"/>
        </p:nvSpPr>
        <p:spPr>
          <a:xfrm>
            <a:off x="-1" y="6356350"/>
            <a:ext cx="12192001" cy="501650"/>
          </a:xfrm>
          <a:prstGeom prst="rect">
            <a:avLst/>
          </a:prstGeom>
          <a:solidFill>
            <a:srgbClr val="18285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844EFC8D-F0F8-AB12-75BD-97AF0A32DE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885" y="5476115"/>
            <a:ext cx="1305255" cy="1305255"/>
          </a:xfrm>
          <a:prstGeom prst="rect">
            <a:avLst/>
          </a:prstGeom>
        </p:spPr>
      </p:pic>
      <p:sp>
        <p:nvSpPr>
          <p:cNvPr id="9" name="Rectangle 8">
            <a:extLst>
              <a:ext uri="{FF2B5EF4-FFF2-40B4-BE49-F238E27FC236}">
                <a16:creationId xmlns:a16="http://schemas.microsoft.com/office/drawing/2014/main" id="{5304F004-6D39-C2EF-2F22-5B96AA08D551}"/>
              </a:ext>
            </a:extLst>
          </p:cNvPr>
          <p:cNvSpPr/>
          <p:nvPr userDrawn="1"/>
        </p:nvSpPr>
        <p:spPr>
          <a:xfrm>
            <a:off x="0" y="0"/>
            <a:ext cx="12192000" cy="124691"/>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C716190-0D1C-4117-CD30-1E28A7960EBC}"/>
              </a:ext>
            </a:extLst>
          </p:cNvPr>
          <p:cNvSpPr>
            <a:spLocks noGrp="1"/>
          </p:cNvSpPr>
          <p:nvPr>
            <p:ph type="sldNum" sz="quarter" idx="4"/>
          </p:nvPr>
        </p:nvSpPr>
        <p:spPr>
          <a:xfrm>
            <a:off x="9338388" y="6416245"/>
            <a:ext cx="2743200" cy="365125"/>
          </a:xfrm>
          <a:prstGeom prst="rect">
            <a:avLst/>
          </a:prstGeom>
        </p:spPr>
        <p:txBody>
          <a:bodyPr vert="horz" lIns="91440" tIns="45720" rIns="91440" bIns="45720" rtlCol="0" anchor="ctr"/>
          <a:lstStyle>
            <a:lvl1pPr algn="r">
              <a:defRPr sz="1200" b="1">
                <a:solidFill>
                  <a:schemeClr val="bg1"/>
                </a:solidFill>
                <a:latin typeface="Oswald Medium" panose="00000600000000000000" pitchFamily="2" charset="0"/>
              </a:defRPr>
            </a:lvl1pPr>
          </a:lstStyle>
          <a:p>
            <a:fld id="{5A68C8F6-068F-4EE4-84A9-A78DF482E698}" type="slidenum">
              <a:rPr lang="en-US" smtClean="0"/>
              <a:pPr/>
              <a:t>‹#›</a:t>
            </a:fld>
            <a:endParaRPr lang="en-US" dirty="0"/>
          </a:p>
        </p:txBody>
      </p:sp>
    </p:spTree>
    <p:extLst>
      <p:ext uri="{BB962C8B-B14F-4D97-AF65-F5344CB8AC3E}">
        <p14:creationId xmlns:p14="http://schemas.microsoft.com/office/powerpoint/2010/main" val="1639736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FLMedicaidWaivers@ahca.myflorida.com" TargetMode="External"/><Relationship Id="rId2" Type="http://schemas.openxmlformats.org/officeDocument/2006/relationships/hyperlink" Target="https://ahca.myflorida.com/medicaid/medicaid-policy-quality-and-operations/medicaid-policy-and-quality/medicaid-policy/federal-authorities/federal-waivers/request-for-approval-of-1115-children-s-health-insurance-program-eligibility-extens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FLMedicaidWaivers@ahca.myflorida.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Kissa.Smith@ahca.myflorida.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FE6F-F6B5-4CEF-BFF1-588F604A4405}"/>
              </a:ext>
            </a:extLst>
          </p:cNvPr>
          <p:cNvSpPr>
            <a:spLocks noGrp="1"/>
          </p:cNvSpPr>
          <p:nvPr>
            <p:ph type="ctrTitle"/>
          </p:nvPr>
        </p:nvSpPr>
        <p:spPr>
          <a:xfrm>
            <a:off x="547635" y="3030870"/>
            <a:ext cx="11096730" cy="2387600"/>
          </a:xfrm>
        </p:spPr>
        <p:txBody>
          <a:bodyPr>
            <a:normAutofit/>
          </a:bodyPr>
          <a:lstStyle/>
          <a:p>
            <a:r>
              <a:rPr lang="en-US" sz="4800" b="1" dirty="0"/>
              <a:t>Medical Care Advisory Committee Meeting</a:t>
            </a:r>
          </a:p>
        </p:txBody>
      </p:sp>
      <p:sp>
        <p:nvSpPr>
          <p:cNvPr id="3" name="Subtitle 2">
            <a:extLst>
              <a:ext uri="{FF2B5EF4-FFF2-40B4-BE49-F238E27FC236}">
                <a16:creationId xmlns:a16="http://schemas.microsoft.com/office/drawing/2014/main" id="{ECAF7226-370B-4A0E-A12C-E149B1D09C06}"/>
              </a:ext>
            </a:extLst>
          </p:cNvPr>
          <p:cNvSpPr>
            <a:spLocks noGrp="1"/>
          </p:cNvSpPr>
          <p:nvPr>
            <p:ph type="subTitle" idx="1"/>
          </p:nvPr>
        </p:nvSpPr>
        <p:spPr>
          <a:xfrm>
            <a:off x="1524000" y="5418470"/>
            <a:ext cx="9144000" cy="1655762"/>
          </a:xfrm>
        </p:spPr>
        <p:txBody>
          <a:bodyPr>
            <a:normAutofit/>
          </a:bodyPr>
          <a:lstStyle/>
          <a:p>
            <a:r>
              <a:rPr lang="en-US" sz="2800" dirty="0"/>
              <a:t>January 31, 2024</a:t>
            </a:r>
          </a:p>
        </p:txBody>
      </p:sp>
      <p:sp>
        <p:nvSpPr>
          <p:cNvPr id="6" name="Slide Number Placeholder 5">
            <a:extLst>
              <a:ext uri="{FF2B5EF4-FFF2-40B4-BE49-F238E27FC236}">
                <a16:creationId xmlns:a16="http://schemas.microsoft.com/office/drawing/2014/main" id="{895285A4-A377-40BD-9AE7-BD74F6B2264C}"/>
              </a:ext>
            </a:extLst>
          </p:cNvPr>
          <p:cNvSpPr>
            <a:spLocks noGrp="1"/>
          </p:cNvSpPr>
          <p:nvPr>
            <p:ph type="sldNum" sz="quarter" idx="12"/>
          </p:nvPr>
        </p:nvSpPr>
        <p:spPr/>
        <p:txBody>
          <a:bodyPr/>
          <a:lstStyle/>
          <a:p>
            <a:fld id="{E974E850-214E-426D-8243-D5CCE92E6101}" type="slidenum">
              <a:rPr lang="en-US" smtClean="0"/>
              <a:pPr/>
              <a:t>1</a:t>
            </a:fld>
            <a:endParaRPr lang="en-US"/>
          </a:p>
        </p:txBody>
      </p:sp>
      <p:pic>
        <p:nvPicPr>
          <p:cNvPr id="5" name="Picture 4" descr="Graphical user interface&#10;&#10;Description automatically generated">
            <a:extLst>
              <a:ext uri="{FF2B5EF4-FFF2-40B4-BE49-F238E27FC236}">
                <a16:creationId xmlns:a16="http://schemas.microsoft.com/office/drawing/2014/main" id="{D10895C4-052D-170B-6BCB-0B67C2D4BE3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92" b="89968" l="4530" r="95390">
                        <a14:foregroundMark x1="9194" y1="65210" x2="39795" y2="26618"/>
                        <a14:foregroundMark x1="39795" y1="26618" x2="47776" y2="22654"/>
                        <a14:foregroundMark x1="47776" y1="22654" x2="61418" y2="29086"/>
                        <a14:foregroundMark x1="61418" y1="29086" x2="79833" y2="49555"/>
                        <a14:foregroundMark x1="7738" y1="61165" x2="41359" y2="19903"/>
                        <a14:foregroundMark x1="41359" y1="19903" x2="49609" y2="16990"/>
                        <a14:foregroundMark x1="49609" y1="16990" x2="66244" y2="25809"/>
                        <a14:foregroundMark x1="66244" y1="25809" x2="71070" y2="31270"/>
                        <a14:foregroundMark x1="71070" y1="31270" x2="71502" y2="32605"/>
                        <a14:foregroundMark x1="54516" y1="48099" x2="47263" y2="45469"/>
                        <a14:foregroundMark x1="47263" y1="45469" x2="39633" y2="31634"/>
                        <a14:foregroundMark x1="39633" y1="31634" x2="53303" y2="39199"/>
                        <a14:foregroundMark x1="53303" y1="39199" x2="56053" y2="45065"/>
                        <a14:foregroundMark x1="37207" y1="46359" x2="35859" y2="36529"/>
                        <a14:foregroundMark x1="27258" y1="36650" x2="31464" y2="23382"/>
                        <a14:foregroundMark x1="31464" y1="23382" x2="36317" y2="19782"/>
                        <a14:foregroundMark x1="36317" y1="19782" x2="46886" y2="18325"/>
                        <a14:foregroundMark x1="46886" y1="18325" x2="54462" y2="19498"/>
                        <a14:foregroundMark x1="54462" y1="19498" x2="57023" y2="21440"/>
                        <a14:foregroundMark x1="55945" y1="17112" x2="62847" y2="19256"/>
                        <a14:foregroundMark x1="62847" y1="19256" x2="71070" y2="26052"/>
                        <a14:foregroundMark x1="71070" y1="26052" x2="77919" y2="43042"/>
                        <a14:foregroundMark x1="77919" y1="43042" x2="81666" y2="47816"/>
                        <a14:foregroundMark x1="81666" y1="47816" x2="81936" y2="47816"/>
                        <a14:foregroundMark x1="84066" y1="82160" x2="91912" y2="68406"/>
                        <a14:foregroundMark x1="91912" y1="68406" x2="90941" y2="52508"/>
                        <a14:foregroundMark x1="90941" y1="52508" x2="87409" y2="45672"/>
                        <a14:foregroundMark x1="87409" y1="45672" x2="79914" y2="41586"/>
                        <a14:foregroundMark x1="71610" y1="83617" x2="47452" y2="77953"/>
                        <a14:foregroundMark x1="12106" y1="76820" x2="6525" y2="64644"/>
                        <a14:foregroundMark x1="6525" y1="64644" x2="10003" y2="52953"/>
                        <a14:foregroundMark x1="10003" y1="52953" x2="19143" y2="47694"/>
                        <a14:foregroundMark x1="12375" y1="51578" x2="22728" y2="42193"/>
                        <a14:foregroundMark x1="13157" y1="47532" x2="19116" y2="42597"/>
                        <a14:foregroundMark x1="19116" y1="42597" x2="20491" y2="42193"/>
                        <a14:foregroundMark x1="36047" y1="66100" x2="57536" y2="62662"/>
                        <a14:foregroundMark x1="57536" y1="62662" x2="66568" y2="65696"/>
                        <a14:foregroundMark x1="66568" y1="65696" x2="68132" y2="66950"/>
                        <a14:foregroundMark x1="84740" y1="81432" x2="52278" y2="82767"/>
                        <a14:foregroundMark x1="52278" y1="82767" x2="48531" y2="81149"/>
                        <a14:foregroundMark x1="49960" y1="81028" x2="14613" y2="79652"/>
                        <a14:foregroundMark x1="14613" y1="79652" x2="11027" y2="76942"/>
                        <a14:foregroundMark x1="24265" y1="82039" x2="19547" y2="82241"/>
                        <a14:foregroundMark x1="19547" y1="82241" x2="14020" y2="78843"/>
                        <a14:foregroundMark x1="4556" y1="65655" x2="4853" y2="59992"/>
                        <a14:foregroundMark x1="14883" y1="45793" x2="19143" y2="43042"/>
                        <a14:foregroundMark x1="15584" y1="44943" x2="15853" y2="44943"/>
                        <a14:foregroundMark x1="17606" y1="43204" x2="17606" y2="43204"/>
                        <a14:foregroundMark x1="16042" y1="44498" x2="16042" y2="44498"/>
                        <a14:foregroundMark x1="39040" y1="45065" x2="45053" y2="40453"/>
                        <a14:foregroundMark x1="45053" y1="40453" x2="45322" y2="40453"/>
                        <a14:foregroundMark x1="51901" y1="49717" x2="55783" y2="32403"/>
                        <a14:foregroundMark x1="55783" y1="32403" x2="56161" y2="31756"/>
                        <a14:foregroundMark x1="79617" y1="84061" x2="73551" y2="84628"/>
                        <a14:foregroundMark x1="94716" y1="73341" x2="93529" y2="60154"/>
                        <a14:foregroundMark x1="93529" y1="60154" x2="93341" y2="59547"/>
                        <a14:foregroundMark x1="95390" y1="69417" x2="94904" y2="63916"/>
                        <a14:foregroundMark x1="16824" y1="43487" x2="16824" y2="43487"/>
                        <a14:foregroundMark x1="16527" y1="43932" x2="16527" y2="43932"/>
                        <a14:foregroundMark x1="15368" y1="44620" x2="18765" y2="43204"/>
                        <a14:foregroundMark x1="55756" y1="37824" x2="61068" y2="32605"/>
                        <a14:foregroundMark x1="48234" y1="35356" x2="44945" y2="29288"/>
                        <a14:foregroundMark x1="44945" y1="29288" x2="44837" y2="29288"/>
                        <a14:foregroundMark x1="80318" y1="55502" x2="84740" y2="51901"/>
                        <a14:foregroundMark x1="84740" y1="51901" x2="84740" y2="51901"/>
                        <a14:foregroundMark x1="43489" y1="31270" x2="47452" y2="27670"/>
                      </a14:backgroundRemoval>
                    </a14:imgEffect>
                  </a14:imgLayer>
                </a14:imgProps>
              </a:ext>
              <a:ext uri="{28A0092B-C50C-407E-A947-70E740481C1C}">
                <a14:useLocalDpi xmlns:a14="http://schemas.microsoft.com/office/drawing/2010/main" val="0"/>
              </a:ext>
            </a:extLst>
          </a:blip>
          <a:stretch>
            <a:fillRect/>
          </a:stretch>
        </p:blipFill>
        <p:spPr>
          <a:xfrm>
            <a:off x="1950554" y="-108791"/>
            <a:ext cx="8290891" cy="5527261"/>
          </a:xfrm>
          <a:prstGeom prst="rect">
            <a:avLst/>
          </a:prstGeom>
        </p:spPr>
      </p:pic>
    </p:spTree>
    <p:extLst>
      <p:ext uri="{BB962C8B-B14F-4D97-AF65-F5344CB8AC3E}">
        <p14:creationId xmlns:p14="http://schemas.microsoft.com/office/powerpoint/2010/main" val="81763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BBDED2-BC60-FE8D-F042-05DA6026790F}"/>
              </a:ext>
            </a:extLst>
          </p:cNvPr>
          <p:cNvSpPr>
            <a:spLocks noGrp="1"/>
          </p:cNvSpPr>
          <p:nvPr>
            <p:ph type="sldNum" sz="quarter" idx="12"/>
          </p:nvPr>
        </p:nvSpPr>
        <p:spPr/>
        <p:txBody>
          <a:bodyPr/>
          <a:lstStyle/>
          <a:p>
            <a:fld id="{E974E850-214E-426D-8243-D5CCE92E6101}" type="slidenum">
              <a:rPr lang="en-US" smtClean="0"/>
              <a:pPr/>
              <a:t>10</a:t>
            </a:fld>
            <a:endParaRPr lang="en-US"/>
          </a:p>
        </p:txBody>
      </p:sp>
      <p:sp>
        <p:nvSpPr>
          <p:cNvPr id="6" name="TextBox 5">
            <a:extLst>
              <a:ext uri="{FF2B5EF4-FFF2-40B4-BE49-F238E27FC236}">
                <a16:creationId xmlns:a16="http://schemas.microsoft.com/office/drawing/2014/main" id="{E0A647B3-C138-440F-8184-E376FC7A5E31}"/>
              </a:ext>
            </a:extLst>
          </p:cNvPr>
          <p:cNvSpPr txBox="1"/>
          <p:nvPr/>
        </p:nvSpPr>
        <p:spPr>
          <a:xfrm>
            <a:off x="541682" y="768691"/>
            <a:ext cx="6172200" cy="769441"/>
          </a:xfrm>
          <a:prstGeom prst="rect">
            <a:avLst/>
          </a:prstGeom>
          <a:noFill/>
        </p:spPr>
        <p:txBody>
          <a:bodyPr wrap="square">
            <a:spAutoFit/>
          </a:bodyPr>
          <a:lstStyle/>
          <a:p>
            <a:r>
              <a:rPr kumimoji="0" lang="en-US" sz="4400" b="0"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rPr>
              <a:t>CQS Structure</a:t>
            </a:r>
            <a:endParaRPr lang="en-US" dirty="0"/>
          </a:p>
        </p:txBody>
      </p:sp>
      <p:sp>
        <p:nvSpPr>
          <p:cNvPr id="7" name="Content Placeholder 2">
            <a:extLst>
              <a:ext uri="{FF2B5EF4-FFF2-40B4-BE49-F238E27FC236}">
                <a16:creationId xmlns:a16="http://schemas.microsoft.com/office/drawing/2014/main" id="{A044624A-CB1E-CD3C-D1CF-526C486C8661}"/>
              </a:ext>
            </a:extLst>
          </p:cNvPr>
          <p:cNvSpPr txBox="1">
            <a:spLocks/>
          </p:cNvSpPr>
          <p:nvPr/>
        </p:nvSpPr>
        <p:spPr>
          <a:xfrm>
            <a:off x="838200" y="1538132"/>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US" sz="2000" b="0" i="0" u="sng"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rPr>
              <a:t>Section I</a:t>
            </a:r>
            <a:r>
              <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rPr>
              <a:t> provides an introduction.</a:t>
            </a: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US" sz="2000" b="0" i="0" u="sng"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Section II</a:t>
            </a:r>
            <a:r>
              <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 contains a brief overview of the </a:t>
            </a:r>
            <a:r>
              <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rPr>
              <a:t>Statewide Medicaid Managed Care (SMMC) </a:t>
            </a:r>
            <a:r>
              <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program, including the four primary goals:</a:t>
            </a:r>
            <a:endPar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US" sz="2000" b="0" i="0" u="sng"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Section III</a:t>
            </a:r>
            <a:r>
              <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 describes program goals, initiatives and activities that support those specific goals, as well as additional initiatives and activities that support multiple goals and health care improvement more broadly.  </a:t>
            </a:r>
            <a:endPar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US" sz="2000" b="0" i="0" u="sng"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Section IV</a:t>
            </a:r>
            <a:r>
              <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 describes the use of performance measures to assess program performance for health and dental plans.</a:t>
            </a:r>
            <a:endPar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US" sz="2000" b="0" i="0" u="sng"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Section V</a:t>
            </a:r>
            <a:r>
              <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 details the Agency’s monitoring of the operational performance of the health and dental plans, as well as the way in which the Agency uses quality improvement contracts to monitor and improve Medicaid covered services.</a:t>
            </a:r>
            <a:endPar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US" sz="2000" b="0" i="0" u="sng"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Section VI</a:t>
            </a:r>
            <a:r>
              <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 describes the Agency’s evaluation of the SMMC program and the CQS.</a:t>
            </a:r>
            <a:endPar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US" sz="2000" b="0" i="0" u="sng"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Section VII</a:t>
            </a:r>
            <a:r>
              <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Arial" panose="020B0604020202020204" pitchFamily="34" charset="0"/>
              </a:rPr>
              <a:t> briefly addresses the future of the SMMC program, which will be driven by the results of the new SMMC procurement.</a:t>
            </a:r>
            <a:endParaRPr kumimoji="0" lang="en-US" sz="20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5C"/>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251692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7BFF20-5338-E9A4-000C-AC3B5E4D9C60}"/>
              </a:ext>
            </a:extLst>
          </p:cNvPr>
          <p:cNvSpPr>
            <a:spLocks noGrp="1"/>
          </p:cNvSpPr>
          <p:nvPr>
            <p:ph type="sldNum" sz="quarter" idx="12"/>
          </p:nvPr>
        </p:nvSpPr>
        <p:spPr/>
        <p:txBody>
          <a:bodyPr/>
          <a:lstStyle/>
          <a:p>
            <a:fld id="{E974E850-214E-426D-8243-D5CCE92E6101}" type="slidenum">
              <a:rPr lang="en-US" smtClean="0"/>
              <a:pPr/>
              <a:t>11</a:t>
            </a:fld>
            <a:endParaRPr lang="en-US"/>
          </a:p>
        </p:txBody>
      </p:sp>
      <p:sp>
        <p:nvSpPr>
          <p:cNvPr id="6" name="Title 1">
            <a:extLst>
              <a:ext uri="{FF2B5EF4-FFF2-40B4-BE49-F238E27FC236}">
                <a16:creationId xmlns:a16="http://schemas.microsoft.com/office/drawing/2014/main" id="{FD682B58-FA0F-E49B-DE79-E27095C3F7C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rPr>
              <a:t>Next Steps</a:t>
            </a:r>
          </a:p>
        </p:txBody>
      </p:sp>
      <p:sp>
        <p:nvSpPr>
          <p:cNvPr id="9" name="Content Placeholder 2">
            <a:extLst>
              <a:ext uri="{FF2B5EF4-FFF2-40B4-BE49-F238E27FC236}">
                <a16:creationId xmlns:a16="http://schemas.microsoft.com/office/drawing/2014/main" id="{F0B4216C-2E7C-F766-2ECE-7BB9123289DC}"/>
              </a:ext>
            </a:extLst>
          </p:cNvPr>
          <p:cNvSpPr txBox="1">
            <a:spLocks/>
          </p:cNvSpPr>
          <p:nvPr/>
        </p:nvSpPr>
        <p:spPr>
          <a:xfrm>
            <a:off x="838200" y="153201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rPr>
              <a:t>The CQS will be publicly posted for a 30-day public comment period.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rPr>
              <a:t>MCAC members are asked to review CQS and submit any comments in writing.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rPr>
              <a:t>Instructions for submitting comments will be included in the posting.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205C"/>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338745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86D7-DAF1-4CF0-82E3-77E691EDD948}"/>
              </a:ext>
            </a:extLst>
          </p:cNvPr>
          <p:cNvSpPr>
            <a:spLocks noGrp="1"/>
          </p:cNvSpPr>
          <p:nvPr>
            <p:ph type="ctrTitle"/>
          </p:nvPr>
        </p:nvSpPr>
        <p:spPr/>
        <p:txBody>
          <a:bodyPr/>
          <a:lstStyle/>
          <a:p>
            <a:r>
              <a:rPr lang="en-US" dirty="0"/>
              <a:t>Florida Medicaid</a:t>
            </a:r>
          </a:p>
        </p:txBody>
      </p:sp>
      <p:sp>
        <p:nvSpPr>
          <p:cNvPr id="3" name="Subtitle 2">
            <a:extLst>
              <a:ext uri="{FF2B5EF4-FFF2-40B4-BE49-F238E27FC236}">
                <a16:creationId xmlns:a16="http://schemas.microsoft.com/office/drawing/2014/main" id="{1CDCD6B5-D79C-461F-AE5F-CD9E01CA68AE}"/>
              </a:ext>
            </a:extLst>
          </p:cNvPr>
          <p:cNvSpPr>
            <a:spLocks noGrp="1"/>
          </p:cNvSpPr>
          <p:nvPr>
            <p:ph type="subTitle" idx="1"/>
          </p:nvPr>
        </p:nvSpPr>
        <p:spPr>
          <a:xfrm>
            <a:off x="1523999" y="5095700"/>
            <a:ext cx="9144000" cy="1444437"/>
          </a:xfrm>
        </p:spPr>
        <p:txBody>
          <a:bodyPr>
            <a:normAutofit fontScale="92500" lnSpcReduction="20000"/>
          </a:bodyPr>
          <a:lstStyle/>
          <a:p>
            <a:r>
              <a:rPr lang="en-US" dirty="0">
                <a:solidFill>
                  <a:schemeClr val="bg1"/>
                </a:solidFill>
              </a:rPr>
              <a:t>1115 Children’s Health Insurance Program </a:t>
            </a:r>
          </a:p>
          <a:p>
            <a:r>
              <a:rPr lang="en-US" dirty="0">
                <a:solidFill>
                  <a:schemeClr val="bg1"/>
                </a:solidFill>
              </a:rPr>
              <a:t>Eligibility Extension Request</a:t>
            </a:r>
          </a:p>
          <a:p>
            <a:r>
              <a:rPr lang="en-US" dirty="0">
                <a:solidFill>
                  <a:schemeClr val="bg1"/>
                </a:solidFill>
              </a:rPr>
              <a:t>January 31, 2024 &amp; February 1, 2024</a:t>
            </a:r>
          </a:p>
          <a:p>
            <a:r>
              <a:rPr lang="en-US" dirty="0"/>
              <a:t>Public Meeting</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032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469A-DF1A-659B-5907-ABF96F6361B6}"/>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rPr>
              <a:t>Overview</a:t>
            </a:r>
            <a:endParaRPr lang="en-US" dirty="0"/>
          </a:p>
        </p:txBody>
      </p:sp>
      <p:sp>
        <p:nvSpPr>
          <p:cNvPr id="4" name="Slide Number Placeholder 3">
            <a:extLst>
              <a:ext uri="{FF2B5EF4-FFF2-40B4-BE49-F238E27FC236}">
                <a16:creationId xmlns:a16="http://schemas.microsoft.com/office/drawing/2014/main" id="{C1E1F836-0D79-D5B1-8DD1-1A911A542064}"/>
              </a:ext>
            </a:extLst>
          </p:cNvPr>
          <p:cNvSpPr>
            <a:spLocks noGrp="1"/>
          </p:cNvSpPr>
          <p:nvPr>
            <p:ph type="sldNum" sz="quarter" idx="12"/>
          </p:nvPr>
        </p:nvSpPr>
        <p:spPr/>
        <p:txBody>
          <a:bodyPr/>
          <a:lstStyle/>
          <a:p>
            <a:fld id="{E974E850-214E-426D-8243-D5CCE92E6101}" type="slidenum">
              <a:rPr lang="en-US" smtClean="0"/>
              <a:pPr/>
              <a:t>13</a:t>
            </a:fld>
            <a:endParaRPr lang="en-US"/>
          </a:p>
        </p:txBody>
      </p:sp>
      <p:sp>
        <p:nvSpPr>
          <p:cNvPr id="5" name="Content Placeholder 2">
            <a:extLst>
              <a:ext uri="{FF2B5EF4-FFF2-40B4-BE49-F238E27FC236}">
                <a16:creationId xmlns:a16="http://schemas.microsoft.com/office/drawing/2014/main" id="{3D46722C-37AC-BA3D-9BE0-63A8AB431EEE}"/>
              </a:ext>
            </a:extLst>
          </p:cNvPr>
          <p:cNvSpPr txBox="1">
            <a:spLocks/>
          </p:cNvSpPr>
          <p:nvPr/>
        </p:nvSpPr>
        <p:spPr>
          <a:xfrm>
            <a:off x="1055914" y="149469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This is a request for a new 5-year 1115 research and demonstration project to start approximately on or after April 1, 2024.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The demonstration seeks to: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Increase eligibility for Children’s Health Insurance Program (CHIP) subsidized KidCare programs from the current threshold of 200% of the federal poverty level (FPL) (210% post-MAGI) up to 300% of the FPL.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Establish new, graduated monthly premiums for CHIP enrollees to allow families with growing income to be able to continue to afford health insurance.  </a:t>
            </a:r>
          </a:p>
        </p:txBody>
      </p:sp>
    </p:spTree>
    <p:extLst>
      <p:ext uri="{BB962C8B-B14F-4D97-AF65-F5344CB8AC3E}">
        <p14:creationId xmlns:p14="http://schemas.microsoft.com/office/powerpoint/2010/main" val="397652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469A-DF1A-659B-5907-ABF96F6361B6}"/>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rPr>
              <a:t>1115 Research and Demonstration Projects</a:t>
            </a:r>
            <a:endParaRPr lang="en-US" dirty="0"/>
          </a:p>
        </p:txBody>
      </p:sp>
      <p:sp>
        <p:nvSpPr>
          <p:cNvPr id="4" name="Slide Number Placeholder 3">
            <a:extLst>
              <a:ext uri="{FF2B5EF4-FFF2-40B4-BE49-F238E27FC236}">
                <a16:creationId xmlns:a16="http://schemas.microsoft.com/office/drawing/2014/main" id="{C1E1F836-0D79-D5B1-8DD1-1A911A542064}"/>
              </a:ext>
            </a:extLst>
          </p:cNvPr>
          <p:cNvSpPr>
            <a:spLocks noGrp="1"/>
          </p:cNvSpPr>
          <p:nvPr>
            <p:ph type="sldNum" sz="quarter" idx="12"/>
          </p:nvPr>
        </p:nvSpPr>
        <p:spPr/>
        <p:txBody>
          <a:bodyPr/>
          <a:lstStyle/>
          <a:p>
            <a:fld id="{E974E850-214E-426D-8243-D5CCE92E6101}" type="slidenum">
              <a:rPr lang="en-US" smtClean="0"/>
              <a:pPr/>
              <a:t>14</a:t>
            </a:fld>
            <a:endParaRPr lang="en-US"/>
          </a:p>
        </p:txBody>
      </p:sp>
      <p:sp>
        <p:nvSpPr>
          <p:cNvPr id="5" name="Content Placeholder 2">
            <a:extLst>
              <a:ext uri="{FF2B5EF4-FFF2-40B4-BE49-F238E27FC236}">
                <a16:creationId xmlns:a16="http://schemas.microsoft.com/office/drawing/2014/main" id="{37DFE8F6-DB02-464E-F3B6-542EB7261814}"/>
              </a:ext>
            </a:extLst>
          </p:cNvPr>
          <p:cNvSpPr txBox="1">
            <a:spLocks/>
          </p:cNvSpPr>
          <p:nvPr/>
        </p:nvSpPr>
        <p:spPr>
          <a:xfrm>
            <a:off x="933579" y="1554194"/>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Section 1115 of the Social Security Act gives the Secretary of Health and Human Services authority to approve experimental, pilot, or demonstration projects.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These demonstration projects give states additional flexibility to design and improve their programs.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States can demonstrate and evaluate policy approaches such as:</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Expanding eligibility to individuals who are not otherwise Florida Medicaid or CHIP eligible.</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Providing services not typically covered by Florida Medicaid.</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Using innovative service delivery systems that improve care, increase efficiency, and reduce costs.</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endPar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Demonstrations must also be “budget neutral” to the federal government, which means that during the course of the project, federal Medicaid expenditures will not be more than expected federal spending without the demonstration project.</a:t>
            </a:r>
          </a:p>
        </p:txBody>
      </p:sp>
    </p:spTree>
    <p:extLst>
      <p:ext uri="{BB962C8B-B14F-4D97-AF65-F5344CB8AC3E}">
        <p14:creationId xmlns:p14="http://schemas.microsoft.com/office/powerpoint/2010/main" val="407204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6EC47D-0A27-52BA-698A-259BF8813784}"/>
              </a:ext>
            </a:extLst>
          </p:cNvPr>
          <p:cNvSpPr>
            <a:spLocks noGrp="1"/>
          </p:cNvSpPr>
          <p:nvPr>
            <p:ph type="sldNum" sz="quarter" idx="12"/>
          </p:nvPr>
        </p:nvSpPr>
        <p:spPr/>
        <p:txBody>
          <a:bodyPr/>
          <a:lstStyle/>
          <a:p>
            <a:fld id="{E974E850-214E-426D-8243-D5CCE92E6101}" type="slidenum">
              <a:rPr lang="en-US" smtClean="0"/>
              <a:pPr/>
              <a:t>15</a:t>
            </a:fld>
            <a:endParaRPr lang="en-US"/>
          </a:p>
        </p:txBody>
      </p:sp>
      <p:sp>
        <p:nvSpPr>
          <p:cNvPr id="6" name="Title 1">
            <a:extLst>
              <a:ext uri="{FF2B5EF4-FFF2-40B4-BE49-F238E27FC236}">
                <a16:creationId xmlns:a16="http://schemas.microsoft.com/office/drawing/2014/main" id="{447A5F3E-0638-65B7-0994-E21877A89D4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205C"/>
                </a:solidFill>
                <a:effectLst/>
                <a:uLnTx/>
                <a:uFillTx/>
                <a:latin typeface="Oswald Medium" panose="00000600000000000000" pitchFamily="50" charset="0"/>
                <a:ea typeface="+mj-ea"/>
                <a:cs typeface="+mj-cs"/>
              </a:rPr>
              <a:t>Public Notice and Comment Period</a:t>
            </a:r>
            <a:endPar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endParaRPr>
          </a:p>
        </p:txBody>
      </p:sp>
      <p:sp>
        <p:nvSpPr>
          <p:cNvPr id="7" name="Content Placeholder 2">
            <a:extLst>
              <a:ext uri="{FF2B5EF4-FFF2-40B4-BE49-F238E27FC236}">
                <a16:creationId xmlns:a16="http://schemas.microsoft.com/office/drawing/2014/main" id="{D1A82D58-D3F9-6537-F9E2-A65E1EA9158F}"/>
              </a:ext>
            </a:extLst>
          </p:cNvPr>
          <p:cNvSpPr txBox="1">
            <a:spLocks/>
          </p:cNvSpPr>
          <p:nvPr/>
        </p:nvSpPr>
        <p:spPr>
          <a:xfrm>
            <a:off x="838200" y="1491343"/>
            <a:ext cx="10515600" cy="4685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Prior to submitting an application to the Center for Medicare and Medicaid Services (CMS) for a new demonstration project, the State must provide at least a 30-day public notice and comment period.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Florida is required to publish a public notice document that includes a comprehensive description of the program for at least 30 days prior to submitting the waiver request.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The public notice document is available at the following link for review and comment from January 23, 2024, through February 21, 2024, at 3:00 p.m. EST:</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5C">
                    <a:lumMod val="75000"/>
                    <a:lumOff val="25000"/>
                  </a:srgbClr>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Request for Approval of 1115 Children’s Health Insurance Program Eligibility Extension (myflorida.com)</a:t>
            </a:r>
            <a:endParaRPr kumimoji="0" lang="en-US" sz="2000" b="0" i="0" u="none" strike="noStrike" kern="1200" cap="none" spc="0" normalizeH="0" baseline="0" noProof="0" dirty="0">
              <a:ln>
                <a:noFill/>
              </a:ln>
              <a:solidFill>
                <a:srgbClr val="00205C">
                  <a:lumMod val="75000"/>
                  <a:lumOff val="25000"/>
                </a:srgbClr>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Written comments with the subject “CHIP Eligibility Extension Request” can be emailed to </a:t>
            </a:r>
            <a:r>
              <a:rPr kumimoji="0" lang="en-US" sz="2000" b="0" i="0" u="none" strike="noStrike" kern="1200" cap="none" spc="0" normalizeH="0" baseline="0" noProof="0" dirty="0">
                <a:ln>
                  <a:noFill/>
                </a:ln>
                <a:solidFill>
                  <a:srgbClr val="00205C">
                    <a:lumMod val="75000"/>
                    <a:lumOff val="25000"/>
                  </a:srgbClr>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FLMedicaidWaivers@ahca.myflorida.com</a:t>
            </a:r>
            <a:r>
              <a:rPr kumimoji="0" lang="en-US" sz="2000" b="0" i="0" u="none" strike="noStrike" kern="1200" cap="none" spc="0" normalizeH="0" baseline="0" noProof="0" dirty="0">
                <a:ln>
                  <a:noFill/>
                </a:ln>
                <a:solidFill>
                  <a:srgbClr val="00205C">
                    <a:lumMod val="75000"/>
                    <a:lumOff val="25000"/>
                  </a:srgbClr>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or mailed to:</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Agency for Health Care Administration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2727 Mahan Drive, MS#20</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Tallahassee, FL 23208</a:t>
            </a:r>
          </a:p>
        </p:txBody>
      </p:sp>
    </p:spTree>
    <p:extLst>
      <p:ext uri="{BB962C8B-B14F-4D97-AF65-F5344CB8AC3E}">
        <p14:creationId xmlns:p14="http://schemas.microsoft.com/office/powerpoint/2010/main" val="2661665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BB0C4A-D8CC-7DFB-D5B8-54D9E88A21CD}"/>
              </a:ext>
            </a:extLst>
          </p:cNvPr>
          <p:cNvSpPr>
            <a:spLocks noGrp="1"/>
          </p:cNvSpPr>
          <p:nvPr>
            <p:ph type="sldNum" sz="quarter" idx="12"/>
          </p:nvPr>
        </p:nvSpPr>
        <p:spPr/>
        <p:txBody>
          <a:bodyPr/>
          <a:lstStyle/>
          <a:p>
            <a:fld id="{E974E850-214E-426D-8243-D5CCE92E6101}" type="slidenum">
              <a:rPr lang="en-US" smtClean="0"/>
              <a:pPr/>
              <a:t>16</a:t>
            </a:fld>
            <a:endParaRPr lang="en-US"/>
          </a:p>
        </p:txBody>
      </p:sp>
      <p:sp>
        <p:nvSpPr>
          <p:cNvPr id="5" name="Title 1">
            <a:extLst>
              <a:ext uri="{FF2B5EF4-FFF2-40B4-BE49-F238E27FC236}">
                <a16:creationId xmlns:a16="http://schemas.microsoft.com/office/drawing/2014/main" id="{7C249376-07BF-558D-EAD3-9E9070DD4A5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205C"/>
                </a:solidFill>
                <a:effectLst/>
                <a:uLnTx/>
                <a:uFillTx/>
                <a:latin typeface="Oswald Medium" panose="00000600000000000000" pitchFamily="50" charset="0"/>
                <a:ea typeface="+mj-ea"/>
                <a:cs typeface="+mj-cs"/>
              </a:rPr>
              <a:t>CHIP Eligibility Extension Public Meetings</a:t>
            </a:r>
            <a:endPar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endParaRPr>
          </a:p>
        </p:txBody>
      </p:sp>
      <p:sp>
        <p:nvSpPr>
          <p:cNvPr id="6" name="Content Placeholder 2">
            <a:extLst>
              <a:ext uri="{FF2B5EF4-FFF2-40B4-BE49-F238E27FC236}">
                <a16:creationId xmlns:a16="http://schemas.microsoft.com/office/drawing/2014/main" id="{ED8C7AE7-C2CF-39B0-0240-6C926548E6A8}"/>
              </a:ext>
            </a:extLst>
          </p:cNvPr>
          <p:cNvSpPr txBox="1">
            <a:spLocks/>
          </p:cNvSpPr>
          <p:nvPr/>
        </p:nvSpPr>
        <p:spPr>
          <a:xfrm>
            <a:off x="1565988" y="1773374"/>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January 31, 2024/ 11:00 am – 12:00 pm EST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Medical Care Advisory Committee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2727 Mahan Drive, Building 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Tallahassee, FL 32308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February 1, 2024/ 1:00 pm - 2:00 pm EST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DMS Orlando North Tower Conference Room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400 W. Robinson St, Ste. N109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Orlando, FL 32801</a:t>
            </a:r>
          </a:p>
        </p:txBody>
      </p:sp>
    </p:spTree>
    <p:extLst>
      <p:ext uri="{BB962C8B-B14F-4D97-AF65-F5344CB8AC3E}">
        <p14:creationId xmlns:p14="http://schemas.microsoft.com/office/powerpoint/2010/main" val="14475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9F7ECE-98C6-A7BC-EEB8-EDA7C0807DC4}"/>
              </a:ext>
            </a:extLst>
          </p:cNvPr>
          <p:cNvSpPr>
            <a:spLocks noGrp="1"/>
          </p:cNvSpPr>
          <p:nvPr>
            <p:ph type="sldNum" sz="quarter" idx="12"/>
          </p:nvPr>
        </p:nvSpPr>
        <p:spPr/>
        <p:txBody>
          <a:bodyPr/>
          <a:lstStyle/>
          <a:p>
            <a:fld id="{E974E850-214E-426D-8243-D5CCE92E6101}" type="slidenum">
              <a:rPr lang="en-US" smtClean="0"/>
              <a:pPr/>
              <a:t>17</a:t>
            </a:fld>
            <a:endParaRPr lang="en-US"/>
          </a:p>
        </p:txBody>
      </p:sp>
      <p:sp>
        <p:nvSpPr>
          <p:cNvPr id="5" name="Title 1">
            <a:extLst>
              <a:ext uri="{FF2B5EF4-FFF2-40B4-BE49-F238E27FC236}">
                <a16:creationId xmlns:a16="http://schemas.microsoft.com/office/drawing/2014/main" id="{6760BA06-5C68-0BAD-A1C1-DE36D415255B}"/>
              </a:ext>
            </a:extLst>
          </p:cNvPr>
          <p:cNvSpPr txBox="1">
            <a:spLocks/>
          </p:cNvSpPr>
          <p:nvPr/>
        </p:nvSpPr>
        <p:spPr>
          <a:xfrm>
            <a:off x="838200" y="3745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rPr>
              <a:t>Current Program</a:t>
            </a:r>
          </a:p>
        </p:txBody>
      </p:sp>
      <p:sp>
        <p:nvSpPr>
          <p:cNvPr id="6" name="Content Placeholder 2">
            <a:extLst>
              <a:ext uri="{FF2B5EF4-FFF2-40B4-BE49-F238E27FC236}">
                <a16:creationId xmlns:a16="http://schemas.microsoft.com/office/drawing/2014/main" id="{46373A6D-032B-5B0F-CE0C-FB4D968D0DD2}"/>
              </a:ext>
            </a:extLst>
          </p:cNvPr>
          <p:cNvSpPr txBox="1">
            <a:spLocks/>
          </p:cNvSpPr>
          <p:nvPr/>
        </p:nvSpPr>
        <p:spPr>
          <a:xfrm>
            <a:off x="1288868" y="1459865"/>
            <a:ext cx="10515600" cy="4653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Currently, children with family income up to 200% of the FPL  (210% post-MAGI) can enroll in CHIP with a subsidized premium.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Families contribute monthly premiums.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Premiums do not vary by family size.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State subsidized premiums vary from $15 to $20 per month and cover all children in the family.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Children with family income above 200% of the FPL (210% post-MAGI) can enroll in CHIP but the family must pay the full cost of the insurance for each child.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205C"/>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256239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07BFBA-DF28-50F6-7362-67C664E4E743}"/>
              </a:ext>
            </a:extLst>
          </p:cNvPr>
          <p:cNvSpPr>
            <a:spLocks noGrp="1"/>
          </p:cNvSpPr>
          <p:nvPr>
            <p:ph type="sldNum" sz="quarter" idx="12"/>
          </p:nvPr>
        </p:nvSpPr>
        <p:spPr/>
        <p:txBody>
          <a:bodyPr/>
          <a:lstStyle/>
          <a:p>
            <a:fld id="{E974E850-214E-426D-8243-D5CCE92E6101}" type="slidenum">
              <a:rPr lang="en-US" smtClean="0"/>
              <a:pPr/>
              <a:t>18</a:t>
            </a:fld>
            <a:endParaRPr lang="en-US"/>
          </a:p>
        </p:txBody>
      </p:sp>
      <p:sp>
        <p:nvSpPr>
          <p:cNvPr id="5" name="Title 1">
            <a:extLst>
              <a:ext uri="{FF2B5EF4-FFF2-40B4-BE49-F238E27FC236}">
                <a16:creationId xmlns:a16="http://schemas.microsoft.com/office/drawing/2014/main" id="{28A8D619-EEA6-07E5-C1DC-A35811129E20}"/>
              </a:ext>
            </a:extLst>
          </p:cNvPr>
          <p:cNvSpPr txBox="1">
            <a:spLocks/>
          </p:cNvSpPr>
          <p:nvPr/>
        </p:nvSpPr>
        <p:spPr>
          <a:xfrm>
            <a:off x="204186" y="2403475"/>
            <a:ext cx="117782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205C"/>
                </a:solidFill>
                <a:effectLst/>
                <a:uLnTx/>
                <a:uFillTx/>
                <a:latin typeface="Oswald Medium" panose="00000600000000000000" pitchFamily="50" charset="0"/>
                <a:ea typeface="+mj-ea"/>
                <a:cs typeface="+mj-cs"/>
              </a:rPr>
              <a:t>Proposed Demonstration Project Details</a:t>
            </a:r>
            <a:endPar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endParaRPr>
          </a:p>
        </p:txBody>
      </p:sp>
    </p:spTree>
    <p:extLst>
      <p:ext uri="{BB962C8B-B14F-4D97-AF65-F5344CB8AC3E}">
        <p14:creationId xmlns:p14="http://schemas.microsoft.com/office/powerpoint/2010/main" val="2789744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0C4AD1-B434-5993-FCD3-99DA517FE85A}"/>
              </a:ext>
            </a:extLst>
          </p:cNvPr>
          <p:cNvSpPr>
            <a:spLocks noGrp="1"/>
          </p:cNvSpPr>
          <p:nvPr>
            <p:ph type="sldNum" sz="quarter" idx="12"/>
          </p:nvPr>
        </p:nvSpPr>
        <p:spPr/>
        <p:txBody>
          <a:bodyPr/>
          <a:lstStyle/>
          <a:p>
            <a:fld id="{E974E850-214E-426D-8243-D5CCE92E6101}" type="slidenum">
              <a:rPr lang="en-US" smtClean="0"/>
              <a:pPr/>
              <a:t>19</a:t>
            </a:fld>
            <a:endParaRPr lang="en-US"/>
          </a:p>
        </p:txBody>
      </p:sp>
      <p:sp>
        <p:nvSpPr>
          <p:cNvPr id="5" name="Title 1">
            <a:extLst>
              <a:ext uri="{FF2B5EF4-FFF2-40B4-BE49-F238E27FC236}">
                <a16:creationId xmlns:a16="http://schemas.microsoft.com/office/drawing/2014/main" id="{584DF120-C329-C22E-D48D-36364340C845}"/>
              </a:ext>
            </a:extLst>
          </p:cNvPr>
          <p:cNvSpPr txBox="1">
            <a:spLocks/>
          </p:cNvSpPr>
          <p:nvPr/>
        </p:nvSpPr>
        <p:spPr>
          <a:xfrm>
            <a:off x="838200" y="5440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rPr>
              <a:t>Eligibility</a:t>
            </a:r>
          </a:p>
        </p:txBody>
      </p:sp>
      <p:sp>
        <p:nvSpPr>
          <p:cNvPr id="6" name="Content Placeholder 2">
            <a:extLst>
              <a:ext uri="{FF2B5EF4-FFF2-40B4-BE49-F238E27FC236}">
                <a16:creationId xmlns:a16="http://schemas.microsoft.com/office/drawing/2014/main" id="{263AFBF1-3782-9179-7150-2FD54A0393DE}"/>
              </a:ext>
            </a:extLst>
          </p:cNvPr>
          <p:cNvSpPr txBox="1">
            <a:spLocks/>
          </p:cNvSpPr>
          <p:nvPr/>
        </p:nvSpPr>
        <p:spPr>
          <a:xfrm>
            <a:off x="838200" y="188363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In the proposed demonstration, children with family incomes exceeding 200% of the FPL (210% Post-MAGI) up to 300% of the FPL would be eligible for CHIP.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This is a household income range for a family of four of $62,400 to $93,600.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205C"/>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94156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879D-7885-46A1-94A8-C71727689D62}"/>
              </a:ext>
            </a:extLst>
          </p:cNvPr>
          <p:cNvSpPr>
            <a:spLocks noGrp="1"/>
          </p:cNvSpPr>
          <p:nvPr>
            <p:ph type="title"/>
          </p:nvPr>
        </p:nvSpPr>
        <p:spPr>
          <a:xfrm>
            <a:off x="838200" y="497313"/>
            <a:ext cx="10515600" cy="952395"/>
          </a:xfrm>
        </p:spPr>
        <p:txBody>
          <a:bodyPr/>
          <a:lstStyle/>
          <a:p>
            <a:pPr algn="ctr"/>
            <a:r>
              <a:rPr lang="en-US" dirty="0"/>
              <a:t>MCAC - Meeting Agenda</a:t>
            </a:r>
          </a:p>
        </p:txBody>
      </p:sp>
      <p:sp>
        <p:nvSpPr>
          <p:cNvPr id="4" name="Slide Number Placeholder 3">
            <a:extLst>
              <a:ext uri="{FF2B5EF4-FFF2-40B4-BE49-F238E27FC236}">
                <a16:creationId xmlns:a16="http://schemas.microsoft.com/office/drawing/2014/main" id="{807FC366-E417-40E8-B695-610086B068B4}"/>
              </a:ext>
            </a:extLst>
          </p:cNvPr>
          <p:cNvSpPr>
            <a:spLocks noGrp="1"/>
          </p:cNvSpPr>
          <p:nvPr>
            <p:ph type="sldNum" sz="quarter" idx="12"/>
          </p:nvPr>
        </p:nvSpPr>
        <p:spPr/>
        <p:txBody>
          <a:bodyPr/>
          <a:lstStyle/>
          <a:p>
            <a:fld id="{E974E850-214E-426D-8243-D5CCE92E6101}" type="slidenum">
              <a:rPr lang="en-US" smtClean="0"/>
              <a:pPr/>
              <a:t>2</a:t>
            </a:fld>
            <a:endParaRPr lang="en-US"/>
          </a:p>
        </p:txBody>
      </p:sp>
      <p:sp>
        <p:nvSpPr>
          <p:cNvPr id="8" name="TextBox 7">
            <a:extLst>
              <a:ext uri="{FF2B5EF4-FFF2-40B4-BE49-F238E27FC236}">
                <a16:creationId xmlns:a16="http://schemas.microsoft.com/office/drawing/2014/main" id="{0BD7506D-3A92-5989-AA64-85439DC0D593}"/>
              </a:ext>
            </a:extLst>
          </p:cNvPr>
          <p:cNvSpPr txBox="1"/>
          <p:nvPr/>
        </p:nvSpPr>
        <p:spPr>
          <a:xfrm>
            <a:off x="2041532" y="1097708"/>
            <a:ext cx="3462294" cy="3785652"/>
          </a:xfrm>
          <a:prstGeom prst="rect">
            <a:avLst/>
          </a:prstGeom>
          <a:noFill/>
        </p:spPr>
        <p:txBody>
          <a:bodyPr wrap="none" rtlCol="0">
            <a:spAutoFit/>
          </a:bodyPr>
          <a:lstStyle/>
          <a:p>
            <a:pPr marL="413766" marR="0" indent="-285750" algn="l" rtl="0" eaLnBrk="1" fontAlgn="t" latinLnBrk="0" hangingPunct="1">
              <a:lnSpc>
                <a:spcPct val="200000"/>
              </a:lnSpc>
              <a:spcBef>
                <a:spcPts val="0"/>
              </a:spcBef>
              <a:spcAft>
                <a:spcPts val="0"/>
              </a:spcAft>
              <a:buClr>
                <a:srgbClr val="2361A8"/>
              </a:buClr>
              <a:buSzPts val="2400"/>
              <a:buFont typeface="Arial" panose="020B0604020202020204" pitchFamily="34" charset="0"/>
              <a:buChar char="•"/>
            </a:pPr>
            <a:r>
              <a:rPr lang="en-US" sz="2400" b="1" i="0" u="none" strike="noStrike" kern="1200" dirty="0">
                <a:solidFill>
                  <a:srgbClr val="000000"/>
                </a:solidFill>
                <a:effectLst/>
                <a:latin typeface="+mj-lt"/>
              </a:rPr>
              <a:t>Opening Remarks  </a:t>
            </a:r>
            <a:endParaRPr lang="en-US" sz="2400" dirty="0">
              <a:latin typeface="+mj-lt"/>
            </a:endParaRPr>
          </a:p>
          <a:p>
            <a:pPr marL="413766" marR="0" indent="-285750" algn="l" rtl="0" eaLnBrk="1" fontAlgn="t" latinLnBrk="0" hangingPunct="1">
              <a:lnSpc>
                <a:spcPct val="200000"/>
              </a:lnSpc>
              <a:spcBef>
                <a:spcPts val="0"/>
              </a:spcBef>
              <a:spcAft>
                <a:spcPts val="0"/>
              </a:spcAft>
              <a:buClr>
                <a:srgbClr val="2361A8"/>
              </a:buClr>
              <a:buSzPts val="2400"/>
              <a:buFont typeface="Arial" panose="020B0604020202020204" pitchFamily="34" charset="0"/>
              <a:buChar char="•"/>
            </a:pPr>
            <a:r>
              <a:rPr lang="en-US" sz="2400" b="1" i="0" u="none" strike="noStrike" kern="1200" dirty="0">
                <a:solidFill>
                  <a:srgbClr val="000000"/>
                </a:solidFill>
                <a:effectLst/>
                <a:latin typeface="+mj-lt"/>
              </a:rPr>
              <a:t>Quality Strategy Review</a:t>
            </a:r>
          </a:p>
          <a:p>
            <a:pPr marL="413766" marR="0" indent="-285750" algn="l" rtl="0" eaLnBrk="1" fontAlgn="t" latinLnBrk="0" hangingPunct="1">
              <a:lnSpc>
                <a:spcPct val="200000"/>
              </a:lnSpc>
              <a:spcBef>
                <a:spcPts val="0"/>
              </a:spcBef>
              <a:spcAft>
                <a:spcPts val="0"/>
              </a:spcAft>
              <a:buClr>
                <a:srgbClr val="2361A8"/>
              </a:buClr>
              <a:buSzPts val="2400"/>
              <a:buFont typeface="Arial" panose="020B0604020202020204" pitchFamily="34" charset="0"/>
              <a:buChar char="•"/>
            </a:pPr>
            <a:r>
              <a:rPr lang="en-US" sz="2400" b="1" dirty="0">
                <a:latin typeface="+mj-lt"/>
              </a:rPr>
              <a:t>1115 Waiver </a:t>
            </a:r>
          </a:p>
          <a:p>
            <a:pPr marL="413766" marR="0" indent="-285750" algn="l" rtl="0" eaLnBrk="1" fontAlgn="t" latinLnBrk="0" hangingPunct="1">
              <a:lnSpc>
                <a:spcPct val="200000"/>
              </a:lnSpc>
              <a:spcBef>
                <a:spcPts val="0"/>
              </a:spcBef>
              <a:spcAft>
                <a:spcPts val="0"/>
              </a:spcAft>
              <a:buClr>
                <a:srgbClr val="2361A8"/>
              </a:buClr>
              <a:buSzPts val="2400"/>
              <a:buFont typeface="Arial" panose="020B0604020202020204" pitchFamily="34" charset="0"/>
              <a:buChar char="•"/>
            </a:pPr>
            <a:r>
              <a:rPr lang="en-US" sz="2400" b="1" i="0" u="none" strike="noStrike" kern="1200" dirty="0">
                <a:solidFill>
                  <a:srgbClr val="000000"/>
                </a:solidFill>
                <a:effectLst/>
                <a:latin typeface="+mj-lt"/>
              </a:rPr>
              <a:t>Public Comments </a:t>
            </a:r>
            <a:endParaRPr lang="en-US" sz="2400" dirty="0">
              <a:latin typeface="+mj-lt"/>
            </a:endParaRPr>
          </a:p>
          <a:p>
            <a:pPr marL="413766" marR="0" indent="-285750" algn="l" rtl="0" eaLnBrk="1" fontAlgn="t" latinLnBrk="0" hangingPunct="1">
              <a:lnSpc>
                <a:spcPct val="200000"/>
              </a:lnSpc>
              <a:spcBef>
                <a:spcPts val="0"/>
              </a:spcBef>
              <a:spcAft>
                <a:spcPts val="0"/>
              </a:spcAft>
              <a:buClr>
                <a:srgbClr val="2361A8"/>
              </a:buClr>
              <a:buSzPts val="2400"/>
              <a:buFont typeface="Arial" panose="020B0604020202020204" pitchFamily="34" charset="0"/>
              <a:buChar char="•"/>
            </a:pPr>
            <a:r>
              <a:rPr lang="en-US" sz="2400" b="1" i="0" u="none" strike="noStrike" kern="1200" dirty="0">
                <a:solidFill>
                  <a:srgbClr val="000000"/>
                </a:solidFill>
                <a:effectLst/>
                <a:latin typeface="+mj-lt"/>
              </a:rPr>
              <a:t>Adjourn </a:t>
            </a:r>
            <a:endParaRPr lang="en-US" sz="2400" b="0" i="0" u="none" strike="noStrike" dirty="0">
              <a:effectLst/>
              <a:latin typeface="+mj-lt"/>
            </a:endParaRPr>
          </a:p>
        </p:txBody>
      </p:sp>
    </p:spTree>
    <p:extLst>
      <p:ext uri="{BB962C8B-B14F-4D97-AF65-F5344CB8AC3E}">
        <p14:creationId xmlns:p14="http://schemas.microsoft.com/office/powerpoint/2010/main" val="31718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9A91A9-9B79-5E63-C42C-2356EA3D8F56}"/>
              </a:ext>
            </a:extLst>
          </p:cNvPr>
          <p:cNvSpPr>
            <a:spLocks noGrp="1"/>
          </p:cNvSpPr>
          <p:nvPr>
            <p:ph type="sldNum" sz="quarter" idx="12"/>
          </p:nvPr>
        </p:nvSpPr>
        <p:spPr/>
        <p:txBody>
          <a:bodyPr/>
          <a:lstStyle/>
          <a:p>
            <a:fld id="{E974E850-214E-426D-8243-D5CCE92E6101}" type="slidenum">
              <a:rPr lang="en-US" smtClean="0"/>
              <a:pPr/>
              <a:t>20</a:t>
            </a:fld>
            <a:endParaRPr lang="en-US"/>
          </a:p>
        </p:txBody>
      </p:sp>
      <p:sp>
        <p:nvSpPr>
          <p:cNvPr id="5" name="Title 1">
            <a:extLst>
              <a:ext uri="{FF2B5EF4-FFF2-40B4-BE49-F238E27FC236}">
                <a16:creationId xmlns:a16="http://schemas.microsoft.com/office/drawing/2014/main" id="{EFABB0FA-A779-BB56-E473-D810D5C3AE8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205C"/>
                </a:solidFill>
                <a:effectLst/>
                <a:uLnTx/>
                <a:uFillTx/>
                <a:latin typeface="Oswald Medium" panose="00000600000000000000" pitchFamily="50" charset="0"/>
                <a:ea typeface="+mj-ea"/>
                <a:cs typeface="+mj-cs"/>
              </a:rPr>
              <a:t>Monthly Premiums</a:t>
            </a:r>
            <a:endPar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endParaRPr>
          </a:p>
        </p:txBody>
      </p:sp>
      <p:sp>
        <p:nvSpPr>
          <p:cNvPr id="6" name="Content Placeholder 2">
            <a:extLst>
              <a:ext uri="{FF2B5EF4-FFF2-40B4-BE49-F238E27FC236}">
                <a16:creationId xmlns:a16="http://schemas.microsoft.com/office/drawing/2014/main" id="{3023F2BC-5834-E059-FBB4-DECE659274B4}"/>
              </a:ext>
            </a:extLst>
          </p:cNvPr>
          <p:cNvSpPr txBox="1">
            <a:spLocks/>
          </p:cNvSpPr>
          <p:nvPr/>
        </p:nvSpPr>
        <p:spPr>
          <a:xfrm>
            <a:off x="838200" y="156436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There are six proposed income-based premium tiers.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Premiums range from $17 to $195 per month and will continue to cover all children in the family.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Families with growing incomes can continue to afford CHIP health insurance with graduated monthly premiums.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205C"/>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4106536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A32179-8415-1518-6688-4E88C09C2726}"/>
              </a:ext>
            </a:extLst>
          </p:cNvPr>
          <p:cNvSpPr>
            <a:spLocks noGrp="1"/>
          </p:cNvSpPr>
          <p:nvPr>
            <p:ph type="sldNum" sz="quarter" idx="12"/>
          </p:nvPr>
        </p:nvSpPr>
        <p:spPr/>
        <p:txBody>
          <a:bodyPr/>
          <a:lstStyle/>
          <a:p>
            <a:fld id="{E974E850-214E-426D-8243-D5CCE92E6101}" type="slidenum">
              <a:rPr lang="en-US" smtClean="0"/>
              <a:pPr/>
              <a:t>21</a:t>
            </a:fld>
            <a:endParaRPr lang="en-US"/>
          </a:p>
        </p:txBody>
      </p:sp>
      <p:sp>
        <p:nvSpPr>
          <p:cNvPr id="5" name="Title 1">
            <a:extLst>
              <a:ext uri="{FF2B5EF4-FFF2-40B4-BE49-F238E27FC236}">
                <a16:creationId xmlns:a16="http://schemas.microsoft.com/office/drawing/2014/main" id="{21CE3935-7FE7-F746-C227-15EB33446DC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rgbClr val="00205C"/>
                </a:solidFill>
                <a:effectLst/>
                <a:uLnTx/>
                <a:uFillTx/>
                <a:latin typeface="Oswald Medium" panose="00000600000000000000" pitchFamily="50" charset="0"/>
                <a:ea typeface="+mj-ea"/>
                <a:cs typeface="+mj-cs"/>
              </a:rPr>
              <a:t>Premium Tiers</a:t>
            </a:r>
            <a:endParaRPr kumimoji="0" lang="en-US" sz="6000" b="0"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endParaRPr>
          </a:p>
        </p:txBody>
      </p:sp>
      <p:graphicFrame>
        <p:nvGraphicFramePr>
          <p:cNvPr id="8" name="Content Placeholder 7">
            <a:extLst>
              <a:ext uri="{FF2B5EF4-FFF2-40B4-BE49-F238E27FC236}">
                <a16:creationId xmlns:a16="http://schemas.microsoft.com/office/drawing/2014/main" id="{126E44F8-AE7D-6F0D-5D97-1179B11F42F5}"/>
              </a:ext>
            </a:extLst>
          </p:cNvPr>
          <p:cNvGraphicFramePr>
            <a:graphicFrameLocks/>
          </p:cNvGraphicFramePr>
          <p:nvPr>
            <p:extLst>
              <p:ext uri="{D42A27DB-BD31-4B8C-83A1-F6EECF244321}">
                <p14:modId xmlns:p14="http://schemas.microsoft.com/office/powerpoint/2010/main" val="3813067730"/>
              </p:ext>
            </p:extLst>
          </p:nvPr>
        </p:nvGraphicFramePr>
        <p:xfrm>
          <a:off x="891610" y="1567206"/>
          <a:ext cx="10408779" cy="4356516"/>
        </p:xfrm>
        <a:graphic>
          <a:graphicData uri="http://schemas.openxmlformats.org/drawingml/2006/table">
            <a:tbl>
              <a:tblPr firstRow="1" bandRow="1"/>
              <a:tblGrid>
                <a:gridCol w="1376913">
                  <a:extLst>
                    <a:ext uri="{9D8B030D-6E8A-4147-A177-3AD203B41FA5}">
                      <a16:colId xmlns:a16="http://schemas.microsoft.com/office/drawing/2014/main" val="3023765949"/>
                    </a:ext>
                  </a:extLst>
                </a:gridCol>
                <a:gridCol w="1505311">
                  <a:extLst>
                    <a:ext uri="{9D8B030D-6E8A-4147-A177-3AD203B41FA5}">
                      <a16:colId xmlns:a16="http://schemas.microsoft.com/office/drawing/2014/main" val="1121419435"/>
                    </a:ext>
                  </a:extLst>
                </a:gridCol>
                <a:gridCol w="1505311">
                  <a:extLst>
                    <a:ext uri="{9D8B030D-6E8A-4147-A177-3AD203B41FA5}">
                      <a16:colId xmlns:a16="http://schemas.microsoft.com/office/drawing/2014/main" val="166272915"/>
                    </a:ext>
                  </a:extLst>
                </a:gridCol>
                <a:gridCol w="1505311">
                  <a:extLst>
                    <a:ext uri="{9D8B030D-6E8A-4147-A177-3AD203B41FA5}">
                      <a16:colId xmlns:a16="http://schemas.microsoft.com/office/drawing/2014/main" val="3785468703"/>
                    </a:ext>
                  </a:extLst>
                </a:gridCol>
                <a:gridCol w="1505311">
                  <a:extLst>
                    <a:ext uri="{9D8B030D-6E8A-4147-A177-3AD203B41FA5}">
                      <a16:colId xmlns:a16="http://schemas.microsoft.com/office/drawing/2014/main" val="2998854965"/>
                    </a:ext>
                  </a:extLst>
                </a:gridCol>
                <a:gridCol w="1505311">
                  <a:extLst>
                    <a:ext uri="{9D8B030D-6E8A-4147-A177-3AD203B41FA5}">
                      <a16:colId xmlns:a16="http://schemas.microsoft.com/office/drawing/2014/main" val="1721312982"/>
                    </a:ext>
                  </a:extLst>
                </a:gridCol>
                <a:gridCol w="1505311">
                  <a:extLst>
                    <a:ext uri="{9D8B030D-6E8A-4147-A177-3AD203B41FA5}">
                      <a16:colId xmlns:a16="http://schemas.microsoft.com/office/drawing/2014/main" val="2292354619"/>
                    </a:ext>
                  </a:extLst>
                </a:gridCol>
              </a:tblGrid>
              <a:tr h="65118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Montserrat" panose="00000500000000000000" pitchFamily="2"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D104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Montserrat" panose="00000500000000000000" pitchFamily="2" charset="0"/>
                        </a:rPr>
                        <a:t>Tier 1</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D104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Montserrat" panose="00000500000000000000" pitchFamily="2" charset="0"/>
                        </a:rPr>
                        <a:t>Tier 2</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D104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Montserrat" panose="00000500000000000000" pitchFamily="2" charset="0"/>
                        </a:rPr>
                        <a:t>Tier 3</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D104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Montserrat" panose="00000500000000000000" pitchFamily="2" charset="0"/>
                        </a:rPr>
                        <a:t>Tier 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D104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Montserrat" panose="00000500000000000000" pitchFamily="2" charset="0"/>
                        </a:rPr>
                        <a:t>Tier 5</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D104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latin typeface="Montserrat" panose="00000500000000000000" pitchFamily="2" charset="0"/>
                        </a:rPr>
                        <a:t>Tier 6</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CD1041"/>
                    </a:solidFill>
                  </a:tcPr>
                </a:tc>
                <a:extLst>
                  <a:ext uri="{0D108BD9-81ED-4DB2-BD59-A6C34878D82A}">
                    <a16:rowId xmlns:a16="http://schemas.microsoft.com/office/drawing/2014/main" val="4000232960"/>
                  </a:ext>
                </a:extLst>
              </a:tr>
              <a:tr h="9707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b="1" dirty="0">
                          <a:latin typeface="Montserrat" panose="00000500000000000000" pitchFamily="2" charset="0"/>
                        </a:rPr>
                        <a:t>FPL Range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133 – 175%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175 – 200%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200 – 225%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225 – 250%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250 – 275%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275 – 300%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40000"/>
                      </a:srgbClr>
                    </a:solidFill>
                  </a:tcPr>
                </a:tc>
                <a:extLst>
                  <a:ext uri="{0D108BD9-81ED-4DB2-BD59-A6C34878D82A}">
                    <a16:rowId xmlns:a16="http://schemas.microsoft.com/office/drawing/2014/main" val="2734068007"/>
                  </a:ext>
                </a:extLst>
              </a:tr>
              <a:tr h="9865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b="1" dirty="0">
                          <a:latin typeface="Montserrat" panose="00000500000000000000" pitchFamily="2" charset="0"/>
                        </a:rPr>
                        <a:t>Current Premium</a:t>
                      </a:r>
                    </a:p>
                  </a:txBody>
                  <a:tcPr>
                    <a:lnL w="12700" cmpd="sng">
                      <a:solidFill>
                        <a:srgbClr val="FFFFFF"/>
                      </a:solidFill>
                    </a:lnL>
                    <a:lnR w="12700" cmpd="sng">
                      <a:solidFill>
                        <a:srgbClr val="FFFFFF"/>
                      </a:solidFill>
                    </a:lnR>
                    <a:lnT w="12700" cmpd="sng">
                      <a:solidFill>
                        <a:srgbClr val="FFFFFF"/>
                      </a:solidFill>
                    </a:lnT>
                    <a:lnB w="38100" cap="flat" cmpd="sng" algn="ctr">
                      <a:solidFill>
                        <a:srgbClr val="00205C"/>
                      </a:solidFill>
                      <a:prstDash val="solid"/>
                      <a:round/>
                      <a:headEnd type="none" w="med" len="med"/>
                      <a:tailEnd type="none" w="med" len="med"/>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$15</a:t>
                      </a:r>
                    </a:p>
                  </a:txBody>
                  <a:tcPr>
                    <a:lnL w="12700" cmpd="sng">
                      <a:solidFill>
                        <a:srgbClr val="FFFFFF"/>
                      </a:solidFill>
                    </a:lnL>
                    <a:lnR w="12700" cmpd="sng">
                      <a:solidFill>
                        <a:srgbClr val="FFFFFF"/>
                      </a:solidFill>
                    </a:lnR>
                    <a:lnT w="12700" cmpd="sng">
                      <a:solidFill>
                        <a:srgbClr val="FFFFFF"/>
                      </a:solidFill>
                    </a:lnT>
                    <a:lnB w="38100" cap="flat" cmpd="sng" algn="ctr">
                      <a:solidFill>
                        <a:srgbClr val="00205C"/>
                      </a:solidFill>
                      <a:prstDash val="solid"/>
                      <a:round/>
                      <a:headEnd type="none" w="med" len="med"/>
                      <a:tailEnd type="none" w="med" len="med"/>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$20</a:t>
                      </a:r>
                    </a:p>
                  </a:txBody>
                  <a:tcPr>
                    <a:lnL w="12700" cmpd="sng">
                      <a:solidFill>
                        <a:srgbClr val="FFFFFF"/>
                      </a:solidFill>
                    </a:lnL>
                    <a:lnR w="12700" cmpd="sng">
                      <a:solidFill>
                        <a:srgbClr val="FFFFFF"/>
                      </a:solidFill>
                    </a:lnR>
                    <a:lnT w="12700" cmpd="sng">
                      <a:solidFill>
                        <a:srgbClr val="FFFFFF"/>
                      </a:solidFill>
                    </a:lnT>
                    <a:lnB w="38100" cap="flat" cmpd="sng" algn="ctr">
                      <a:solidFill>
                        <a:srgbClr val="00205C"/>
                      </a:solidFill>
                      <a:prstDash val="solid"/>
                      <a:round/>
                      <a:headEnd type="none" w="med" len="med"/>
                      <a:tailEnd type="none" w="med" len="med"/>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Full Pay</a:t>
                      </a:r>
                    </a:p>
                  </a:txBody>
                  <a:tcPr>
                    <a:lnL w="12700" cmpd="sng">
                      <a:solidFill>
                        <a:srgbClr val="FFFFFF"/>
                      </a:solidFill>
                    </a:lnL>
                    <a:lnR w="12700" cmpd="sng">
                      <a:solidFill>
                        <a:srgbClr val="FFFFFF"/>
                      </a:solidFill>
                    </a:lnR>
                    <a:lnT w="12700" cmpd="sng">
                      <a:solidFill>
                        <a:srgbClr val="FFFFFF"/>
                      </a:solidFill>
                    </a:lnT>
                    <a:lnB w="38100" cap="flat" cmpd="sng" algn="ctr">
                      <a:solidFill>
                        <a:srgbClr val="00205C"/>
                      </a:solidFill>
                      <a:prstDash val="solid"/>
                      <a:round/>
                      <a:headEnd type="none" w="med" len="med"/>
                      <a:tailEnd type="none" w="med" len="med"/>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ontserrat" panose="00000500000000000000" pitchFamily="2" charset="0"/>
                        </a:rPr>
                        <a:t>Full Pay</a:t>
                      </a:r>
                    </a:p>
                    <a:p>
                      <a:pPr algn="ctr"/>
                      <a:endParaRPr lang="en-US" dirty="0">
                        <a:latin typeface="Montserrat" panose="00000500000000000000" pitchFamily="2"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00205C"/>
                      </a:solidFill>
                      <a:prstDash val="solid"/>
                      <a:round/>
                      <a:headEnd type="none" w="med" len="med"/>
                      <a:tailEnd type="none" w="med" len="med"/>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ontserrat" panose="00000500000000000000" pitchFamily="2" charset="0"/>
                        </a:rPr>
                        <a:t>Full Pay</a:t>
                      </a:r>
                    </a:p>
                    <a:p>
                      <a:pPr algn="ctr"/>
                      <a:endParaRPr lang="en-US" dirty="0">
                        <a:latin typeface="Montserrat" panose="00000500000000000000" pitchFamily="2"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00205C"/>
                      </a:solidFill>
                      <a:prstDash val="solid"/>
                      <a:round/>
                      <a:headEnd type="none" w="med" len="med"/>
                      <a:tailEnd type="none" w="med" len="med"/>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ontserrat" panose="00000500000000000000" pitchFamily="2" charset="0"/>
                        </a:rPr>
                        <a:t>Full Pay</a:t>
                      </a:r>
                    </a:p>
                    <a:p>
                      <a:pPr algn="ctr"/>
                      <a:endParaRPr lang="en-US" dirty="0">
                        <a:latin typeface="Montserrat" panose="00000500000000000000" pitchFamily="2"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00205C"/>
                      </a:solidFill>
                      <a:prstDash val="solid"/>
                      <a:round/>
                      <a:headEnd type="none" w="med" len="med"/>
                      <a:tailEnd type="none" w="med" len="med"/>
                    </a:lnB>
                    <a:lnTlToBr w="12700" cmpd="sng">
                      <a:noFill/>
                      <a:prstDash val="solid"/>
                    </a:lnTlToBr>
                    <a:lnBlToTr w="12700" cmpd="sng">
                      <a:noFill/>
                      <a:prstDash val="solid"/>
                    </a:lnBlToTr>
                    <a:solidFill>
                      <a:srgbClr val="CD1041">
                        <a:tint val="20000"/>
                      </a:srgbClr>
                    </a:solidFill>
                  </a:tcPr>
                </a:tc>
                <a:extLst>
                  <a:ext uri="{0D108BD9-81ED-4DB2-BD59-A6C34878D82A}">
                    <a16:rowId xmlns:a16="http://schemas.microsoft.com/office/drawing/2014/main" val="3447081179"/>
                  </a:ext>
                </a:extLst>
              </a:tr>
              <a:tr h="8739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b="1" dirty="0">
                          <a:latin typeface="Montserrat" panose="00000500000000000000" pitchFamily="2" charset="0"/>
                        </a:rPr>
                        <a:t>Proposed</a:t>
                      </a:r>
                    </a:p>
                    <a:p>
                      <a:r>
                        <a:rPr lang="en-US" sz="1800" b="1" dirty="0">
                          <a:latin typeface="Montserrat" panose="00000500000000000000" pitchFamily="2" charset="0"/>
                        </a:rPr>
                        <a:t>FPL*</a:t>
                      </a:r>
                    </a:p>
                  </a:txBody>
                  <a:tcPr>
                    <a:lnL w="12700" cmpd="sng">
                      <a:solidFill>
                        <a:srgbClr val="FFFFFF"/>
                      </a:solidFill>
                    </a:lnL>
                    <a:lnR w="12700" cmpd="sng">
                      <a:solidFill>
                        <a:srgbClr val="FFFFFF"/>
                      </a:solidFill>
                    </a:lnR>
                    <a:lnT w="38100" cap="flat" cmpd="sng" algn="ctr">
                      <a:solidFill>
                        <a:srgbClr val="00205C"/>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140 – 175%</a:t>
                      </a:r>
                    </a:p>
                  </a:txBody>
                  <a:tcPr>
                    <a:lnL w="12700" cmpd="sng">
                      <a:solidFill>
                        <a:srgbClr val="FFFFFF"/>
                      </a:solidFill>
                    </a:lnL>
                    <a:lnR w="12700" cmpd="sng">
                      <a:solidFill>
                        <a:srgbClr val="FFFFFF"/>
                      </a:solidFill>
                    </a:lnR>
                    <a:lnT w="38100" cap="flat" cmpd="sng" algn="ctr">
                      <a:solidFill>
                        <a:srgbClr val="00205C"/>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175 – 210%</a:t>
                      </a:r>
                    </a:p>
                  </a:txBody>
                  <a:tcPr>
                    <a:lnL w="12700" cmpd="sng">
                      <a:solidFill>
                        <a:srgbClr val="FFFFFF"/>
                      </a:solidFill>
                    </a:lnL>
                    <a:lnR w="12700" cmpd="sng">
                      <a:solidFill>
                        <a:srgbClr val="FFFFFF"/>
                      </a:solidFill>
                    </a:lnR>
                    <a:lnT w="38100" cap="flat" cmpd="sng" algn="ctr">
                      <a:solidFill>
                        <a:srgbClr val="00205C"/>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210 – 225%</a:t>
                      </a:r>
                    </a:p>
                  </a:txBody>
                  <a:tcPr>
                    <a:lnL w="12700" cmpd="sng">
                      <a:solidFill>
                        <a:srgbClr val="FFFFFF"/>
                      </a:solidFill>
                    </a:lnL>
                    <a:lnR w="12700" cmpd="sng">
                      <a:solidFill>
                        <a:srgbClr val="FFFFFF"/>
                      </a:solidFill>
                    </a:lnR>
                    <a:lnT w="38100" cap="flat" cmpd="sng" algn="ctr">
                      <a:solidFill>
                        <a:srgbClr val="00205C"/>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225 – 250%</a:t>
                      </a:r>
                    </a:p>
                  </a:txBody>
                  <a:tcPr>
                    <a:lnL w="12700" cmpd="sng">
                      <a:solidFill>
                        <a:srgbClr val="FFFFFF"/>
                      </a:solidFill>
                    </a:lnL>
                    <a:lnR w="12700" cmpd="sng">
                      <a:solidFill>
                        <a:srgbClr val="FFFFFF"/>
                      </a:solidFill>
                    </a:lnR>
                    <a:lnT w="38100" cap="flat" cmpd="sng" algn="ctr">
                      <a:solidFill>
                        <a:srgbClr val="00205C"/>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250 – 275%</a:t>
                      </a:r>
                    </a:p>
                  </a:txBody>
                  <a:tcPr>
                    <a:lnL w="12700" cmpd="sng">
                      <a:solidFill>
                        <a:srgbClr val="FFFFFF"/>
                      </a:solidFill>
                    </a:lnL>
                    <a:lnR w="12700" cmpd="sng">
                      <a:solidFill>
                        <a:srgbClr val="FFFFFF"/>
                      </a:solidFill>
                    </a:lnR>
                    <a:lnT w="38100" cap="flat" cmpd="sng" algn="ctr">
                      <a:solidFill>
                        <a:srgbClr val="00205C"/>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104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275 – 300%</a:t>
                      </a:r>
                    </a:p>
                  </a:txBody>
                  <a:tcPr>
                    <a:lnL w="12700" cmpd="sng">
                      <a:solidFill>
                        <a:srgbClr val="FFFFFF"/>
                      </a:solidFill>
                    </a:lnL>
                    <a:lnR w="12700" cmpd="sng">
                      <a:solidFill>
                        <a:srgbClr val="FFFFFF"/>
                      </a:solidFill>
                    </a:lnR>
                    <a:lnT w="38100" cap="flat" cmpd="sng" algn="ctr">
                      <a:solidFill>
                        <a:srgbClr val="00205C"/>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1041">
                        <a:tint val="40000"/>
                      </a:srgbClr>
                    </a:solidFill>
                  </a:tcPr>
                </a:tc>
                <a:extLst>
                  <a:ext uri="{0D108BD9-81ED-4DB2-BD59-A6C34878D82A}">
                    <a16:rowId xmlns:a16="http://schemas.microsoft.com/office/drawing/2014/main" val="3944098766"/>
                  </a:ext>
                </a:extLst>
              </a:tr>
              <a:tr h="8739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800" b="1" dirty="0">
                          <a:latin typeface="Montserrat" panose="00000500000000000000" pitchFamily="2" charset="0"/>
                        </a:rPr>
                        <a:t>Proposed Premium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$17</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$30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$60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$95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$145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dirty="0">
                          <a:latin typeface="Montserrat" panose="00000500000000000000" pitchFamily="2" charset="0"/>
                        </a:rPr>
                        <a:t>$195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D1041">
                        <a:tint val="20000"/>
                      </a:srgbClr>
                    </a:solidFill>
                  </a:tcPr>
                </a:tc>
                <a:extLst>
                  <a:ext uri="{0D108BD9-81ED-4DB2-BD59-A6C34878D82A}">
                    <a16:rowId xmlns:a16="http://schemas.microsoft.com/office/drawing/2014/main" val="776234745"/>
                  </a:ext>
                </a:extLst>
              </a:tr>
            </a:tbl>
          </a:graphicData>
        </a:graphic>
      </p:graphicFrame>
    </p:spTree>
    <p:extLst>
      <p:ext uri="{BB962C8B-B14F-4D97-AF65-F5344CB8AC3E}">
        <p14:creationId xmlns:p14="http://schemas.microsoft.com/office/powerpoint/2010/main" val="167988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E6A46F-25E3-2392-389A-CC67DB1A8E7B}"/>
              </a:ext>
            </a:extLst>
          </p:cNvPr>
          <p:cNvSpPr>
            <a:spLocks noGrp="1"/>
          </p:cNvSpPr>
          <p:nvPr>
            <p:ph type="sldNum" sz="quarter" idx="12"/>
          </p:nvPr>
        </p:nvSpPr>
        <p:spPr/>
        <p:txBody>
          <a:bodyPr/>
          <a:lstStyle/>
          <a:p>
            <a:fld id="{E974E850-214E-426D-8243-D5CCE92E6101}" type="slidenum">
              <a:rPr lang="en-US" smtClean="0"/>
              <a:pPr/>
              <a:t>22</a:t>
            </a:fld>
            <a:endParaRPr lang="en-US"/>
          </a:p>
        </p:txBody>
      </p:sp>
      <p:sp>
        <p:nvSpPr>
          <p:cNvPr id="5" name="Title 1">
            <a:extLst>
              <a:ext uri="{FF2B5EF4-FFF2-40B4-BE49-F238E27FC236}">
                <a16:creationId xmlns:a16="http://schemas.microsoft.com/office/drawing/2014/main" id="{C33063AB-5C41-656A-31DD-ED33FDD8A82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rPr>
              <a:t>Benefits and Delivery System</a:t>
            </a:r>
          </a:p>
        </p:txBody>
      </p:sp>
      <p:sp>
        <p:nvSpPr>
          <p:cNvPr id="6" name="Content Placeholder 2">
            <a:extLst>
              <a:ext uri="{FF2B5EF4-FFF2-40B4-BE49-F238E27FC236}">
                <a16:creationId xmlns:a16="http://schemas.microsoft.com/office/drawing/2014/main" id="{9C0E585C-C52E-708D-E893-A3F8D72FE9AB}"/>
              </a:ext>
            </a:extLst>
          </p:cNvPr>
          <p:cNvSpPr txBox="1">
            <a:spLocks/>
          </p:cNvSpPr>
          <p:nvPr/>
        </p:nvSpPr>
        <p:spPr>
          <a:xfrm>
            <a:off x="838200" y="188363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Benefits will be the same as in the current Florida CHIP programs: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A full array of health services including doctor visits, surgeries, check-ups, immunizations, dental and vision care, prescriptions, hospital stays, behavioral health, and emergency care.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Children in CHIP will continue to receive care through a managed care delivery system.</a:t>
            </a:r>
          </a:p>
        </p:txBody>
      </p:sp>
    </p:spTree>
    <p:extLst>
      <p:ext uri="{BB962C8B-B14F-4D97-AF65-F5344CB8AC3E}">
        <p14:creationId xmlns:p14="http://schemas.microsoft.com/office/powerpoint/2010/main" val="212642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598320-27C9-1F44-4021-2B4B01E3ECAB}"/>
              </a:ext>
            </a:extLst>
          </p:cNvPr>
          <p:cNvSpPr>
            <a:spLocks noGrp="1"/>
          </p:cNvSpPr>
          <p:nvPr>
            <p:ph type="sldNum" sz="quarter" idx="12"/>
          </p:nvPr>
        </p:nvSpPr>
        <p:spPr/>
        <p:txBody>
          <a:bodyPr/>
          <a:lstStyle/>
          <a:p>
            <a:fld id="{E974E850-214E-426D-8243-D5CCE92E6101}" type="slidenum">
              <a:rPr lang="en-US" smtClean="0"/>
              <a:pPr/>
              <a:t>23</a:t>
            </a:fld>
            <a:endParaRPr lang="en-US"/>
          </a:p>
        </p:txBody>
      </p:sp>
      <p:sp>
        <p:nvSpPr>
          <p:cNvPr id="5" name="Title 1">
            <a:extLst>
              <a:ext uri="{FF2B5EF4-FFF2-40B4-BE49-F238E27FC236}">
                <a16:creationId xmlns:a16="http://schemas.microsoft.com/office/drawing/2014/main" id="{3C9BEB98-BF02-0AB9-78FA-05845DBB632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205C"/>
                </a:solidFill>
                <a:effectLst/>
                <a:uLnTx/>
                <a:uFillTx/>
                <a:latin typeface="Oswald Medium" panose="00000600000000000000" pitchFamily="50" charset="0"/>
                <a:ea typeface="+mj-ea"/>
                <a:cs typeface="+mj-cs"/>
              </a:rPr>
              <a:t>Projected Enrollment</a:t>
            </a:r>
            <a:endPar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endParaRPr>
          </a:p>
        </p:txBody>
      </p:sp>
      <p:sp>
        <p:nvSpPr>
          <p:cNvPr id="6" name="Content Placeholder 2">
            <a:extLst>
              <a:ext uri="{FF2B5EF4-FFF2-40B4-BE49-F238E27FC236}">
                <a16:creationId xmlns:a16="http://schemas.microsoft.com/office/drawing/2014/main" id="{F93170D9-3350-E35C-837B-1F9110F2735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Projected enrollment for each demonstration year (DY) 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DY 1: 	14,649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DY 2: 	28,926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DY 3: 	38,360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DY 4: 	41,272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DY 5:	41,874</a:t>
            </a:r>
          </a:p>
        </p:txBody>
      </p:sp>
    </p:spTree>
    <p:extLst>
      <p:ext uri="{BB962C8B-B14F-4D97-AF65-F5344CB8AC3E}">
        <p14:creationId xmlns:p14="http://schemas.microsoft.com/office/powerpoint/2010/main" val="281888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53C661-2EAF-088E-95BA-721E561269FD}"/>
              </a:ext>
            </a:extLst>
          </p:cNvPr>
          <p:cNvSpPr>
            <a:spLocks noGrp="1"/>
          </p:cNvSpPr>
          <p:nvPr>
            <p:ph type="sldNum" sz="quarter" idx="12"/>
          </p:nvPr>
        </p:nvSpPr>
        <p:spPr/>
        <p:txBody>
          <a:bodyPr/>
          <a:lstStyle/>
          <a:p>
            <a:fld id="{E974E850-214E-426D-8243-D5CCE92E6101}" type="slidenum">
              <a:rPr lang="en-US" smtClean="0"/>
              <a:pPr/>
              <a:t>24</a:t>
            </a:fld>
            <a:endParaRPr lang="en-US"/>
          </a:p>
        </p:txBody>
      </p:sp>
      <p:sp>
        <p:nvSpPr>
          <p:cNvPr id="5" name="Title 1">
            <a:extLst>
              <a:ext uri="{FF2B5EF4-FFF2-40B4-BE49-F238E27FC236}">
                <a16:creationId xmlns:a16="http://schemas.microsoft.com/office/drawing/2014/main" id="{709A325D-C5D8-9807-E78B-FC3F5C6ACC6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205C"/>
                </a:solidFill>
                <a:effectLst/>
                <a:uLnTx/>
                <a:uFillTx/>
                <a:latin typeface="Oswald Medium" panose="00000600000000000000" pitchFamily="50" charset="0"/>
                <a:ea typeface="+mj-ea"/>
                <a:cs typeface="+mj-cs"/>
              </a:rPr>
              <a:t>Goals and Objectives</a:t>
            </a:r>
            <a:endPar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endParaRPr>
          </a:p>
        </p:txBody>
      </p:sp>
      <p:sp>
        <p:nvSpPr>
          <p:cNvPr id="6" name="Content Placeholder 2">
            <a:extLst>
              <a:ext uri="{FF2B5EF4-FFF2-40B4-BE49-F238E27FC236}">
                <a16:creationId xmlns:a16="http://schemas.microsoft.com/office/drawing/2014/main" id="{A8C6AD17-AD2A-235C-4F7B-39C33A533E8B}"/>
              </a:ext>
            </a:extLst>
          </p:cNvPr>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The proposed demonstration is expected to enable Florida to continue to make strides in increasing access to health insurance coverage for lower-income children while supporting increased economic self-sufficiency and pathways to prosperity.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The goals and objectives are to: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Increase enrollment in and access to CHIP-subsidized coverage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Improve or maintain the rate of uninsured children under age 19 in the State</a:t>
            </a:r>
          </a:p>
        </p:txBody>
      </p:sp>
    </p:spTree>
    <p:extLst>
      <p:ext uri="{BB962C8B-B14F-4D97-AF65-F5344CB8AC3E}">
        <p14:creationId xmlns:p14="http://schemas.microsoft.com/office/powerpoint/2010/main" val="3661301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4A2FC5-9E4F-7A37-1478-D1D0D2DE2238}"/>
              </a:ext>
            </a:extLst>
          </p:cNvPr>
          <p:cNvSpPr>
            <a:spLocks noGrp="1"/>
          </p:cNvSpPr>
          <p:nvPr>
            <p:ph type="sldNum" sz="quarter" idx="12"/>
          </p:nvPr>
        </p:nvSpPr>
        <p:spPr/>
        <p:txBody>
          <a:bodyPr/>
          <a:lstStyle/>
          <a:p>
            <a:fld id="{E974E850-214E-426D-8243-D5CCE92E6101}" type="slidenum">
              <a:rPr lang="en-US" smtClean="0"/>
              <a:pPr/>
              <a:t>25</a:t>
            </a:fld>
            <a:endParaRPr lang="en-US"/>
          </a:p>
        </p:txBody>
      </p:sp>
      <p:sp>
        <p:nvSpPr>
          <p:cNvPr id="5" name="Title 1">
            <a:extLst>
              <a:ext uri="{FF2B5EF4-FFF2-40B4-BE49-F238E27FC236}">
                <a16:creationId xmlns:a16="http://schemas.microsoft.com/office/drawing/2014/main" id="{E3B7F9E0-78B3-FFDC-0099-E1AFCCA9E37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205C"/>
                </a:solidFill>
                <a:effectLst/>
                <a:uLnTx/>
                <a:uFillTx/>
                <a:latin typeface="Oswald Medium" panose="00000600000000000000" pitchFamily="50" charset="0"/>
                <a:ea typeface="+mj-ea"/>
                <a:cs typeface="+mj-cs"/>
              </a:rPr>
              <a:t>Public Comment Period</a:t>
            </a:r>
            <a:endPar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endParaRPr>
          </a:p>
        </p:txBody>
      </p:sp>
      <p:sp>
        <p:nvSpPr>
          <p:cNvPr id="6" name="Content Placeholder 2">
            <a:extLst>
              <a:ext uri="{FF2B5EF4-FFF2-40B4-BE49-F238E27FC236}">
                <a16:creationId xmlns:a16="http://schemas.microsoft.com/office/drawing/2014/main" id="{FD076013-9255-169B-0AFB-D3460716A468}"/>
              </a:ext>
            </a:extLst>
          </p:cNvPr>
          <p:cNvSpPr txBox="1">
            <a:spLocks/>
          </p:cNvSpPr>
          <p:nvPr/>
        </p:nvSpPr>
        <p:spPr>
          <a:xfrm>
            <a:off x="838200" y="1537390"/>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Submit your comments by mail to: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Agency for Health Care Administration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2727 Mahan Drive, MS #20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Tallahassee, FL  32308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Submit your comments by email to: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5C">
                    <a:lumMod val="75000"/>
                    <a:lumOff val="25000"/>
                  </a:srgbClr>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FLMedicaidWaivers@ahca.myflorida.com</a:t>
            </a:r>
            <a:endParaRPr kumimoji="0" lang="en-US" sz="2400" b="0" i="0" u="none" strike="noStrike" kern="1200" cap="none" spc="0" normalizeH="0" baseline="0" noProof="0" dirty="0">
              <a:ln>
                <a:noFill/>
              </a:ln>
              <a:solidFill>
                <a:srgbClr val="00205C">
                  <a:lumMod val="75000"/>
                  <a:lumOff val="25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5C"/>
                </a:solidFill>
                <a:effectLst/>
                <a:uLnTx/>
                <a:uFillTx/>
                <a:latin typeface="Arial" panose="020B0604020202020204" pitchFamily="34" charset="0"/>
                <a:cs typeface="Arial" panose="020B0604020202020204" pitchFamily="34" charset="0"/>
              </a:rPr>
              <a:t>Comments on the extension request must be submitted to the Agency by February 21, 2024, at 3:00 pm EST.</a:t>
            </a:r>
          </a:p>
        </p:txBody>
      </p:sp>
    </p:spTree>
    <p:extLst>
      <p:ext uri="{BB962C8B-B14F-4D97-AF65-F5344CB8AC3E}">
        <p14:creationId xmlns:p14="http://schemas.microsoft.com/office/powerpoint/2010/main" val="72620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AC1B54-704A-8A6F-9FB4-C3C6C4BDC21D}"/>
              </a:ext>
            </a:extLst>
          </p:cNvPr>
          <p:cNvSpPr>
            <a:spLocks noGrp="1"/>
          </p:cNvSpPr>
          <p:nvPr>
            <p:ph type="sldNum" sz="quarter" idx="12"/>
          </p:nvPr>
        </p:nvSpPr>
        <p:spPr/>
        <p:txBody>
          <a:bodyPr/>
          <a:lstStyle/>
          <a:p>
            <a:fld id="{E974E850-214E-426D-8243-D5CCE92E6101}" type="slidenum">
              <a:rPr lang="en-US" smtClean="0"/>
              <a:pPr/>
              <a:t>26</a:t>
            </a:fld>
            <a:endParaRPr lang="en-US"/>
          </a:p>
        </p:txBody>
      </p:sp>
      <p:sp>
        <p:nvSpPr>
          <p:cNvPr id="5" name="Title 1">
            <a:extLst>
              <a:ext uri="{FF2B5EF4-FFF2-40B4-BE49-F238E27FC236}">
                <a16:creationId xmlns:a16="http://schemas.microsoft.com/office/drawing/2014/main" id="{2276C776-C8FC-9C0F-53C0-1115BEC50A51}"/>
              </a:ext>
            </a:extLst>
          </p:cNvPr>
          <p:cNvSpPr txBox="1">
            <a:spLocks/>
          </p:cNvSpPr>
          <p:nvPr/>
        </p:nvSpPr>
        <p:spPr>
          <a:xfrm>
            <a:off x="838200" y="494334"/>
            <a:ext cx="10515600" cy="1543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205C"/>
                </a:solidFill>
                <a:effectLst/>
                <a:uLnTx/>
                <a:uFillTx/>
                <a:latin typeface="Oswald Medium" panose="00000600000000000000" pitchFamily="50" charset="0"/>
                <a:ea typeface="+mj-ea"/>
                <a:cs typeface="+mj-cs"/>
              </a:rPr>
              <a:t>Children’s Health Insurance Program Eligibility Extension Waiver Request</a:t>
            </a:r>
            <a:endParaRPr kumimoji="0" lang="en-US" sz="4400" b="1"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endParaRPr>
          </a:p>
        </p:txBody>
      </p:sp>
      <p:sp>
        <p:nvSpPr>
          <p:cNvPr id="6" name="Content Placeholder 2">
            <a:extLst>
              <a:ext uri="{FF2B5EF4-FFF2-40B4-BE49-F238E27FC236}">
                <a16:creationId xmlns:a16="http://schemas.microsoft.com/office/drawing/2014/main" id="{FCE65E74-B7BA-C9C2-C1D0-4F3A35E894F8}"/>
              </a:ext>
            </a:extLst>
          </p:cNvPr>
          <p:cNvSpPr txBox="1">
            <a:spLocks/>
          </p:cNvSpPr>
          <p:nvPr/>
        </p:nvSpPr>
        <p:spPr>
          <a:xfrm>
            <a:off x="838200" y="158494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00205C"/>
              </a:solidFill>
              <a:effectLst/>
              <a:uLnTx/>
              <a:uFillTx/>
              <a:latin typeface="Montserrat" panose="000005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205C"/>
                </a:solidFill>
                <a:effectLst/>
                <a:uLnTx/>
                <a:uFillTx/>
              </a:rPr>
              <a:t>Thank you for attending today’s meeting.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205C"/>
                </a:solidFill>
                <a:effectLst/>
                <a:uLnTx/>
                <a:uFillTx/>
              </a:rPr>
              <a:t>We appreciate your comments and feedback.</a:t>
            </a:r>
          </a:p>
        </p:txBody>
      </p:sp>
    </p:spTree>
    <p:extLst>
      <p:ext uri="{BB962C8B-B14F-4D97-AF65-F5344CB8AC3E}">
        <p14:creationId xmlns:p14="http://schemas.microsoft.com/office/powerpoint/2010/main" val="3356121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5DD3-FEE4-2CB2-9CA2-05346E8E3351}"/>
              </a:ext>
            </a:extLst>
          </p:cNvPr>
          <p:cNvSpPr>
            <a:spLocks noGrp="1"/>
          </p:cNvSpPr>
          <p:nvPr>
            <p:ph type="ctrTitle"/>
          </p:nvPr>
        </p:nvSpPr>
        <p:spPr>
          <a:xfrm>
            <a:off x="1524000" y="1054537"/>
            <a:ext cx="9144000" cy="2387600"/>
          </a:xfrm>
        </p:spPr>
        <p:txBody>
          <a:bodyPr>
            <a:normAutofit/>
          </a:bodyPr>
          <a:lstStyle/>
          <a:p>
            <a:r>
              <a:rPr lang="en-US" sz="6600" b="1" dirty="0"/>
              <a:t>Public Comment</a:t>
            </a:r>
          </a:p>
        </p:txBody>
      </p:sp>
      <p:sp>
        <p:nvSpPr>
          <p:cNvPr id="4" name="Slide Number Placeholder 3">
            <a:extLst>
              <a:ext uri="{FF2B5EF4-FFF2-40B4-BE49-F238E27FC236}">
                <a16:creationId xmlns:a16="http://schemas.microsoft.com/office/drawing/2014/main" id="{F1D11220-3753-D6A7-106D-DA315105999D}"/>
              </a:ext>
            </a:extLst>
          </p:cNvPr>
          <p:cNvSpPr>
            <a:spLocks noGrp="1"/>
          </p:cNvSpPr>
          <p:nvPr>
            <p:ph type="sldNum" sz="quarter" idx="12"/>
          </p:nvPr>
        </p:nvSpPr>
        <p:spPr/>
        <p:txBody>
          <a:bodyPr/>
          <a:lstStyle/>
          <a:p>
            <a:fld id="{E974E850-214E-426D-8243-D5CCE92E6101}" type="slidenum">
              <a:rPr lang="en-US" smtClean="0"/>
              <a:pPr/>
              <a:t>27</a:t>
            </a:fld>
            <a:endParaRPr lang="en-US"/>
          </a:p>
        </p:txBody>
      </p:sp>
      <p:sp>
        <p:nvSpPr>
          <p:cNvPr id="7" name="Subtitle 2">
            <a:extLst>
              <a:ext uri="{FF2B5EF4-FFF2-40B4-BE49-F238E27FC236}">
                <a16:creationId xmlns:a16="http://schemas.microsoft.com/office/drawing/2014/main" id="{EEC45A89-C6B8-6383-2151-8DA0EDFBAE62}"/>
              </a:ext>
            </a:extLst>
          </p:cNvPr>
          <p:cNvSpPr txBox="1">
            <a:spLocks/>
          </p:cNvSpPr>
          <p:nvPr/>
        </p:nvSpPr>
        <p:spPr>
          <a:xfrm>
            <a:off x="1524000" y="3623810"/>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mj-lt"/>
              </a:rPr>
              <a:t>Kristin Sokoloski, Deputy Chief of Staff, </a:t>
            </a:r>
          </a:p>
          <a:p>
            <a:r>
              <a:rPr lang="en-US" sz="2800" dirty="0">
                <a:latin typeface="+mj-lt"/>
              </a:rPr>
              <a:t>Medicaid Operations and Contracts</a:t>
            </a:r>
          </a:p>
        </p:txBody>
      </p:sp>
    </p:spTree>
    <p:extLst>
      <p:ext uri="{BB962C8B-B14F-4D97-AF65-F5344CB8AC3E}">
        <p14:creationId xmlns:p14="http://schemas.microsoft.com/office/powerpoint/2010/main" val="242830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3724-401F-48B7-B0A5-210973658786}"/>
              </a:ext>
            </a:extLst>
          </p:cNvPr>
          <p:cNvSpPr>
            <a:spLocks noGrp="1"/>
          </p:cNvSpPr>
          <p:nvPr>
            <p:ph type="title"/>
          </p:nvPr>
        </p:nvSpPr>
        <p:spPr/>
        <p:txBody>
          <a:bodyPr/>
          <a:lstStyle/>
          <a:p>
            <a:pPr algn="ctr"/>
            <a:r>
              <a:rPr lang="en-US" b="1" dirty="0"/>
              <a:t>Public Comment</a:t>
            </a:r>
          </a:p>
        </p:txBody>
      </p:sp>
      <p:sp>
        <p:nvSpPr>
          <p:cNvPr id="3" name="Content Placeholder 2">
            <a:extLst>
              <a:ext uri="{FF2B5EF4-FFF2-40B4-BE49-F238E27FC236}">
                <a16:creationId xmlns:a16="http://schemas.microsoft.com/office/drawing/2014/main" id="{E75B78DE-6838-4ED0-AF83-C84883FEF012}"/>
              </a:ext>
            </a:extLst>
          </p:cNvPr>
          <p:cNvSpPr>
            <a:spLocks noGrp="1"/>
          </p:cNvSpPr>
          <p:nvPr>
            <p:ph idx="1"/>
          </p:nvPr>
        </p:nvSpPr>
        <p:spPr>
          <a:xfrm>
            <a:off x="838200" y="1915580"/>
            <a:ext cx="5502310" cy="4351338"/>
          </a:xfrm>
        </p:spPr>
        <p:txBody>
          <a:bodyPr/>
          <a:lstStyle/>
          <a:p>
            <a:pPr>
              <a:lnSpc>
                <a:spcPct val="90000"/>
              </a:lnSpc>
              <a:buClr>
                <a:srgbClr val="2361A8"/>
              </a:buClr>
            </a:pPr>
            <a:r>
              <a:rPr lang="en-US" sz="2800" b="1" dirty="0">
                <a:latin typeface="+mj-lt"/>
              </a:rPr>
              <a:t>MCAC Members and all other attendees </a:t>
            </a:r>
            <a:r>
              <a:rPr lang="en-US" sz="2800" dirty="0">
                <a:latin typeface="+mj-lt"/>
              </a:rPr>
              <a:t>who wish to comment or ask questions should use the “Raise your hand” feature now to be recognized. </a:t>
            </a:r>
          </a:p>
          <a:p>
            <a:pPr>
              <a:lnSpc>
                <a:spcPct val="90000"/>
              </a:lnSpc>
              <a:buClr>
                <a:srgbClr val="2361A8"/>
              </a:buClr>
            </a:pPr>
            <a:endParaRPr lang="en-US" sz="2000" dirty="0">
              <a:latin typeface="+mj-lt"/>
            </a:endParaRPr>
          </a:p>
          <a:p>
            <a:pPr>
              <a:lnSpc>
                <a:spcPct val="90000"/>
              </a:lnSpc>
              <a:buClr>
                <a:srgbClr val="2361A8"/>
              </a:buClr>
            </a:pPr>
            <a:r>
              <a:rPr lang="en-US" sz="2800" dirty="0">
                <a:latin typeface="+mj-lt"/>
              </a:rPr>
              <a:t>Please lower your hand once your question has been addressed.</a:t>
            </a:r>
          </a:p>
          <a:p>
            <a:endParaRPr lang="en-US" dirty="0"/>
          </a:p>
        </p:txBody>
      </p:sp>
      <p:sp>
        <p:nvSpPr>
          <p:cNvPr id="4" name="Slide Number Placeholder 3">
            <a:extLst>
              <a:ext uri="{FF2B5EF4-FFF2-40B4-BE49-F238E27FC236}">
                <a16:creationId xmlns:a16="http://schemas.microsoft.com/office/drawing/2014/main" id="{91879433-5F1E-4B5C-8044-1CEAB23BB085}"/>
              </a:ext>
            </a:extLst>
          </p:cNvPr>
          <p:cNvSpPr>
            <a:spLocks noGrp="1"/>
          </p:cNvSpPr>
          <p:nvPr>
            <p:ph type="sldNum" sz="quarter" idx="12"/>
          </p:nvPr>
        </p:nvSpPr>
        <p:spPr/>
        <p:txBody>
          <a:bodyPr/>
          <a:lstStyle/>
          <a:p>
            <a:fld id="{E974E850-214E-426D-8243-D5CCE92E6101}" type="slidenum">
              <a:rPr lang="en-US" smtClean="0"/>
              <a:pPr/>
              <a:t>28</a:t>
            </a:fld>
            <a:endParaRPr lang="en-US"/>
          </a:p>
        </p:txBody>
      </p:sp>
      <p:pic>
        <p:nvPicPr>
          <p:cNvPr id="7" name="Picture 2" descr="See the source image">
            <a:extLst>
              <a:ext uri="{FF2B5EF4-FFF2-40B4-BE49-F238E27FC236}">
                <a16:creationId xmlns:a16="http://schemas.microsoft.com/office/drawing/2014/main" id="{5A9853E2-E820-F15D-3A17-775A68484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510" y="1923658"/>
            <a:ext cx="5352325" cy="301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35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599F-E73B-4AC1-B1BE-5B4F44350797}"/>
              </a:ext>
            </a:extLst>
          </p:cNvPr>
          <p:cNvSpPr>
            <a:spLocks noGrp="1"/>
          </p:cNvSpPr>
          <p:nvPr>
            <p:ph type="title"/>
          </p:nvPr>
        </p:nvSpPr>
        <p:spPr/>
        <p:txBody>
          <a:bodyPr>
            <a:normAutofit/>
          </a:bodyPr>
          <a:lstStyle/>
          <a:p>
            <a:pPr algn="ctr"/>
            <a:r>
              <a:rPr lang="en-US" sz="6000" b="1" dirty="0"/>
              <a:t>NEXT</a:t>
            </a:r>
          </a:p>
        </p:txBody>
      </p:sp>
      <p:sp>
        <p:nvSpPr>
          <p:cNvPr id="3" name="Content Placeholder 2">
            <a:extLst>
              <a:ext uri="{FF2B5EF4-FFF2-40B4-BE49-F238E27FC236}">
                <a16:creationId xmlns:a16="http://schemas.microsoft.com/office/drawing/2014/main" id="{C88CF031-BD7A-4712-A9FD-30A0A33EC90B}"/>
              </a:ext>
            </a:extLst>
          </p:cNvPr>
          <p:cNvSpPr>
            <a:spLocks noGrp="1"/>
          </p:cNvSpPr>
          <p:nvPr>
            <p:ph idx="1"/>
          </p:nvPr>
        </p:nvSpPr>
        <p:spPr>
          <a:xfrm>
            <a:off x="838200" y="2370141"/>
            <a:ext cx="10515600" cy="4351338"/>
          </a:xfrm>
        </p:spPr>
        <p:txBody>
          <a:bodyPr>
            <a:normAutofit/>
          </a:bodyPr>
          <a:lstStyle/>
          <a:p>
            <a:pPr marL="342889" indent="-342900">
              <a:buClr>
                <a:srgbClr val="2361A8"/>
              </a:buClr>
            </a:pPr>
            <a:r>
              <a:rPr lang="en-US" dirty="0">
                <a:latin typeface="+mj-lt"/>
              </a:rPr>
              <a:t>The next meeting will be held in April.</a:t>
            </a:r>
          </a:p>
          <a:p>
            <a:pPr marL="0" indent="0">
              <a:buClr>
                <a:srgbClr val="2361A8"/>
              </a:buClr>
              <a:buNone/>
            </a:pPr>
            <a:endParaRPr lang="en-US" dirty="0">
              <a:latin typeface="+mj-lt"/>
            </a:endParaRPr>
          </a:p>
          <a:p>
            <a:pPr>
              <a:buClr>
                <a:srgbClr val="2361A8"/>
              </a:buClr>
            </a:pPr>
            <a:r>
              <a:rPr lang="en-US" dirty="0">
                <a:latin typeface="+mj-lt"/>
              </a:rPr>
              <a:t>Please send your questions or suggested meeting topics to our MCAC liaison Kissa Smith at </a:t>
            </a:r>
            <a:r>
              <a:rPr lang="en-US" dirty="0">
                <a:latin typeface="+mj-lt"/>
                <a:hlinkClick r:id="rId3"/>
              </a:rPr>
              <a:t>Kissa.Smith@ahca.myflorida.com</a:t>
            </a:r>
            <a:r>
              <a:rPr lang="en-US" dirty="0">
                <a:latin typeface="+mj-lt"/>
              </a:rPr>
              <a:t>. </a:t>
            </a:r>
          </a:p>
        </p:txBody>
      </p:sp>
      <p:sp>
        <p:nvSpPr>
          <p:cNvPr id="4" name="Slide Number Placeholder 3">
            <a:extLst>
              <a:ext uri="{FF2B5EF4-FFF2-40B4-BE49-F238E27FC236}">
                <a16:creationId xmlns:a16="http://schemas.microsoft.com/office/drawing/2014/main" id="{518CC958-2C3F-482D-87A1-88C5108C7DE1}"/>
              </a:ext>
            </a:extLst>
          </p:cNvPr>
          <p:cNvSpPr>
            <a:spLocks noGrp="1"/>
          </p:cNvSpPr>
          <p:nvPr>
            <p:ph type="sldNum" sz="quarter" idx="4"/>
          </p:nvPr>
        </p:nvSpPr>
        <p:spPr>
          <a:xfrm>
            <a:off x="6858000" y="635635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accent1">
                    <a:lumMod val="75000"/>
                  </a:schemeClr>
                </a:solidFill>
                <a:latin typeface="Myriad Pro"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351276-899D-4574-94CF-FDF2418DFF16}" type="slidenum">
              <a:rPr lang="en-US" smtClean="0"/>
              <a:pPr/>
              <a:t>29</a:t>
            </a:fld>
            <a:endParaRPr lang="en-US" dirty="0"/>
          </a:p>
        </p:txBody>
      </p:sp>
    </p:spTree>
    <p:extLst>
      <p:ext uri="{BB962C8B-B14F-4D97-AF65-F5344CB8AC3E}">
        <p14:creationId xmlns:p14="http://schemas.microsoft.com/office/powerpoint/2010/main" val="230884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5DD3-FEE4-2CB2-9CA2-05346E8E3351}"/>
              </a:ext>
            </a:extLst>
          </p:cNvPr>
          <p:cNvSpPr>
            <a:spLocks noGrp="1"/>
          </p:cNvSpPr>
          <p:nvPr>
            <p:ph type="ctrTitle"/>
          </p:nvPr>
        </p:nvSpPr>
        <p:spPr/>
        <p:txBody>
          <a:bodyPr>
            <a:normAutofit/>
          </a:bodyPr>
          <a:lstStyle/>
          <a:p>
            <a:r>
              <a:rPr lang="en-US" sz="6600" b="1" dirty="0"/>
              <a:t>Opening Remarks</a:t>
            </a:r>
          </a:p>
        </p:txBody>
      </p:sp>
      <p:sp>
        <p:nvSpPr>
          <p:cNvPr id="3" name="Subtitle 2">
            <a:extLst>
              <a:ext uri="{FF2B5EF4-FFF2-40B4-BE49-F238E27FC236}">
                <a16:creationId xmlns:a16="http://schemas.microsoft.com/office/drawing/2014/main" id="{4577F0AC-1560-488C-BF82-0BB3AA301892}"/>
              </a:ext>
            </a:extLst>
          </p:cNvPr>
          <p:cNvSpPr>
            <a:spLocks noGrp="1"/>
          </p:cNvSpPr>
          <p:nvPr>
            <p:ph type="subTitle" idx="1"/>
          </p:nvPr>
        </p:nvSpPr>
        <p:spPr/>
        <p:txBody>
          <a:bodyPr>
            <a:normAutofit/>
          </a:bodyPr>
          <a:lstStyle/>
          <a:p>
            <a:r>
              <a:rPr lang="en-US" sz="2800" dirty="0">
                <a:latin typeface="+mj-lt"/>
              </a:rPr>
              <a:t>Kristin Sokoloski, Deputy Chief of Staff,</a:t>
            </a:r>
          </a:p>
          <a:p>
            <a:r>
              <a:rPr lang="en-US" sz="2800" dirty="0">
                <a:latin typeface="+mj-lt"/>
              </a:rPr>
              <a:t>Medicaid Operations and Contracts</a:t>
            </a:r>
          </a:p>
        </p:txBody>
      </p:sp>
      <p:sp>
        <p:nvSpPr>
          <p:cNvPr id="4" name="Slide Number Placeholder 3">
            <a:extLst>
              <a:ext uri="{FF2B5EF4-FFF2-40B4-BE49-F238E27FC236}">
                <a16:creationId xmlns:a16="http://schemas.microsoft.com/office/drawing/2014/main" id="{F1D11220-3753-D6A7-106D-DA315105999D}"/>
              </a:ext>
            </a:extLst>
          </p:cNvPr>
          <p:cNvSpPr>
            <a:spLocks noGrp="1"/>
          </p:cNvSpPr>
          <p:nvPr>
            <p:ph type="sldNum" sz="quarter" idx="12"/>
          </p:nvPr>
        </p:nvSpPr>
        <p:spPr/>
        <p:txBody>
          <a:bodyPr/>
          <a:lstStyle/>
          <a:p>
            <a:fld id="{E974E850-214E-426D-8243-D5CCE92E6101}" type="slidenum">
              <a:rPr lang="en-US" smtClean="0"/>
              <a:pPr/>
              <a:t>3</a:t>
            </a:fld>
            <a:endParaRPr lang="en-US"/>
          </a:p>
        </p:txBody>
      </p:sp>
    </p:spTree>
    <p:extLst>
      <p:ext uri="{BB962C8B-B14F-4D97-AF65-F5344CB8AC3E}">
        <p14:creationId xmlns:p14="http://schemas.microsoft.com/office/powerpoint/2010/main" val="1990608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accent1">
                    <a:lumMod val="75000"/>
                  </a:schemeClr>
                </a:solidFill>
                <a:latin typeface="Myriad Pro"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351276-899D-4574-94CF-FDF2418DFF16}" type="slidenum">
              <a:rPr lang="en-US" smtClean="0"/>
              <a:pPr/>
              <a:t>30</a:t>
            </a:fld>
            <a:endParaRPr lang="en-US" dirty="0"/>
          </a:p>
        </p:txBody>
      </p:sp>
      <p:sp>
        <p:nvSpPr>
          <p:cNvPr id="8" name="Slide Number Placeholder 3">
            <a:extLst>
              <a:ext uri="{FF2B5EF4-FFF2-40B4-BE49-F238E27FC236}">
                <a16:creationId xmlns:a16="http://schemas.microsoft.com/office/drawing/2014/main" id="{31FBC432-42D8-4E9F-B39D-216F2650FFA5}"/>
              </a:ext>
            </a:extLst>
          </p:cNvPr>
          <p:cNvSpPr>
            <a:spLocks noGrp="1"/>
          </p:cNvSpPr>
          <p:nvPr>
            <p:ph type="sldNum" sz="quarter" idx="12"/>
          </p:nvPr>
        </p:nvSpPr>
        <p:spPr>
          <a:xfrm>
            <a:off x="8610600" y="6491810"/>
            <a:ext cx="2743200" cy="365125"/>
          </a:xfrm>
        </p:spPr>
        <p:txBody>
          <a:bodyPr/>
          <a:lstStyle/>
          <a:p>
            <a:fld id="{E974E850-214E-426D-8243-D5CCE92E6101}" type="slidenum">
              <a:rPr lang="en-US" smtClean="0"/>
              <a:pPr/>
              <a:t>30</a:t>
            </a:fld>
            <a:endParaRPr lang="en-US"/>
          </a:p>
        </p:txBody>
      </p:sp>
      <p:pic>
        <p:nvPicPr>
          <p:cNvPr id="7" name="Picture 6" descr="Letter&#10;&#10;Description automatically generated with medium confidence">
            <a:extLst>
              <a:ext uri="{FF2B5EF4-FFF2-40B4-BE49-F238E27FC236}">
                <a16:creationId xmlns:a16="http://schemas.microsoft.com/office/drawing/2014/main" id="{278D0469-D6FC-BECD-9AC4-BEE88D442D81}"/>
              </a:ext>
            </a:extLst>
          </p:cNvPr>
          <p:cNvPicPr>
            <a:picLocks noChangeAspect="1"/>
          </p:cNvPicPr>
          <p:nvPr/>
        </p:nvPicPr>
        <p:blipFill rotWithShape="1">
          <a:blip r:embed="rId3">
            <a:extLst>
              <a:ext uri="{28A0092B-C50C-407E-A947-70E740481C1C}">
                <a14:useLocalDpi xmlns:a14="http://schemas.microsoft.com/office/drawing/2010/main" val="0"/>
              </a:ext>
            </a:extLst>
          </a:blip>
          <a:srcRect l="23632" t="36556" r="25127" b="38254"/>
          <a:stretch/>
        </p:blipFill>
        <p:spPr>
          <a:xfrm>
            <a:off x="2822713" y="2222578"/>
            <a:ext cx="6361044" cy="2071126"/>
          </a:xfrm>
          <a:prstGeom prst="rect">
            <a:avLst/>
          </a:prstGeom>
        </p:spPr>
      </p:pic>
    </p:spTree>
    <p:extLst>
      <p:ext uri="{BB962C8B-B14F-4D97-AF65-F5344CB8AC3E}">
        <p14:creationId xmlns:p14="http://schemas.microsoft.com/office/powerpoint/2010/main" val="168047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E866F-9007-C757-4905-34B26694DB41}"/>
              </a:ext>
            </a:extLst>
          </p:cNvPr>
          <p:cNvSpPr>
            <a:spLocks noGrp="1"/>
          </p:cNvSpPr>
          <p:nvPr>
            <p:ph type="title"/>
          </p:nvPr>
        </p:nvSpPr>
        <p:spPr>
          <a:xfrm>
            <a:off x="722520" y="1212782"/>
            <a:ext cx="10515600" cy="1232245"/>
          </a:xfrm>
        </p:spPr>
        <p:txBody>
          <a:bodyPr/>
          <a:lstStyle/>
          <a:p>
            <a:pPr algn="ctr"/>
            <a:r>
              <a:rPr lang="en-US" b="1" dirty="0"/>
              <a:t>BLACKOUT PERIOD</a:t>
            </a:r>
          </a:p>
        </p:txBody>
      </p:sp>
      <p:sp>
        <p:nvSpPr>
          <p:cNvPr id="4" name="Slide Number Placeholder 3">
            <a:extLst>
              <a:ext uri="{FF2B5EF4-FFF2-40B4-BE49-F238E27FC236}">
                <a16:creationId xmlns:a16="http://schemas.microsoft.com/office/drawing/2014/main" id="{149DAF78-872F-E6ED-2642-4F071FCB605A}"/>
              </a:ext>
            </a:extLst>
          </p:cNvPr>
          <p:cNvSpPr>
            <a:spLocks noGrp="1"/>
          </p:cNvSpPr>
          <p:nvPr>
            <p:ph type="sldNum" sz="quarter" idx="12"/>
          </p:nvPr>
        </p:nvSpPr>
        <p:spPr/>
        <p:txBody>
          <a:bodyPr/>
          <a:lstStyle/>
          <a:p>
            <a:fld id="{E974E850-214E-426D-8243-D5CCE92E6101}" type="slidenum">
              <a:rPr lang="en-US" smtClean="0"/>
              <a:pPr/>
              <a:t>4</a:t>
            </a:fld>
            <a:endParaRPr lang="en-US"/>
          </a:p>
        </p:txBody>
      </p:sp>
      <p:sp>
        <p:nvSpPr>
          <p:cNvPr id="6" name="TextBox 5">
            <a:extLst>
              <a:ext uri="{FF2B5EF4-FFF2-40B4-BE49-F238E27FC236}">
                <a16:creationId xmlns:a16="http://schemas.microsoft.com/office/drawing/2014/main" id="{4575289A-4A06-5C33-365F-3F42D3044ECE}"/>
              </a:ext>
            </a:extLst>
          </p:cNvPr>
          <p:cNvSpPr txBox="1"/>
          <p:nvPr/>
        </p:nvSpPr>
        <p:spPr>
          <a:xfrm>
            <a:off x="1341784" y="2420233"/>
            <a:ext cx="10012016" cy="2825004"/>
          </a:xfrm>
          <a:prstGeom prst="rect">
            <a:avLst/>
          </a:prstGeom>
          <a:noFill/>
        </p:spPr>
        <p:txBody>
          <a:bodyPr wrap="square">
            <a:spAutoFit/>
          </a:bodyPr>
          <a:lstStyle/>
          <a:p>
            <a:pPr marL="127000" marR="368300">
              <a:lnSpc>
                <a:spcPct val="107000"/>
              </a:lnSpc>
              <a:spcBef>
                <a:spcPts val="1140"/>
              </a:spcBef>
              <a:spcAft>
                <a:spcPts val="0"/>
              </a:spcAft>
            </a:pPr>
            <a:r>
              <a:rPr lang="en-US" sz="2800" i="1" dirty="0">
                <a:effectLst/>
                <a:latin typeface="Arial" panose="020B0604020202020204" pitchFamily="34" charset="0"/>
                <a:ea typeface="Arial" panose="020B0604020202020204" pitchFamily="34" charset="0"/>
              </a:rPr>
              <a:t>“As</a:t>
            </a:r>
            <a:r>
              <a:rPr lang="en-US" sz="2800" i="1" spc="-20"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we</a:t>
            </a:r>
            <a:r>
              <a:rPr lang="en-US" sz="2800" i="1" spc="-20"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have</a:t>
            </a:r>
            <a:r>
              <a:rPr lang="en-US" sz="2800" i="1" spc="-10"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entered</a:t>
            </a:r>
            <a:r>
              <a:rPr lang="en-US" sz="2800" i="1" spc="-15"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the</a:t>
            </a:r>
            <a:r>
              <a:rPr lang="en-US" sz="2800" i="1" spc="-25"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statutory</a:t>
            </a:r>
            <a:r>
              <a:rPr lang="en-US" sz="2800" i="1" spc="-5"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blackout</a:t>
            </a:r>
            <a:r>
              <a:rPr lang="en-US" sz="2800" i="1" spc="-25"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period</a:t>
            </a:r>
            <a:r>
              <a:rPr lang="en-US" sz="2800" i="1" spc="-20"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as</a:t>
            </a:r>
            <a:r>
              <a:rPr lang="en-US" sz="2800" i="1" spc="-25"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described</a:t>
            </a:r>
            <a:r>
              <a:rPr lang="en-US" sz="2800" i="1" spc="-30"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in</a:t>
            </a:r>
            <a:r>
              <a:rPr lang="en-US" sz="2800" i="1" spc="-20"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s.</a:t>
            </a:r>
            <a:r>
              <a:rPr lang="en-US" sz="2800" i="1" spc="-25"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287.057(25),</a:t>
            </a:r>
            <a:r>
              <a:rPr lang="en-US" sz="2800" i="1" spc="-25"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F.S.,</a:t>
            </a:r>
            <a:r>
              <a:rPr lang="en-US" sz="2800" i="1" spc="-20" dirty="0">
                <a:effectLst/>
                <a:latin typeface="Arial" panose="020B0604020202020204" pitchFamily="34" charset="0"/>
                <a:ea typeface="Arial" panose="020B0604020202020204" pitchFamily="34" charset="0"/>
              </a:rPr>
              <a:t> </a:t>
            </a:r>
            <a:r>
              <a:rPr lang="en-US" sz="2800" i="1" dirty="0">
                <a:effectLst/>
                <a:latin typeface="Arial" panose="020B0604020202020204" pitchFamily="34" charset="0"/>
                <a:ea typeface="Arial" panose="020B0604020202020204" pitchFamily="34" charset="0"/>
              </a:rPr>
              <a:t>due to the upcoming competitive procurements relating to the Statewide Medicaid Managed Care Program, we will not have any discussions relating to the scope, evaluation, or negotiation of those procurements.”</a:t>
            </a:r>
          </a:p>
        </p:txBody>
      </p:sp>
    </p:spTree>
    <p:extLst>
      <p:ext uri="{BB962C8B-B14F-4D97-AF65-F5344CB8AC3E}">
        <p14:creationId xmlns:p14="http://schemas.microsoft.com/office/powerpoint/2010/main" val="132817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9130" y="0"/>
            <a:ext cx="4653739" cy="1832135"/>
          </a:xfrm>
        </p:spPr>
        <p:txBody>
          <a:bodyPr>
            <a:normAutofit/>
          </a:bodyPr>
          <a:lstStyle/>
          <a:p>
            <a:pPr algn="ctr"/>
            <a:r>
              <a:rPr lang="en-US" b="1" dirty="0"/>
              <a:t>Meeting Logistics</a:t>
            </a:r>
          </a:p>
        </p:txBody>
      </p:sp>
      <p:sp>
        <p:nvSpPr>
          <p:cNvPr id="4" name="Content Placeholder 3"/>
          <p:cNvSpPr>
            <a:spLocks noGrp="1"/>
          </p:cNvSpPr>
          <p:nvPr>
            <p:ph idx="1"/>
          </p:nvPr>
        </p:nvSpPr>
        <p:spPr>
          <a:xfrm>
            <a:off x="984857" y="1283493"/>
            <a:ext cx="6283569" cy="4680976"/>
          </a:xfrm>
        </p:spPr>
        <p:txBody>
          <a:bodyPr>
            <a:normAutofit lnSpcReduction="10000"/>
          </a:bodyPr>
          <a:lstStyle/>
          <a:p>
            <a:pPr>
              <a:lnSpc>
                <a:spcPct val="90000"/>
              </a:lnSpc>
              <a:buClr>
                <a:srgbClr val="2361A8"/>
              </a:buClr>
            </a:pPr>
            <a:endParaRPr lang="en-US" dirty="0"/>
          </a:p>
          <a:p>
            <a:pPr>
              <a:lnSpc>
                <a:spcPct val="90000"/>
              </a:lnSpc>
              <a:buClr>
                <a:srgbClr val="2361A8"/>
              </a:buClr>
            </a:pPr>
            <a:r>
              <a:rPr lang="en-US" sz="2400" b="1" dirty="0">
                <a:latin typeface="+mj-lt"/>
              </a:rPr>
              <a:t>MCAC Members </a:t>
            </a:r>
            <a:r>
              <a:rPr lang="en-US" sz="2400" dirty="0">
                <a:latin typeface="+mj-lt"/>
              </a:rPr>
              <a:t>can un-mute themselves and are welcome to comment or ask questions throughout the meeting.</a:t>
            </a:r>
          </a:p>
          <a:p>
            <a:pPr>
              <a:lnSpc>
                <a:spcPct val="90000"/>
              </a:lnSpc>
              <a:buClr>
                <a:srgbClr val="2361A8"/>
              </a:buClr>
            </a:pPr>
            <a:endParaRPr lang="en-US" sz="2400" dirty="0">
              <a:latin typeface="+mj-lt"/>
            </a:endParaRPr>
          </a:p>
          <a:p>
            <a:pPr>
              <a:lnSpc>
                <a:spcPct val="90000"/>
              </a:lnSpc>
              <a:buClr>
                <a:srgbClr val="2361A8"/>
              </a:buClr>
            </a:pPr>
            <a:r>
              <a:rPr lang="en-US" sz="2400" dirty="0">
                <a:latin typeface="+mj-lt"/>
              </a:rPr>
              <a:t>All other Teams attendees will remain </a:t>
            </a:r>
            <a:r>
              <a:rPr lang="en-US" sz="2400" b="1" dirty="0">
                <a:latin typeface="+mj-lt"/>
              </a:rPr>
              <a:t>muted</a:t>
            </a:r>
            <a:r>
              <a:rPr lang="en-US" sz="2400" dirty="0">
                <a:latin typeface="+mj-lt"/>
              </a:rPr>
              <a:t> for the duration of the meeting to minimize disruption. </a:t>
            </a:r>
          </a:p>
          <a:p>
            <a:pPr>
              <a:buClr>
                <a:srgbClr val="2361A8"/>
              </a:buClr>
            </a:pPr>
            <a:endParaRPr lang="en-US" sz="2400" dirty="0">
              <a:latin typeface="+mj-lt"/>
            </a:endParaRPr>
          </a:p>
          <a:p>
            <a:pPr>
              <a:lnSpc>
                <a:spcPct val="90000"/>
              </a:lnSpc>
              <a:buClr>
                <a:srgbClr val="2361A8"/>
              </a:buClr>
            </a:pPr>
            <a:r>
              <a:rPr lang="en-US" sz="2400" b="1" dirty="0">
                <a:latin typeface="+mj-lt"/>
              </a:rPr>
              <a:t>Attendees </a:t>
            </a:r>
            <a:r>
              <a:rPr lang="en-US" sz="2400" dirty="0">
                <a:latin typeface="+mj-lt"/>
              </a:rPr>
              <a:t>who wish to comment or ask questions should use the “Raise your hand” feature. We will recognize you to speak during the specified public comment period.</a:t>
            </a:r>
          </a:p>
          <a:p>
            <a:pPr marL="0" indent="0">
              <a:buNone/>
            </a:pPr>
            <a:endParaRPr lang="en-US" sz="1900" dirty="0"/>
          </a:p>
          <a:p>
            <a:pPr marL="0" indent="0">
              <a:buNone/>
            </a:pPr>
            <a:endParaRPr lang="en-US" dirty="0"/>
          </a:p>
        </p:txBody>
      </p:sp>
      <p:sp>
        <p:nvSpPr>
          <p:cNvPr id="2" name="Slide Number Placeholder 1"/>
          <p:cNvSpPr>
            <a:spLocks noGrp="1"/>
          </p:cNvSpPr>
          <p:nvPr>
            <p:ph type="sldNum" sz="quarter" idx="4"/>
          </p:nvPr>
        </p:nvSpPr>
        <p:spPr>
          <a:xfrm>
            <a:off x="6858000" y="6356354"/>
            <a:ext cx="21336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accent1">
                    <a:lumMod val="75000"/>
                  </a:schemeClr>
                </a:solidFill>
                <a:latin typeface="Myriad Pro"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77">
              <a:spcAft>
                <a:spcPts val="600"/>
              </a:spcAft>
              <a:defRPr/>
            </a:pPr>
            <a:fld id="{92351276-899D-4574-94CF-FDF2418DFF16}" type="slidenum">
              <a:rPr lang="en-US" smtClean="0"/>
              <a:pPr defTabSz="914377">
                <a:spcAft>
                  <a:spcPts val="600"/>
                </a:spcAft>
                <a:defRPr/>
              </a:pPr>
              <a:t>5</a:t>
            </a:fld>
            <a:endParaRPr lang="en-US">
              <a:solidFill>
                <a:srgbClr val="4F81BD">
                  <a:lumMod val="75000"/>
                </a:srgbClr>
              </a:solidFill>
            </a:endParaRPr>
          </a:p>
        </p:txBody>
      </p:sp>
      <p:pic>
        <p:nvPicPr>
          <p:cNvPr id="6" name="Picture 2" descr="See the source image">
            <a:extLst>
              <a:ext uri="{FF2B5EF4-FFF2-40B4-BE49-F238E27FC236}">
                <a16:creationId xmlns:a16="http://schemas.microsoft.com/office/drawing/2014/main" id="{1031CF2C-7116-9862-4D89-0D1D9272D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782" y="2025023"/>
            <a:ext cx="4991919" cy="280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23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575-F650-B1B2-A3D7-B23F74C9D9C0}"/>
              </a:ext>
            </a:extLst>
          </p:cNvPr>
          <p:cNvSpPr>
            <a:spLocks noGrp="1"/>
          </p:cNvSpPr>
          <p:nvPr>
            <p:ph type="title"/>
          </p:nvPr>
        </p:nvSpPr>
        <p:spPr>
          <a:xfrm>
            <a:off x="831850" y="447261"/>
            <a:ext cx="10515600" cy="713574"/>
          </a:xfrm>
        </p:spPr>
        <p:txBody>
          <a:bodyPr>
            <a:normAutofit fontScale="90000"/>
          </a:bodyPr>
          <a:lstStyle/>
          <a:p>
            <a:pPr algn="ctr"/>
            <a:r>
              <a:rPr lang="en-US" b="1" dirty="0"/>
              <a:t>Roll Call</a:t>
            </a:r>
          </a:p>
        </p:txBody>
      </p:sp>
      <p:sp>
        <p:nvSpPr>
          <p:cNvPr id="4" name="Slide Number Placeholder 3">
            <a:extLst>
              <a:ext uri="{FF2B5EF4-FFF2-40B4-BE49-F238E27FC236}">
                <a16:creationId xmlns:a16="http://schemas.microsoft.com/office/drawing/2014/main" id="{64EB5EB7-DEC1-57B2-01CB-7074BBF2610F}"/>
              </a:ext>
            </a:extLst>
          </p:cNvPr>
          <p:cNvSpPr>
            <a:spLocks noGrp="1"/>
          </p:cNvSpPr>
          <p:nvPr>
            <p:ph type="sldNum" sz="quarter" idx="12"/>
          </p:nvPr>
        </p:nvSpPr>
        <p:spPr/>
        <p:txBody>
          <a:bodyPr/>
          <a:lstStyle/>
          <a:p>
            <a:fld id="{E974E850-214E-426D-8243-D5CCE92E6101}" type="slidenum">
              <a:rPr lang="en-US" smtClean="0"/>
              <a:pPr/>
              <a:t>6</a:t>
            </a:fld>
            <a:endParaRPr lang="en-US"/>
          </a:p>
        </p:txBody>
      </p:sp>
      <p:pic>
        <p:nvPicPr>
          <p:cNvPr id="5" name="Picture 4">
            <a:extLst>
              <a:ext uri="{FF2B5EF4-FFF2-40B4-BE49-F238E27FC236}">
                <a16:creationId xmlns:a16="http://schemas.microsoft.com/office/drawing/2014/main" id="{273B7F64-11DC-D93E-54A7-AA2D58127006}"/>
              </a:ext>
            </a:extLst>
          </p:cNvPr>
          <p:cNvPicPr>
            <a:picLocks noChangeAspect="1"/>
          </p:cNvPicPr>
          <p:nvPr/>
        </p:nvPicPr>
        <p:blipFill>
          <a:blip r:embed="rId3"/>
          <a:stretch>
            <a:fillRect/>
          </a:stretch>
        </p:blipFill>
        <p:spPr>
          <a:xfrm>
            <a:off x="1643062" y="993913"/>
            <a:ext cx="8905875" cy="5287824"/>
          </a:xfrm>
          <a:prstGeom prst="rect">
            <a:avLst/>
          </a:prstGeom>
        </p:spPr>
      </p:pic>
    </p:spTree>
    <p:extLst>
      <p:ext uri="{BB962C8B-B14F-4D97-AF65-F5344CB8AC3E}">
        <p14:creationId xmlns:p14="http://schemas.microsoft.com/office/powerpoint/2010/main" val="176429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AC72-91AE-C14E-6B2E-E637391C46ED}"/>
              </a:ext>
            </a:extLst>
          </p:cNvPr>
          <p:cNvSpPr>
            <a:spLocks noGrp="1"/>
          </p:cNvSpPr>
          <p:nvPr>
            <p:ph type="title"/>
          </p:nvPr>
        </p:nvSpPr>
        <p:spPr>
          <a:xfrm>
            <a:off x="838200" y="2037730"/>
            <a:ext cx="10515600" cy="2295731"/>
          </a:xfrm>
        </p:spPr>
        <p:txBody>
          <a:bodyPr>
            <a:normAutofit fontScale="90000"/>
          </a:bodyPr>
          <a:lstStyle/>
          <a:p>
            <a:pPr algn="ctr"/>
            <a:r>
              <a:rPr lang="en-US" dirty="0">
                <a:solidFill>
                  <a:srgbClr val="002060"/>
                </a:solidFill>
                <a:latin typeface="Oswald Medium" panose="00000600000000000000" pitchFamily="2" charset="0"/>
              </a:rPr>
              <a:t>Quality Strategy Review</a:t>
            </a:r>
            <a:br>
              <a:rPr lang="en-US" dirty="0">
                <a:solidFill>
                  <a:srgbClr val="002060"/>
                </a:solidFill>
                <a:latin typeface="Oswald Medium" panose="00000600000000000000" pitchFamily="2" charset="0"/>
              </a:rPr>
            </a:br>
            <a:br>
              <a:rPr lang="en-US" dirty="0">
                <a:solidFill>
                  <a:srgbClr val="002060"/>
                </a:solidFill>
                <a:latin typeface="Oswald Medium" panose="00000600000000000000" pitchFamily="2" charset="0"/>
              </a:rPr>
            </a:br>
            <a:r>
              <a:rPr lang="en-US" dirty="0">
                <a:solidFill>
                  <a:srgbClr val="002060"/>
                </a:solidFill>
                <a:latin typeface="Oswald Medium" panose="00000600000000000000" pitchFamily="2" charset="0"/>
              </a:rPr>
              <a:t>Ken Kniepmann</a:t>
            </a:r>
          </a:p>
        </p:txBody>
      </p:sp>
      <p:sp>
        <p:nvSpPr>
          <p:cNvPr id="4" name="Slide Number Placeholder 3">
            <a:extLst>
              <a:ext uri="{FF2B5EF4-FFF2-40B4-BE49-F238E27FC236}">
                <a16:creationId xmlns:a16="http://schemas.microsoft.com/office/drawing/2014/main" id="{A1EBEE6B-D515-22B3-DF47-54C6E752C54A}"/>
              </a:ext>
            </a:extLst>
          </p:cNvPr>
          <p:cNvSpPr>
            <a:spLocks noGrp="1"/>
          </p:cNvSpPr>
          <p:nvPr>
            <p:ph type="sldNum" sz="quarter" idx="12"/>
          </p:nvPr>
        </p:nvSpPr>
        <p:spPr/>
        <p:txBody>
          <a:bodyPr/>
          <a:lstStyle/>
          <a:p>
            <a:fld id="{E974E850-214E-426D-8243-D5CCE92E6101}" type="slidenum">
              <a:rPr lang="en-US" smtClean="0"/>
              <a:pPr/>
              <a:t>7</a:t>
            </a:fld>
            <a:endParaRPr lang="en-US"/>
          </a:p>
        </p:txBody>
      </p:sp>
    </p:spTree>
    <p:extLst>
      <p:ext uri="{BB962C8B-B14F-4D97-AF65-F5344CB8AC3E}">
        <p14:creationId xmlns:p14="http://schemas.microsoft.com/office/powerpoint/2010/main" val="264436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31F4-4E54-5DD5-F8FE-E298E4040CBD}"/>
              </a:ext>
            </a:extLst>
          </p:cNvPr>
          <p:cNvSpPr>
            <a:spLocks noGrp="1"/>
          </p:cNvSpPr>
          <p:nvPr>
            <p:ph type="title"/>
          </p:nvPr>
        </p:nvSpPr>
        <p:spPr>
          <a:xfrm>
            <a:off x="474042" y="768350"/>
            <a:ext cx="10515600" cy="685592"/>
          </a:xfrm>
        </p:spPr>
        <p:txBody>
          <a:bodyPr>
            <a:noAutofit/>
          </a:bodyPr>
          <a:lstStyle/>
          <a:p>
            <a:r>
              <a:rPr kumimoji="0" lang="en-US" sz="4400" b="0" i="0" u="none" strike="noStrike" kern="1200" cap="none" spc="0" normalizeH="0" baseline="0" noProof="0" dirty="0">
                <a:ln>
                  <a:noFill/>
                </a:ln>
                <a:solidFill>
                  <a:srgbClr val="00205C"/>
                </a:solidFill>
                <a:effectLst/>
                <a:uLnTx/>
                <a:uFillTx/>
                <a:latin typeface="Oswald Medium" panose="00000600000000000000" pitchFamily="50" charset="0"/>
                <a:ea typeface="+mj-ea"/>
                <a:cs typeface="+mj-cs"/>
              </a:rPr>
              <a:t>Comprehensive Quality Strategy</a:t>
            </a:r>
            <a:endParaRPr lang="en-US" sz="4400" dirty="0"/>
          </a:p>
        </p:txBody>
      </p:sp>
      <p:sp>
        <p:nvSpPr>
          <p:cNvPr id="4" name="Slide Number Placeholder 3">
            <a:extLst>
              <a:ext uri="{FF2B5EF4-FFF2-40B4-BE49-F238E27FC236}">
                <a16:creationId xmlns:a16="http://schemas.microsoft.com/office/drawing/2014/main" id="{F2433B1E-2C79-ED9A-BF45-AFBD3B04EC06}"/>
              </a:ext>
            </a:extLst>
          </p:cNvPr>
          <p:cNvSpPr>
            <a:spLocks noGrp="1"/>
          </p:cNvSpPr>
          <p:nvPr>
            <p:ph type="sldNum" sz="quarter" idx="12"/>
          </p:nvPr>
        </p:nvSpPr>
        <p:spPr/>
        <p:txBody>
          <a:bodyPr/>
          <a:lstStyle/>
          <a:p>
            <a:fld id="{E974E850-214E-426D-8243-D5CCE92E6101}" type="slidenum">
              <a:rPr lang="en-US" smtClean="0"/>
              <a:pPr/>
              <a:t>8</a:t>
            </a:fld>
            <a:endParaRPr lang="en-US"/>
          </a:p>
        </p:txBody>
      </p:sp>
      <p:sp>
        <p:nvSpPr>
          <p:cNvPr id="8" name="Content Placeholder 2">
            <a:extLst>
              <a:ext uri="{FF2B5EF4-FFF2-40B4-BE49-F238E27FC236}">
                <a16:creationId xmlns:a16="http://schemas.microsoft.com/office/drawing/2014/main" id="{84AAE3C1-9BB0-0F54-660C-262D7CB593CD}"/>
              </a:ext>
            </a:extLst>
          </p:cNvPr>
          <p:cNvSpPr txBox="1">
            <a:spLocks/>
          </p:cNvSpPr>
          <p:nvPr/>
        </p:nvSpPr>
        <p:spPr>
          <a:xfrm>
            <a:off x="474042" y="1597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rPr>
              <a:t>Each state Medicaid program must update and submit a Comprehensive Quality Strategy (CQS) every three years.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rPr>
              <a:t>It is a summary of the various tools used throughout the Medicaid program to drive higher quality outcomes for Medicaid recipients.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rPr>
              <a:t>The CQS documents goals, initiatives, and activities that guide the delivery of Medicaid services in Florida.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00205C"/>
                </a:solidFill>
                <a:effectLst/>
                <a:uLnTx/>
                <a:uFillTx/>
                <a:latin typeface="Arial" panose="020B0604020202020204" pitchFamily="34" charset="0"/>
                <a:ea typeface="Aptos" panose="020B0004020202020204" pitchFamily="34" charset="0"/>
                <a:cs typeface="Times New Roman" panose="02020603050405020304" pitchFamily="18" charset="0"/>
              </a:rPr>
              <a:t>The report details the methods and metrics for assessing plan performance; monitoring activities; and the evaluation design of the CQS and SMMC program.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5C"/>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2320759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57F89B-2D15-A891-122B-BBDA8C7BF90E}"/>
              </a:ext>
            </a:extLst>
          </p:cNvPr>
          <p:cNvSpPr>
            <a:spLocks noGrp="1"/>
          </p:cNvSpPr>
          <p:nvPr>
            <p:ph type="sldNum" sz="quarter" idx="12"/>
          </p:nvPr>
        </p:nvSpPr>
        <p:spPr/>
        <p:txBody>
          <a:bodyPr/>
          <a:lstStyle/>
          <a:p>
            <a:fld id="{E974E850-214E-426D-8243-D5CCE92E6101}" type="slidenum">
              <a:rPr lang="en-US" smtClean="0"/>
              <a:pPr/>
              <a:t>9</a:t>
            </a:fld>
            <a:endParaRPr lang="en-US"/>
          </a:p>
        </p:txBody>
      </p:sp>
      <p:pic>
        <p:nvPicPr>
          <p:cNvPr id="5" name="Picture 4">
            <a:extLst>
              <a:ext uri="{FF2B5EF4-FFF2-40B4-BE49-F238E27FC236}">
                <a16:creationId xmlns:a16="http://schemas.microsoft.com/office/drawing/2014/main" id="{31EC97C7-C29E-011D-2688-1D91A2EF42A4}"/>
              </a:ext>
            </a:extLst>
          </p:cNvPr>
          <p:cNvPicPr>
            <a:picLocks noChangeAspect="1"/>
          </p:cNvPicPr>
          <p:nvPr/>
        </p:nvPicPr>
        <p:blipFill rotWithShape="1">
          <a:blip r:embed="rId2"/>
          <a:srcRect l="577" r="735" b="863"/>
          <a:stretch/>
        </p:blipFill>
        <p:spPr>
          <a:xfrm>
            <a:off x="1369943" y="429098"/>
            <a:ext cx="9452113" cy="5713285"/>
          </a:xfrm>
          <a:prstGeom prst="rect">
            <a:avLst/>
          </a:prstGeom>
        </p:spPr>
      </p:pic>
    </p:spTree>
    <p:extLst>
      <p:ext uri="{BB962C8B-B14F-4D97-AF65-F5344CB8AC3E}">
        <p14:creationId xmlns:p14="http://schemas.microsoft.com/office/powerpoint/2010/main" val="1226499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HCA">
      <a:dk1>
        <a:srgbClr val="00205C"/>
      </a:dk1>
      <a:lt1>
        <a:srgbClr val="FFFFFF"/>
      </a:lt1>
      <a:dk2>
        <a:srgbClr val="00205C"/>
      </a:dk2>
      <a:lt2>
        <a:srgbClr val="FFFFFF"/>
      </a:lt2>
      <a:accent1>
        <a:srgbClr val="CD1041"/>
      </a:accent1>
      <a:accent2>
        <a:srgbClr val="004FA2"/>
      </a:accent2>
      <a:accent3>
        <a:srgbClr val="C8C8C8"/>
      </a:accent3>
      <a:accent4>
        <a:srgbClr val="00205C"/>
      </a:accent4>
      <a:accent5>
        <a:srgbClr val="004FA2"/>
      </a:accent5>
      <a:accent6>
        <a:srgbClr val="CD1041"/>
      </a:accent6>
      <a:hlink>
        <a:srgbClr val="C8C8C8"/>
      </a:hlink>
      <a:folHlink>
        <a:srgbClr val="004FA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D16AAE1-BF05-4DFB-99BF-A7C71BFE440F}" vid="{3DC09D3A-19CE-4E7E-8B6A-3F7C0B898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9848</TotalTime>
  <Words>1602</Words>
  <Application>Microsoft Office PowerPoint</Application>
  <PresentationFormat>Widescreen</PresentationFormat>
  <Paragraphs>209</Paragraphs>
  <Slides>30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Oswald Medium</vt:lpstr>
      <vt:lpstr>Calibri</vt:lpstr>
      <vt:lpstr>Arial</vt:lpstr>
      <vt:lpstr>Symbol</vt:lpstr>
      <vt:lpstr>Calibri Light</vt:lpstr>
      <vt:lpstr>Montserrat</vt:lpstr>
      <vt:lpstr>Times New Roman</vt:lpstr>
      <vt:lpstr>Office Theme</vt:lpstr>
      <vt:lpstr>1_Office Theme</vt:lpstr>
      <vt:lpstr>Medical Care Advisory Committee Meeting</vt:lpstr>
      <vt:lpstr>MCAC - Meeting Agenda</vt:lpstr>
      <vt:lpstr>Opening Remarks</vt:lpstr>
      <vt:lpstr>BLACKOUT PERIOD</vt:lpstr>
      <vt:lpstr>Meeting Logistics</vt:lpstr>
      <vt:lpstr>Roll Call</vt:lpstr>
      <vt:lpstr>Quality Strategy Review  Ken Kniepmann</vt:lpstr>
      <vt:lpstr>Comprehensive Quality Strategy</vt:lpstr>
      <vt:lpstr>PowerPoint Presentation</vt:lpstr>
      <vt:lpstr>PowerPoint Presentation</vt:lpstr>
      <vt:lpstr>PowerPoint Presentation</vt:lpstr>
      <vt:lpstr>Florida Medicaid</vt:lpstr>
      <vt:lpstr>Overview</vt:lpstr>
      <vt:lpstr>1115 Research and Demonstration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Comment</vt:lpstr>
      <vt:lpstr>Public Comment</vt:lpstr>
      <vt:lpstr>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Brittany</dc:creator>
  <cp:lastModifiedBy>Smith, Kissa</cp:lastModifiedBy>
  <cp:revision>270</cp:revision>
  <cp:lastPrinted>2024-01-31T15:15:54Z</cp:lastPrinted>
  <dcterms:created xsi:type="dcterms:W3CDTF">2021-02-03T22:02:00Z</dcterms:created>
  <dcterms:modified xsi:type="dcterms:W3CDTF">2024-02-07T20:00:24Z</dcterms:modified>
</cp:coreProperties>
</file>